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9" r:id="rId3"/>
  </p:sldMasterIdLst>
  <p:notesMasterIdLst>
    <p:notesMasterId r:id="rId163"/>
  </p:notesMasterIdLst>
  <p:handoutMasterIdLst>
    <p:handoutMasterId r:id="rId164"/>
  </p:handoutMasterIdLst>
  <p:sldIdLst>
    <p:sldId id="257" r:id="rId4"/>
    <p:sldId id="258" r:id="rId5"/>
    <p:sldId id="261" r:id="rId6"/>
    <p:sldId id="263" r:id="rId7"/>
    <p:sldId id="266" r:id="rId8"/>
    <p:sldId id="267" r:id="rId9"/>
    <p:sldId id="268" r:id="rId10"/>
    <p:sldId id="269" r:id="rId11"/>
    <p:sldId id="273" r:id="rId12"/>
    <p:sldId id="270" r:id="rId13"/>
    <p:sldId id="271" r:id="rId14"/>
    <p:sldId id="451" r:id="rId15"/>
    <p:sldId id="452" r:id="rId16"/>
    <p:sldId id="453" r:id="rId17"/>
    <p:sldId id="454" r:id="rId18"/>
    <p:sldId id="455" r:id="rId19"/>
    <p:sldId id="438" r:id="rId20"/>
    <p:sldId id="456" r:id="rId21"/>
    <p:sldId id="457" r:id="rId22"/>
    <p:sldId id="458" r:id="rId23"/>
    <p:sldId id="459" r:id="rId24"/>
    <p:sldId id="467" r:id="rId25"/>
    <p:sldId id="468" r:id="rId26"/>
    <p:sldId id="470" r:id="rId27"/>
    <p:sldId id="469" r:id="rId28"/>
    <p:sldId id="460" r:id="rId29"/>
    <p:sldId id="447" r:id="rId30"/>
    <p:sldId id="439" r:id="rId31"/>
    <p:sldId id="462" r:id="rId32"/>
    <p:sldId id="463" r:id="rId33"/>
    <p:sldId id="424" r:id="rId34"/>
    <p:sldId id="275" r:id="rId35"/>
    <p:sldId id="276" r:id="rId36"/>
    <p:sldId id="272"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5" r:id="rId84"/>
    <p:sldId id="323" r:id="rId85"/>
    <p:sldId id="324" r:id="rId86"/>
    <p:sldId id="326" r:id="rId87"/>
    <p:sldId id="331" r:id="rId88"/>
    <p:sldId id="327" r:id="rId89"/>
    <p:sldId id="328" r:id="rId90"/>
    <p:sldId id="329" r:id="rId91"/>
    <p:sldId id="351" r:id="rId92"/>
    <p:sldId id="352" r:id="rId93"/>
    <p:sldId id="353" r:id="rId94"/>
    <p:sldId id="332" r:id="rId95"/>
    <p:sldId id="333" r:id="rId96"/>
    <p:sldId id="334" r:id="rId97"/>
    <p:sldId id="335" r:id="rId98"/>
    <p:sldId id="336" r:id="rId99"/>
    <p:sldId id="337" r:id="rId100"/>
    <p:sldId id="338" r:id="rId101"/>
    <p:sldId id="339" r:id="rId102"/>
    <p:sldId id="340" r:id="rId103"/>
    <p:sldId id="341" r:id="rId104"/>
    <p:sldId id="342" r:id="rId105"/>
    <p:sldId id="343" r:id="rId106"/>
    <p:sldId id="344" r:id="rId107"/>
    <p:sldId id="345" r:id="rId108"/>
    <p:sldId id="346" r:id="rId109"/>
    <p:sldId id="347" r:id="rId110"/>
    <p:sldId id="348" r:id="rId111"/>
    <p:sldId id="349" r:id="rId112"/>
    <p:sldId id="350" r:id="rId113"/>
    <p:sldId id="464" r:id="rId114"/>
    <p:sldId id="354" r:id="rId115"/>
    <p:sldId id="355" r:id="rId116"/>
    <p:sldId id="356" r:id="rId117"/>
    <p:sldId id="465" r:id="rId118"/>
    <p:sldId id="357" r:id="rId119"/>
    <p:sldId id="359" r:id="rId120"/>
    <p:sldId id="360" r:id="rId121"/>
    <p:sldId id="361" r:id="rId122"/>
    <p:sldId id="362" r:id="rId123"/>
    <p:sldId id="363" r:id="rId124"/>
    <p:sldId id="364" r:id="rId125"/>
    <p:sldId id="365" r:id="rId126"/>
    <p:sldId id="366" r:id="rId127"/>
    <p:sldId id="367" r:id="rId128"/>
    <p:sldId id="368" r:id="rId129"/>
    <p:sldId id="358" r:id="rId130"/>
    <p:sldId id="420" r:id="rId131"/>
    <p:sldId id="404" r:id="rId132"/>
    <p:sldId id="405" r:id="rId133"/>
    <p:sldId id="406" r:id="rId134"/>
    <p:sldId id="407" r:id="rId135"/>
    <p:sldId id="408" r:id="rId136"/>
    <p:sldId id="409" r:id="rId137"/>
    <p:sldId id="410" r:id="rId138"/>
    <p:sldId id="411" r:id="rId139"/>
    <p:sldId id="412" r:id="rId140"/>
    <p:sldId id="413" r:id="rId141"/>
    <p:sldId id="414" r:id="rId142"/>
    <p:sldId id="415" r:id="rId143"/>
    <p:sldId id="416" r:id="rId144"/>
    <p:sldId id="417" r:id="rId145"/>
    <p:sldId id="418" r:id="rId146"/>
    <p:sldId id="419" r:id="rId147"/>
    <p:sldId id="421" r:id="rId148"/>
    <p:sldId id="427" r:id="rId149"/>
    <p:sldId id="428" r:id="rId150"/>
    <p:sldId id="429" r:id="rId151"/>
    <p:sldId id="430" r:id="rId152"/>
    <p:sldId id="431" r:id="rId153"/>
    <p:sldId id="432" r:id="rId154"/>
    <p:sldId id="433" r:id="rId155"/>
    <p:sldId id="434" r:id="rId156"/>
    <p:sldId id="435" r:id="rId157"/>
    <p:sldId id="436" r:id="rId158"/>
    <p:sldId id="437" r:id="rId159"/>
    <p:sldId id="471" r:id="rId160"/>
    <p:sldId id="386" r:id="rId161"/>
    <p:sldId id="387" r:id="rId162"/>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snapToGrid="0">
      <p:cViewPr varScale="1">
        <p:scale>
          <a:sx n="81" d="100"/>
          <a:sy n="81" d="100"/>
        </p:scale>
        <p:origin x="312" y="78"/>
      </p:cViewPr>
      <p:guideLst/>
    </p:cSldViewPr>
  </p:slideViewPr>
  <p:outlineViewPr>
    <p:cViewPr>
      <p:scale>
        <a:sx n="33" d="100"/>
        <a:sy n="33" d="100"/>
      </p:scale>
      <p:origin x="0" y="-2505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presProps" Target="presProps.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61676D-8C2F-47DE-86AD-61F926E7BD5B}" type="doc">
      <dgm:prSet loTypeId="urn:microsoft.com/office/officeart/2005/8/layout/hierarchy2" loCatId="hierarchy" qsTypeId="urn:microsoft.com/office/officeart/2005/8/quickstyle/simple3" qsCatId="simple" csTypeId="urn:microsoft.com/office/officeart/2005/8/colors/accent1_1" csCatId="accent1" phldr="1"/>
      <dgm:spPr/>
      <dgm:t>
        <a:bodyPr/>
        <a:lstStyle/>
        <a:p>
          <a:endParaRPr lang="en-IN"/>
        </a:p>
      </dgm:t>
    </dgm:pt>
    <dgm:pt modelId="{5845BF79-33E4-4112-968B-7B5F14490517}">
      <dgm:prSet phldrT="[Text]"/>
      <dgm:spPr/>
      <dgm:t>
        <a:bodyPr/>
        <a:lstStyle/>
        <a:p>
          <a:r>
            <a:rPr lang="en-US" b="1" dirty="0" smtClean="0"/>
            <a:t>Countermeasures to DFA</a:t>
          </a:r>
          <a:endParaRPr lang="en-IN" b="1" dirty="0"/>
        </a:p>
      </dgm:t>
    </dgm:pt>
    <dgm:pt modelId="{ECA3EF1E-9D60-409D-B749-F861C260E05A}" type="parTrans" cxnId="{5BFEEB82-9E5E-4D52-BB7A-F8C014686980}">
      <dgm:prSet/>
      <dgm:spPr/>
      <dgm:t>
        <a:bodyPr/>
        <a:lstStyle/>
        <a:p>
          <a:endParaRPr lang="en-IN"/>
        </a:p>
      </dgm:t>
    </dgm:pt>
    <dgm:pt modelId="{9A1A2A05-FC52-4328-B42A-C056138B05E7}" type="sibTrans" cxnId="{5BFEEB82-9E5E-4D52-BB7A-F8C014686980}">
      <dgm:prSet/>
      <dgm:spPr/>
      <dgm:t>
        <a:bodyPr/>
        <a:lstStyle/>
        <a:p>
          <a:endParaRPr lang="en-IN"/>
        </a:p>
      </dgm:t>
    </dgm:pt>
    <dgm:pt modelId="{032FB2BE-AE19-4FFF-9810-3B9F328797DD}">
      <dgm:prSet phldrT="[Text]"/>
      <dgm:spPr/>
      <dgm:t>
        <a:bodyPr/>
        <a:lstStyle/>
        <a:p>
          <a:r>
            <a:rPr lang="en-US" b="1" dirty="0" smtClean="0"/>
            <a:t>Detection Based Countermeasures</a:t>
          </a:r>
          <a:endParaRPr lang="en-IN" b="1" dirty="0"/>
        </a:p>
      </dgm:t>
    </dgm:pt>
    <dgm:pt modelId="{0F351A27-4540-4A27-9DE3-76533146BEB2}" type="parTrans" cxnId="{8D7DF9FF-40FB-4913-BD7F-18EC804BF9C5}">
      <dgm:prSet/>
      <dgm:spPr/>
      <dgm:t>
        <a:bodyPr/>
        <a:lstStyle/>
        <a:p>
          <a:endParaRPr lang="en-IN" b="1"/>
        </a:p>
      </dgm:t>
    </dgm:pt>
    <dgm:pt modelId="{1A9109DE-3489-4040-B76B-26B2C73AE287}" type="sibTrans" cxnId="{8D7DF9FF-40FB-4913-BD7F-18EC804BF9C5}">
      <dgm:prSet/>
      <dgm:spPr/>
      <dgm:t>
        <a:bodyPr/>
        <a:lstStyle/>
        <a:p>
          <a:endParaRPr lang="en-IN"/>
        </a:p>
      </dgm:t>
    </dgm:pt>
    <dgm:pt modelId="{B7F8527B-76F0-46C3-91BC-DC0787B4AFC3}">
      <dgm:prSet phldrT="[Text]"/>
      <dgm:spPr/>
      <dgm:t>
        <a:bodyPr/>
        <a:lstStyle/>
        <a:p>
          <a:r>
            <a:rPr lang="en-US" b="1" dirty="0" smtClean="0">
              <a:ea typeface="ＭＳ Ｐゴシック"/>
            </a:rPr>
            <a:t>Based on application of </a:t>
          </a:r>
          <a:r>
            <a:rPr lang="en-US" b="1" dirty="0" smtClean="0">
              <a:ea typeface="ＭＳ Ｐゴシック"/>
              <a:cs typeface="ＭＳ Ｐゴシック"/>
            </a:rPr>
            <a:t>Classical fault tolerant techniques to cryptography</a:t>
          </a:r>
          <a:endParaRPr lang="en-IN" b="1" dirty="0"/>
        </a:p>
      </dgm:t>
    </dgm:pt>
    <dgm:pt modelId="{682F53A7-9DF6-4D19-8C66-60574EDAEF52}" type="parTrans" cxnId="{36DA3738-5823-449C-91D5-479C42FF7D1D}">
      <dgm:prSet/>
      <dgm:spPr/>
      <dgm:t>
        <a:bodyPr/>
        <a:lstStyle/>
        <a:p>
          <a:endParaRPr lang="en-IN" b="1"/>
        </a:p>
      </dgm:t>
    </dgm:pt>
    <dgm:pt modelId="{FC9D2979-735B-44E0-940B-4DB44077F564}" type="sibTrans" cxnId="{36DA3738-5823-449C-91D5-479C42FF7D1D}">
      <dgm:prSet/>
      <dgm:spPr/>
      <dgm:t>
        <a:bodyPr/>
        <a:lstStyle/>
        <a:p>
          <a:endParaRPr lang="en-IN"/>
        </a:p>
      </dgm:t>
    </dgm:pt>
    <dgm:pt modelId="{67A77593-3CD6-4901-8418-CECE9ED08B9F}">
      <dgm:prSet phldrT="[Text]"/>
      <dgm:spPr/>
      <dgm:t>
        <a:bodyPr/>
        <a:lstStyle/>
        <a:p>
          <a:r>
            <a:rPr lang="en-US" b="1" dirty="0" smtClean="0"/>
            <a:t>Uses Various Forms of Redundancy</a:t>
          </a:r>
          <a:endParaRPr lang="en-IN" b="1" dirty="0"/>
        </a:p>
      </dgm:t>
    </dgm:pt>
    <dgm:pt modelId="{9BD2CF69-E847-4D1F-B533-3CDE60C27072}" type="parTrans" cxnId="{EA402475-FF06-4F54-BFFF-3D2C16DDB48F}">
      <dgm:prSet/>
      <dgm:spPr/>
      <dgm:t>
        <a:bodyPr/>
        <a:lstStyle/>
        <a:p>
          <a:endParaRPr lang="en-IN" b="1" dirty="0"/>
        </a:p>
      </dgm:t>
    </dgm:pt>
    <dgm:pt modelId="{19B74163-B9CF-4C1F-B535-5B18B94FF13B}" type="sibTrans" cxnId="{EA402475-FF06-4F54-BFFF-3D2C16DDB48F}">
      <dgm:prSet/>
      <dgm:spPr/>
      <dgm:t>
        <a:bodyPr/>
        <a:lstStyle/>
        <a:p>
          <a:endParaRPr lang="en-IN"/>
        </a:p>
      </dgm:t>
    </dgm:pt>
    <dgm:pt modelId="{3D51AA93-DDA7-4AA0-9898-B21ACD1C4AC7}">
      <dgm:prSet phldrT="[Text]"/>
      <dgm:spPr/>
      <dgm:t>
        <a:bodyPr/>
        <a:lstStyle/>
        <a:p>
          <a:r>
            <a:rPr lang="en-US" b="1" dirty="0" smtClean="0"/>
            <a:t>Infection Based Countermeasures</a:t>
          </a:r>
          <a:endParaRPr lang="en-IN" b="1" dirty="0"/>
        </a:p>
      </dgm:t>
    </dgm:pt>
    <dgm:pt modelId="{F995F168-0D9A-4D1F-A0B2-BB56D7F8295C}" type="parTrans" cxnId="{9CCED20C-AF48-4C09-9181-8FB4783F6237}">
      <dgm:prSet/>
      <dgm:spPr/>
      <dgm:t>
        <a:bodyPr/>
        <a:lstStyle/>
        <a:p>
          <a:endParaRPr lang="en-IN" b="1"/>
        </a:p>
      </dgm:t>
    </dgm:pt>
    <dgm:pt modelId="{45ADF60C-B2ED-4E6D-9991-678CF00185A3}" type="sibTrans" cxnId="{9CCED20C-AF48-4C09-9181-8FB4783F6237}">
      <dgm:prSet/>
      <dgm:spPr/>
      <dgm:t>
        <a:bodyPr/>
        <a:lstStyle/>
        <a:p>
          <a:endParaRPr lang="en-IN"/>
        </a:p>
      </dgm:t>
    </dgm:pt>
    <dgm:pt modelId="{6B66F459-23BF-487C-BCEA-E5DBE11486A6}">
      <dgm:prSet phldrT="[Text]"/>
      <dgm:spPr/>
      <dgm:t>
        <a:bodyPr/>
        <a:lstStyle/>
        <a:p>
          <a:r>
            <a:rPr lang="en-US" b="1" dirty="0" smtClean="0">
              <a:ea typeface="ＭＳ Ｐゴシック"/>
            </a:rPr>
            <a:t>Tries to disturb the information of a fault by infection</a:t>
          </a:r>
          <a:endParaRPr lang="en-IN" b="1" dirty="0"/>
        </a:p>
      </dgm:t>
    </dgm:pt>
    <dgm:pt modelId="{3AFE9AB1-6A68-4452-BD16-62C99A434FD1}" type="parTrans" cxnId="{ACACC5B5-AF5B-4213-BCF3-FC7E62CE034C}">
      <dgm:prSet/>
      <dgm:spPr/>
      <dgm:t>
        <a:bodyPr/>
        <a:lstStyle/>
        <a:p>
          <a:endParaRPr lang="en-IN" b="1"/>
        </a:p>
      </dgm:t>
    </dgm:pt>
    <dgm:pt modelId="{02587EC7-EA21-4B5C-A289-77F876B5675D}" type="sibTrans" cxnId="{ACACC5B5-AF5B-4213-BCF3-FC7E62CE034C}">
      <dgm:prSet/>
      <dgm:spPr/>
      <dgm:t>
        <a:bodyPr/>
        <a:lstStyle/>
        <a:p>
          <a:endParaRPr lang="en-IN"/>
        </a:p>
      </dgm:t>
    </dgm:pt>
    <dgm:pt modelId="{26D89E25-4C07-4EE7-BB4E-AC10F22A13F5}">
      <dgm:prSet/>
      <dgm:spPr/>
      <dgm:t>
        <a:bodyPr/>
        <a:lstStyle/>
        <a:p>
          <a:r>
            <a:rPr lang="en-US" b="1" dirty="0" smtClean="0">
              <a:ea typeface="ＭＳ Ｐゴシック"/>
            </a:rPr>
            <a:t>No explicit detection step</a:t>
          </a:r>
          <a:endParaRPr lang="en-IN" b="1" dirty="0"/>
        </a:p>
      </dgm:t>
    </dgm:pt>
    <dgm:pt modelId="{4C1D31C0-451E-4BAE-947B-E837A2A80998}" type="parTrans" cxnId="{2289E4F2-756F-4792-9AF0-44A8ABAD9089}">
      <dgm:prSet/>
      <dgm:spPr/>
      <dgm:t>
        <a:bodyPr/>
        <a:lstStyle/>
        <a:p>
          <a:endParaRPr lang="en-IN" b="1"/>
        </a:p>
      </dgm:t>
    </dgm:pt>
    <dgm:pt modelId="{8B768181-6641-4636-BD62-C429C04EEE33}" type="sibTrans" cxnId="{2289E4F2-756F-4792-9AF0-44A8ABAD9089}">
      <dgm:prSet/>
      <dgm:spPr/>
      <dgm:t>
        <a:bodyPr/>
        <a:lstStyle/>
        <a:p>
          <a:endParaRPr lang="en-IN"/>
        </a:p>
      </dgm:t>
    </dgm:pt>
    <dgm:pt modelId="{BF4E88F1-51CA-45BC-BB34-85CD2F8F97D7}" type="pres">
      <dgm:prSet presAssocID="{5861676D-8C2F-47DE-86AD-61F926E7BD5B}" presName="diagram" presStyleCnt="0">
        <dgm:presLayoutVars>
          <dgm:chPref val="1"/>
          <dgm:dir/>
          <dgm:animOne val="branch"/>
          <dgm:animLvl val="lvl"/>
          <dgm:resizeHandles val="exact"/>
        </dgm:presLayoutVars>
      </dgm:prSet>
      <dgm:spPr/>
      <dgm:t>
        <a:bodyPr/>
        <a:lstStyle/>
        <a:p>
          <a:endParaRPr lang="en-IN"/>
        </a:p>
      </dgm:t>
    </dgm:pt>
    <dgm:pt modelId="{CD1E648B-522A-4BC2-BBBA-1A58A0185D7A}" type="pres">
      <dgm:prSet presAssocID="{5845BF79-33E4-4112-968B-7B5F14490517}" presName="root1" presStyleCnt="0"/>
      <dgm:spPr/>
      <dgm:t>
        <a:bodyPr/>
        <a:lstStyle/>
        <a:p>
          <a:endParaRPr lang="en-IN"/>
        </a:p>
      </dgm:t>
    </dgm:pt>
    <dgm:pt modelId="{731C2DB4-B3C1-4514-BC69-D9391BABC434}" type="pres">
      <dgm:prSet presAssocID="{5845BF79-33E4-4112-968B-7B5F14490517}" presName="LevelOneTextNode" presStyleLbl="node0" presStyleIdx="0" presStyleCnt="1">
        <dgm:presLayoutVars>
          <dgm:chPref val="3"/>
        </dgm:presLayoutVars>
      </dgm:prSet>
      <dgm:spPr/>
      <dgm:t>
        <a:bodyPr/>
        <a:lstStyle/>
        <a:p>
          <a:endParaRPr lang="en-IN"/>
        </a:p>
      </dgm:t>
    </dgm:pt>
    <dgm:pt modelId="{5C035799-5FEE-43BA-BE85-F7A63E07805B}" type="pres">
      <dgm:prSet presAssocID="{5845BF79-33E4-4112-968B-7B5F14490517}" presName="level2hierChild" presStyleCnt="0"/>
      <dgm:spPr/>
      <dgm:t>
        <a:bodyPr/>
        <a:lstStyle/>
        <a:p>
          <a:endParaRPr lang="en-IN"/>
        </a:p>
      </dgm:t>
    </dgm:pt>
    <dgm:pt modelId="{AFECD7A5-336A-4ABA-89B2-87DEB9414BC0}" type="pres">
      <dgm:prSet presAssocID="{0F351A27-4540-4A27-9DE3-76533146BEB2}" presName="conn2-1" presStyleLbl="parChTrans1D2" presStyleIdx="0" presStyleCnt="2"/>
      <dgm:spPr/>
      <dgm:t>
        <a:bodyPr/>
        <a:lstStyle/>
        <a:p>
          <a:endParaRPr lang="en-IN"/>
        </a:p>
      </dgm:t>
    </dgm:pt>
    <dgm:pt modelId="{3DEB9CB5-CEE8-4B81-9401-22EF5704E1D0}" type="pres">
      <dgm:prSet presAssocID="{0F351A27-4540-4A27-9DE3-76533146BEB2}" presName="connTx" presStyleLbl="parChTrans1D2" presStyleIdx="0" presStyleCnt="2"/>
      <dgm:spPr/>
      <dgm:t>
        <a:bodyPr/>
        <a:lstStyle/>
        <a:p>
          <a:endParaRPr lang="en-IN"/>
        </a:p>
      </dgm:t>
    </dgm:pt>
    <dgm:pt modelId="{9A6735B4-F320-404E-A304-ACF651A7E1E6}" type="pres">
      <dgm:prSet presAssocID="{032FB2BE-AE19-4FFF-9810-3B9F328797DD}" presName="root2" presStyleCnt="0"/>
      <dgm:spPr/>
      <dgm:t>
        <a:bodyPr/>
        <a:lstStyle/>
        <a:p>
          <a:endParaRPr lang="en-IN"/>
        </a:p>
      </dgm:t>
    </dgm:pt>
    <dgm:pt modelId="{01EC3A21-BCD4-4267-927D-E6C46F68EBA8}" type="pres">
      <dgm:prSet presAssocID="{032FB2BE-AE19-4FFF-9810-3B9F328797DD}" presName="LevelTwoTextNode" presStyleLbl="node2" presStyleIdx="0" presStyleCnt="2">
        <dgm:presLayoutVars>
          <dgm:chPref val="3"/>
        </dgm:presLayoutVars>
      </dgm:prSet>
      <dgm:spPr/>
      <dgm:t>
        <a:bodyPr/>
        <a:lstStyle/>
        <a:p>
          <a:endParaRPr lang="en-IN"/>
        </a:p>
      </dgm:t>
    </dgm:pt>
    <dgm:pt modelId="{6FCFBB1E-FEA0-43CB-ABCC-A58E88809C2A}" type="pres">
      <dgm:prSet presAssocID="{032FB2BE-AE19-4FFF-9810-3B9F328797DD}" presName="level3hierChild" presStyleCnt="0"/>
      <dgm:spPr/>
      <dgm:t>
        <a:bodyPr/>
        <a:lstStyle/>
        <a:p>
          <a:endParaRPr lang="en-IN"/>
        </a:p>
      </dgm:t>
    </dgm:pt>
    <dgm:pt modelId="{BE0BEDE6-47D7-46BF-8EF7-63FF6CBCFC2A}" type="pres">
      <dgm:prSet presAssocID="{682F53A7-9DF6-4D19-8C66-60574EDAEF52}" presName="conn2-1" presStyleLbl="parChTrans1D3" presStyleIdx="0" presStyleCnt="4"/>
      <dgm:spPr/>
      <dgm:t>
        <a:bodyPr/>
        <a:lstStyle/>
        <a:p>
          <a:endParaRPr lang="en-IN"/>
        </a:p>
      </dgm:t>
    </dgm:pt>
    <dgm:pt modelId="{87F89CFE-CF5D-4E80-A987-839A1EEA0202}" type="pres">
      <dgm:prSet presAssocID="{682F53A7-9DF6-4D19-8C66-60574EDAEF52}" presName="connTx" presStyleLbl="parChTrans1D3" presStyleIdx="0" presStyleCnt="4"/>
      <dgm:spPr/>
      <dgm:t>
        <a:bodyPr/>
        <a:lstStyle/>
        <a:p>
          <a:endParaRPr lang="en-IN"/>
        </a:p>
      </dgm:t>
    </dgm:pt>
    <dgm:pt modelId="{04C3C377-AB26-4AEB-96F8-181AF55CB93D}" type="pres">
      <dgm:prSet presAssocID="{B7F8527B-76F0-46C3-91BC-DC0787B4AFC3}" presName="root2" presStyleCnt="0"/>
      <dgm:spPr/>
      <dgm:t>
        <a:bodyPr/>
        <a:lstStyle/>
        <a:p>
          <a:endParaRPr lang="en-IN"/>
        </a:p>
      </dgm:t>
    </dgm:pt>
    <dgm:pt modelId="{AF01D3E2-679F-4E86-A6CC-3825D931EDA6}" type="pres">
      <dgm:prSet presAssocID="{B7F8527B-76F0-46C3-91BC-DC0787B4AFC3}" presName="LevelTwoTextNode" presStyleLbl="node3" presStyleIdx="0" presStyleCnt="4">
        <dgm:presLayoutVars>
          <dgm:chPref val="3"/>
        </dgm:presLayoutVars>
      </dgm:prSet>
      <dgm:spPr/>
      <dgm:t>
        <a:bodyPr/>
        <a:lstStyle/>
        <a:p>
          <a:endParaRPr lang="en-IN"/>
        </a:p>
      </dgm:t>
    </dgm:pt>
    <dgm:pt modelId="{E106C799-F334-42A3-B31A-C30848A174E8}" type="pres">
      <dgm:prSet presAssocID="{B7F8527B-76F0-46C3-91BC-DC0787B4AFC3}" presName="level3hierChild" presStyleCnt="0"/>
      <dgm:spPr/>
      <dgm:t>
        <a:bodyPr/>
        <a:lstStyle/>
        <a:p>
          <a:endParaRPr lang="en-IN"/>
        </a:p>
      </dgm:t>
    </dgm:pt>
    <dgm:pt modelId="{E4D7631C-1BFF-4032-B2AB-1FF3030D00B2}" type="pres">
      <dgm:prSet presAssocID="{9BD2CF69-E847-4D1F-B533-3CDE60C27072}" presName="conn2-1" presStyleLbl="parChTrans1D3" presStyleIdx="1" presStyleCnt="4"/>
      <dgm:spPr/>
      <dgm:t>
        <a:bodyPr/>
        <a:lstStyle/>
        <a:p>
          <a:endParaRPr lang="en-IN"/>
        </a:p>
      </dgm:t>
    </dgm:pt>
    <dgm:pt modelId="{46D871DC-3CA4-4860-B4DF-B881B8A9240B}" type="pres">
      <dgm:prSet presAssocID="{9BD2CF69-E847-4D1F-B533-3CDE60C27072}" presName="connTx" presStyleLbl="parChTrans1D3" presStyleIdx="1" presStyleCnt="4"/>
      <dgm:spPr/>
      <dgm:t>
        <a:bodyPr/>
        <a:lstStyle/>
        <a:p>
          <a:endParaRPr lang="en-IN"/>
        </a:p>
      </dgm:t>
    </dgm:pt>
    <dgm:pt modelId="{80B35228-3F7A-4DE3-9818-36CB40300B92}" type="pres">
      <dgm:prSet presAssocID="{67A77593-3CD6-4901-8418-CECE9ED08B9F}" presName="root2" presStyleCnt="0"/>
      <dgm:spPr/>
      <dgm:t>
        <a:bodyPr/>
        <a:lstStyle/>
        <a:p>
          <a:endParaRPr lang="en-IN"/>
        </a:p>
      </dgm:t>
    </dgm:pt>
    <dgm:pt modelId="{0E0AE11A-C417-4500-8CDD-C8A186A375CA}" type="pres">
      <dgm:prSet presAssocID="{67A77593-3CD6-4901-8418-CECE9ED08B9F}" presName="LevelTwoTextNode" presStyleLbl="node3" presStyleIdx="1" presStyleCnt="4">
        <dgm:presLayoutVars>
          <dgm:chPref val="3"/>
        </dgm:presLayoutVars>
      </dgm:prSet>
      <dgm:spPr/>
      <dgm:t>
        <a:bodyPr/>
        <a:lstStyle/>
        <a:p>
          <a:endParaRPr lang="en-IN"/>
        </a:p>
      </dgm:t>
    </dgm:pt>
    <dgm:pt modelId="{7F4E26F3-C975-48A1-86FC-39B2227D065E}" type="pres">
      <dgm:prSet presAssocID="{67A77593-3CD6-4901-8418-CECE9ED08B9F}" presName="level3hierChild" presStyleCnt="0"/>
      <dgm:spPr/>
      <dgm:t>
        <a:bodyPr/>
        <a:lstStyle/>
        <a:p>
          <a:endParaRPr lang="en-IN"/>
        </a:p>
      </dgm:t>
    </dgm:pt>
    <dgm:pt modelId="{DB7F7F38-CEEC-462C-8584-B78739A25BDA}" type="pres">
      <dgm:prSet presAssocID="{F995F168-0D9A-4D1F-A0B2-BB56D7F8295C}" presName="conn2-1" presStyleLbl="parChTrans1D2" presStyleIdx="1" presStyleCnt="2"/>
      <dgm:spPr/>
      <dgm:t>
        <a:bodyPr/>
        <a:lstStyle/>
        <a:p>
          <a:endParaRPr lang="en-IN"/>
        </a:p>
      </dgm:t>
    </dgm:pt>
    <dgm:pt modelId="{1FF77659-70A8-4118-91A2-97C2CA00E76C}" type="pres">
      <dgm:prSet presAssocID="{F995F168-0D9A-4D1F-A0B2-BB56D7F8295C}" presName="connTx" presStyleLbl="parChTrans1D2" presStyleIdx="1" presStyleCnt="2"/>
      <dgm:spPr/>
      <dgm:t>
        <a:bodyPr/>
        <a:lstStyle/>
        <a:p>
          <a:endParaRPr lang="en-IN"/>
        </a:p>
      </dgm:t>
    </dgm:pt>
    <dgm:pt modelId="{8E905BFB-93E5-4E2C-A519-E448BD1C853E}" type="pres">
      <dgm:prSet presAssocID="{3D51AA93-DDA7-4AA0-9898-B21ACD1C4AC7}" presName="root2" presStyleCnt="0"/>
      <dgm:spPr/>
      <dgm:t>
        <a:bodyPr/>
        <a:lstStyle/>
        <a:p>
          <a:endParaRPr lang="en-IN"/>
        </a:p>
      </dgm:t>
    </dgm:pt>
    <dgm:pt modelId="{C9293768-55D8-49C7-97FE-8BA2DCD236AB}" type="pres">
      <dgm:prSet presAssocID="{3D51AA93-DDA7-4AA0-9898-B21ACD1C4AC7}" presName="LevelTwoTextNode" presStyleLbl="node2" presStyleIdx="1" presStyleCnt="2">
        <dgm:presLayoutVars>
          <dgm:chPref val="3"/>
        </dgm:presLayoutVars>
      </dgm:prSet>
      <dgm:spPr/>
      <dgm:t>
        <a:bodyPr/>
        <a:lstStyle/>
        <a:p>
          <a:endParaRPr lang="en-IN"/>
        </a:p>
      </dgm:t>
    </dgm:pt>
    <dgm:pt modelId="{9226424F-38F7-4302-B8DC-87AA6D0DC992}" type="pres">
      <dgm:prSet presAssocID="{3D51AA93-DDA7-4AA0-9898-B21ACD1C4AC7}" presName="level3hierChild" presStyleCnt="0"/>
      <dgm:spPr/>
      <dgm:t>
        <a:bodyPr/>
        <a:lstStyle/>
        <a:p>
          <a:endParaRPr lang="en-IN"/>
        </a:p>
      </dgm:t>
    </dgm:pt>
    <dgm:pt modelId="{BCC6B195-2798-4C34-8C11-A31F28DC8266}" type="pres">
      <dgm:prSet presAssocID="{3AFE9AB1-6A68-4452-BD16-62C99A434FD1}" presName="conn2-1" presStyleLbl="parChTrans1D3" presStyleIdx="2" presStyleCnt="4"/>
      <dgm:spPr/>
      <dgm:t>
        <a:bodyPr/>
        <a:lstStyle/>
        <a:p>
          <a:endParaRPr lang="en-IN"/>
        </a:p>
      </dgm:t>
    </dgm:pt>
    <dgm:pt modelId="{015770C8-D34C-4C71-A2F9-13CADDE5F151}" type="pres">
      <dgm:prSet presAssocID="{3AFE9AB1-6A68-4452-BD16-62C99A434FD1}" presName="connTx" presStyleLbl="parChTrans1D3" presStyleIdx="2" presStyleCnt="4"/>
      <dgm:spPr/>
      <dgm:t>
        <a:bodyPr/>
        <a:lstStyle/>
        <a:p>
          <a:endParaRPr lang="en-IN"/>
        </a:p>
      </dgm:t>
    </dgm:pt>
    <dgm:pt modelId="{5188072B-F2B7-4961-A08A-1AB02432B26B}" type="pres">
      <dgm:prSet presAssocID="{6B66F459-23BF-487C-BCEA-E5DBE11486A6}" presName="root2" presStyleCnt="0"/>
      <dgm:spPr/>
      <dgm:t>
        <a:bodyPr/>
        <a:lstStyle/>
        <a:p>
          <a:endParaRPr lang="en-IN"/>
        </a:p>
      </dgm:t>
    </dgm:pt>
    <dgm:pt modelId="{EF9AD611-B6AC-4B7D-A5DD-279498E0C6BA}" type="pres">
      <dgm:prSet presAssocID="{6B66F459-23BF-487C-BCEA-E5DBE11486A6}" presName="LevelTwoTextNode" presStyleLbl="node3" presStyleIdx="2" presStyleCnt="4">
        <dgm:presLayoutVars>
          <dgm:chPref val="3"/>
        </dgm:presLayoutVars>
      </dgm:prSet>
      <dgm:spPr/>
      <dgm:t>
        <a:bodyPr/>
        <a:lstStyle/>
        <a:p>
          <a:endParaRPr lang="en-IN"/>
        </a:p>
      </dgm:t>
    </dgm:pt>
    <dgm:pt modelId="{1C894491-7E89-45F5-B7D4-06868EB1E05C}" type="pres">
      <dgm:prSet presAssocID="{6B66F459-23BF-487C-BCEA-E5DBE11486A6}" presName="level3hierChild" presStyleCnt="0"/>
      <dgm:spPr/>
      <dgm:t>
        <a:bodyPr/>
        <a:lstStyle/>
        <a:p>
          <a:endParaRPr lang="en-IN"/>
        </a:p>
      </dgm:t>
    </dgm:pt>
    <dgm:pt modelId="{A1541331-D37B-41E0-80F3-D6A4BFA280E6}" type="pres">
      <dgm:prSet presAssocID="{4C1D31C0-451E-4BAE-947B-E837A2A80998}" presName="conn2-1" presStyleLbl="parChTrans1D3" presStyleIdx="3" presStyleCnt="4"/>
      <dgm:spPr/>
      <dgm:t>
        <a:bodyPr/>
        <a:lstStyle/>
        <a:p>
          <a:endParaRPr lang="en-IN"/>
        </a:p>
      </dgm:t>
    </dgm:pt>
    <dgm:pt modelId="{0DE306FC-46C5-42C6-B9E9-BF2D6FCC117E}" type="pres">
      <dgm:prSet presAssocID="{4C1D31C0-451E-4BAE-947B-E837A2A80998}" presName="connTx" presStyleLbl="parChTrans1D3" presStyleIdx="3" presStyleCnt="4"/>
      <dgm:spPr/>
      <dgm:t>
        <a:bodyPr/>
        <a:lstStyle/>
        <a:p>
          <a:endParaRPr lang="en-IN"/>
        </a:p>
      </dgm:t>
    </dgm:pt>
    <dgm:pt modelId="{60738A41-195C-4641-8369-6F0F22EA903F}" type="pres">
      <dgm:prSet presAssocID="{26D89E25-4C07-4EE7-BB4E-AC10F22A13F5}" presName="root2" presStyleCnt="0"/>
      <dgm:spPr/>
      <dgm:t>
        <a:bodyPr/>
        <a:lstStyle/>
        <a:p>
          <a:endParaRPr lang="en-IN"/>
        </a:p>
      </dgm:t>
    </dgm:pt>
    <dgm:pt modelId="{19426835-BDB6-4A22-9D23-1CC9D031F754}" type="pres">
      <dgm:prSet presAssocID="{26D89E25-4C07-4EE7-BB4E-AC10F22A13F5}" presName="LevelTwoTextNode" presStyleLbl="node3" presStyleIdx="3" presStyleCnt="4">
        <dgm:presLayoutVars>
          <dgm:chPref val="3"/>
        </dgm:presLayoutVars>
      </dgm:prSet>
      <dgm:spPr/>
      <dgm:t>
        <a:bodyPr/>
        <a:lstStyle/>
        <a:p>
          <a:endParaRPr lang="en-IN"/>
        </a:p>
      </dgm:t>
    </dgm:pt>
    <dgm:pt modelId="{CE0AF2D0-9EBC-4148-961E-D125FA0E9F97}" type="pres">
      <dgm:prSet presAssocID="{26D89E25-4C07-4EE7-BB4E-AC10F22A13F5}" presName="level3hierChild" presStyleCnt="0"/>
      <dgm:spPr/>
      <dgm:t>
        <a:bodyPr/>
        <a:lstStyle/>
        <a:p>
          <a:endParaRPr lang="en-IN"/>
        </a:p>
      </dgm:t>
    </dgm:pt>
  </dgm:ptLst>
  <dgm:cxnLst>
    <dgm:cxn modelId="{2289E4F2-756F-4792-9AF0-44A8ABAD9089}" srcId="{3D51AA93-DDA7-4AA0-9898-B21ACD1C4AC7}" destId="{26D89E25-4C07-4EE7-BB4E-AC10F22A13F5}" srcOrd="1" destOrd="0" parTransId="{4C1D31C0-451E-4BAE-947B-E837A2A80998}" sibTransId="{8B768181-6641-4636-BD62-C429C04EEE33}"/>
    <dgm:cxn modelId="{4094F62C-0EAE-451A-B7F7-7C94C83DD865}" type="presOf" srcId="{9BD2CF69-E847-4D1F-B533-3CDE60C27072}" destId="{E4D7631C-1BFF-4032-B2AB-1FF3030D00B2}" srcOrd="0" destOrd="0" presId="urn:microsoft.com/office/officeart/2005/8/layout/hierarchy2"/>
    <dgm:cxn modelId="{141E9443-8B61-4DF0-9592-8D3535DE42D1}" type="presOf" srcId="{5861676D-8C2F-47DE-86AD-61F926E7BD5B}" destId="{BF4E88F1-51CA-45BC-BB34-85CD2F8F97D7}" srcOrd="0" destOrd="0" presId="urn:microsoft.com/office/officeart/2005/8/layout/hierarchy2"/>
    <dgm:cxn modelId="{2BFEE106-F9B6-4FFC-A871-151F7EF7E507}" type="presOf" srcId="{3AFE9AB1-6A68-4452-BD16-62C99A434FD1}" destId="{015770C8-D34C-4C71-A2F9-13CADDE5F151}" srcOrd="1" destOrd="0" presId="urn:microsoft.com/office/officeart/2005/8/layout/hierarchy2"/>
    <dgm:cxn modelId="{5BFEEB82-9E5E-4D52-BB7A-F8C014686980}" srcId="{5861676D-8C2F-47DE-86AD-61F926E7BD5B}" destId="{5845BF79-33E4-4112-968B-7B5F14490517}" srcOrd="0" destOrd="0" parTransId="{ECA3EF1E-9D60-409D-B749-F861C260E05A}" sibTransId="{9A1A2A05-FC52-4328-B42A-C056138B05E7}"/>
    <dgm:cxn modelId="{3F030BD7-591C-4856-AA8F-ADEE43695FF1}" type="presOf" srcId="{032FB2BE-AE19-4FFF-9810-3B9F328797DD}" destId="{01EC3A21-BCD4-4267-927D-E6C46F68EBA8}" srcOrd="0" destOrd="0" presId="urn:microsoft.com/office/officeart/2005/8/layout/hierarchy2"/>
    <dgm:cxn modelId="{2C2C2D11-5F9E-4125-A980-DEE8F6462983}" type="presOf" srcId="{F995F168-0D9A-4D1F-A0B2-BB56D7F8295C}" destId="{1FF77659-70A8-4118-91A2-97C2CA00E76C}" srcOrd="1" destOrd="0" presId="urn:microsoft.com/office/officeart/2005/8/layout/hierarchy2"/>
    <dgm:cxn modelId="{EA402475-FF06-4F54-BFFF-3D2C16DDB48F}" srcId="{032FB2BE-AE19-4FFF-9810-3B9F328797DD}" destId="{67A77593-3CD6-4901-8418-CECE9ED08B9F}" srcOrd="1" destOrd="0" parTransId="{9BD2CF69-E847-4D1F-B533-3CDE60C27072}" sibTransId="{19B74163-B9CF-4C1F-B535-5B18B94FF13B}"/>
    <dgm:cxn modelId="{73C46D99-110C-449D-8190-A632AFCFD41B}" type="presOf" srcId="{4C1D31C0-451E-4BAE-947B-E837A2A80998}" destId="{0DE306FC-46C5-42C6-B9E9-BF2D6FCC117E}" srcOrd="1" destOrd="0" presId="urn:microsoft.com/office/officeart/2005/8/layout/hierarchy2"/>
    <dgm:cxn modelId="{40A34B82-33B4-4D82-9681-D292089789A9}" type="presOf" srcId="{0F351A27-4540-4A27-9DE3-76533146BEB2}" destId="{AFECD7A5-336A-4ABA-89B2-87DEB9414BC0}" srcOrd="0" destOrd="0" presId="urn:microsoft.com/office/officeart/2005/8/layout/hierarchy2"/>
    <dgm:cxn modelId="{36DA3738-5823-449C-91D5-479C42FF7D1D}" srcId="{032FB2BE-AE19-4FFF-9810-3B9F328797DD}" destId="{B7F8527B-76F0-46C3-91BC-DC0787B4AFC3}" srcOrd="0" destOrd="0" parTransId="{682F53A7-9DF6-4D19-8C66-60574EDAEF52}" sibTransId="{FC9D2979-735B-44E0-940B-4DB44077F564}"/>
    <dgm:cxn modelId="{E84C99D7-D95E-4964-9ABD-E663F5C236D0}" type="presOf" srcId="{682F53A7-9DF6-4D19-8C66-60574EDAEF52}" destId="{BE0BEDE6-47D7-46BF-8EF7-63FF6CBCFC2A}" srcOrd="0" destOrd="0" presId="urn:microsoft.com/office/officeart/2005/8/layout/hierarchy2"/>
    <dgm:cxn modelId="{6439515C-C3D2-4700-93FB-F0343D67BB60}" type="presOf" srcId="{682F53A7-9DF6-4D19-8C66-60574EDAEF52}" destId="{87F89CFE-CF5D-4E80-A987-839A1EEA0202}" srcOrd="1" destOrd="0" presId="urn:microsoft.com/office/officeart/2005/8/layout/hierarchy2"/>
    <dgm:cxn modelId="{853DE908-AADD-4EF9-973D-C63728C1EBAB}" type="presOf" srcId="{F995F168-0D9A-4D1F-A0B2-BB56D7F8295C}" destId="{DB7F7F38-CEEC-462C-8584-B78739A25BDA}" srcOrd="0" destOrd="0" presId="urn:microsoft.com/office/officeart/2005/8/layout/hierarchy2"/>
    <dgm:cxn modelId="{9CCED20C-AF48-4C09-9181-8FB4783F6237}" srcId="{5845BF79-33E4-4112-968B-7B5F14490517}" destId="{3D51AA93-DDA7-4AA0-9898-B21ACD1C4AC7}" srcOrd="1" destOrd="0" parTransId="{F995F168-0D9A-4D1F-A0B2-BB56D7F8295C}" sibTransId="{45ADF60C-B2ED-4E6D-9991-678CF00185A3}"/>
    <dgm:cxn modelId="{ACACC5B5-AF5B-4213-BCF3-FC7E62CE034C}" srcId="{3D51AA93-DDA7-4AA0-9898-B21ACD1C4AC7}" destId="{6B66F459-23BF-487C-BCEA-E5DBE11486A6}" srcOrd="0" destOrd="0" parTransId="{3AFE9AB1-6A68-4452-BD16-62C99A434FD1}" sibTransId="{02587EC7-EA21-4B5C-A289-77F876B5675D}"/>
    <dgm:cxn modelId="{16E8BE7F-38BC-4BE4-8419-15E0DDB761A5}" type="presOf" srcId="{26D89E25-4C07-4EE7-BB4E-AC10F22A13F5}" destId="{19426835-BDB6-4A22-9D23-1CC9D031F754}" srcOrd="0" destOrd="0" presId="urn:microsoft.com/office/officeart/2005/8/layout/hierarchy2"/>
    <dgm:cxn modelId="{EF464387-BE50-49BF-820F-D90F4136D7D2}" type="presOf" srcId="{B7F8527B-76F0-46C3-91BC-DC0787B4AFC3}" destId="{AF01D3E2-679F-4E86-A6CC-3825D931EDA6}" srcOrd="0" destOrd="0" presId="urn:microsoft.com/office/officeart/2005/8/layout/hierarchy2"/>
    <dgm:cxn modelId="{47AC35AA-D88F-44E6-A1D4-1296F547A922}" type="presOf" srcId="{6B66F459-23BF-487C-BCEA-E5DBE11486A6}" destId="{EF9AD611-B6AC-4B7D-A5DD-279498E0C6BA}" srcOrd="0" destOrd="0" presId="urn:microsoft.com/office/officeart/2005/8/layout/hierarchy2"/>
    <dgm:cxn modelId="{F04C1538-F2DF-4DAB-A824-FB3E076AAFB4}" type="presOf" srcId="{0F351A27-4540-4A27-9DE3-76533146BEB2}" destId="{3DEB9CB5-CEE8-4B81-9401-22EF5704E1D0}" srcOrd="1" destOrd="0" presId="urn:microsoft.com/office/officeart/2005/8/layout/hierarchy2"/>
    <dgm:cxn modelId="{8D7DF9FF-40FB-4913-BD7F-18EC804BF9C5}" srcId="{5845BF79-33E4-4112-968B-7B5F14490517}" destId="{032FB2BE-AE19-4FFF-9810-3B9F328797DD}" srcOrd="0" destOrd="0" parTransId="{0F351A27-4540-4A27-9DE3-76533146BEB2}" sibTransId="{1A9109DE-3489-4040-B76B-26B2C73AE287}"/>
    <dgm:cxn modelId="{970EE675-B5BB-4999-A2DE-6EA3ADB9417A}" type="presOf" srcId="{5845BF79-33E4-4112-968B-7B5F14490517}" destId="{731C2DB4-B3C1-4514-BC69-D9391BABC434}" srcOrd="0" destOrd="0" presId="urn:microsoft.com/office/officeart/2005/8/layout/hierarchy2"/>
    <dgm:cxn modelId="{45161118-92B8-40B8-8F2F-A6C1028D0D2A}" type="presOf" srcId="{9BD2CF69-E847-4D1F-B533-3CDE60C27072}" destId="{46D871DC-3CA4-4860-B4DF-B881B8A9240B}" srcOrd="1" destOrd="0" presId="urn:microsoft.com/office/officeart/2005/8/layout/hierarchy2"/>
    <dgm:cxn modelId="{2E127842-D8F0-4C05-9F9F-3B04F6CA8005}" type="presOf" srcId="{3AFE9AB1-6A68-4452-BD16-62C99A434FD1}" destId="{BCC6B195-2798-4C34-8C11-A31F28DC8266}" srcOrd="0" destOrd="0" presId="urn:microsoft.com/office/officeart/2005/8/layout/hierarchy2"/>
    <dgm:cxn modelId="{8AF4D807-73C9-43DE-957E-5CD5E1BF40FF}" type="presOf" srcId="{3D51AA93-DDA7-4AA0-9898-B21ACD1C4AC7}" destId="{C9293768-55D8-49C7-97FE-8BA2DCD236AB}" srcOrd="0" destOrd="0" presId="urn:microsoft.com/office/officeart/2005/8/layout/hierarchy2"/>
    <dgm:cxn modelId="{398F49DF-5B38-4FD3-9BD3-1C5BB2AA8F74}" type="presOf" srcId="{4C1D31C0-451E-4BAE-947B-E837A2A80998}" destId="{A1541331-D37B-41E0-80F3-D6A4BFA280E6}" srcOrd="0" destOrd="0" presId="urn:microsoft.com/office/officeart/2005/8/layout/hierarchy2"/>
    <dgm:cxn modelId="{1281492B-C742-477A-B8C1-DA872A9851DF}" type="presOf" srcId="{67A77593-3CD6-4901-8418-CECE9ED08B9F}" destId="{0E0AE11A-C417-4500-8CDD-C8A186A375CA}" srcOrd="0" destOrd="0" presId="urn:microsoft.com/office/officeart/2005/8/layout/hierarchy2"/>
    <dgm:cxn modelId="{13A54B8D-196F-42D9-BFF4-9DA3264ED79E}" type="presParOf" srcId="{BF4E88F1-51CA-45BC-BB34-85CD2F8F97D7}" destId="{CD1E648B-522A-4BC2-BBBA-1A58A0185D7A}" srcOrd="0" destOrd="0" presId="urn:microsoft.com/office/officeart/2005/8/layout/hierarchy2"/>
    <dgm:cxn modelId="{D2E23688-149E-48E2-BA7D-4E19B83C83FD}" type="presParOf" srcId="{CD1E648B-522A-4BC2-BBBA-1A58A0185D7A}" destId="{731C2DB4-B3C1-4514-BC69-D9391BABC434}" srcOrd="0" destOrd="0" presId="urn:microsoft.com/office/officeart/2005/8/layout/hierarchy2"/>
    <dgm:cxn modelId="{22B9477E-2662-4A60-BA05-C0E8DE663DB5}" type="presParOf" srcId="{CD1E648B-522A-4BC2-BBBA-1A58A0185D7A}" destId="{5C035799-5FEE-43BA-BE85-F7A63E07805B}" srcOrd="1" destOrd="0" presId="urn:microsoft.com/office/officeart/2005/8/layout/hierarchy2"/>
    <dgm:cxn modelId="{2D7743B8-B443-40A7-AF4F-8729E8CFA332}" type="presParOf" srcId="{5C035799-5FEE-43BA-BE85-F7A63E07805B}" destId="{AFECD7A5-336A-4ABA-89B2-87DEB9414BC0}" srcOrd="0" destOrd="0" presId="urn:microsoft.com/office/officeart/2005/8/layout/hierarchy2"/>
    <dgm:cxn modelId="{BDA922F9-94DD-4D44-85A2-ECF105129408}" type="presParOf" srcId="{AFECD7A5-336A-4ABA-89B2-87DEB9414BC0}" destId="{3DEB9CB5-CEE8-4B81-9401-22EF5704E1D0}" srcOrd="0" destOrd="0" presId="urn:microsoft.com/office/officeart/2005/8/layout/hierarchy2"/>
    <dgm:cxn modelId="{E2EC8D45-1B48-4850-82A2-E3CD3EBF1FF8}" type="presParOf" srcId="{5C035799-5FEE-43BA-BE85-F7A63E07805B}" destId="{9A6735B4-F320-404E-A304-ACF651A7E1E6}" srcOrd="1" destOrd="0" presId="urn:microsoft.com/office/officeart/2005/8/layout/hierarchy2"/>
    <dgm:cxn modelId="{6217360A-B082-435B-9C30-DC8CB0980C4C}" type="presParOf" srcId="{9A6735B4-F320-404E-A304-ACF651A7E1E6}" destId="{01EC3A21-BCD4-4267-927D-E6C46F68EBA8}" srcOrd="0" destOrd="0" presId="urn:microsoft.com/office/officeart/2005/8/layout/hierarchy2"/>
    <dgm:cxn modelId="{8AAB7F91-976D-41F9-9F23-AFB026AC2D64}" type="presParOf" srcId="{9A6735B4-F320-404E-A304-ACF651A7E1E6}" destId="{6FCFBB1E-FEA0-43CB-ABCC-A58E88809C2A}" srcOrd="1" destOrd="0" presId="urn:microsoft.com/office/officeart/2005/8/layout/hierarchy2"/>
    <dgm:cxn modelId="{07920865-13FA-4E4A-8A98-ED004CA99719}" type="presParOf" srcId="{6FCFBB1E-FEA0-43CB-ABCC-A58E88809C2A}" destId="{BE0BEDE6-47D7-46BF-8EF7-63FF6CBCFC2A}" srcOrd="0" destOrd="0" presId="urn:microsoft.com/office/officeart/2005/8/layout/hierarchy2"/>
    <dgm:cxn modelId="{5F21B01A-F1C3-4240-B4C6-99701C334BFB}" type="presParOf" srcId="{BE0BEDE6-47D7-46BF-8EF7-63FF6CBCFC2A}" destId="{87F89CFE-CF5D-4E80-A987-839A1EEA0202}" srcOrd="0" destOrd="0" presId="urn:microsoft.com/office/officeart/2005/8/layout/hierarchy2"/>
    <dgm:cxn modelId="{FE217C16-8573-4441-9011-DD0571BB2EEC}" type="presParOf" srcId="{6FCFBB1E-FEA0-43CB-ABCC-A58E88809C2A}" destId="{04C3C377-AB26-4AEB-96F8-181AF55CB93D}" srcOrd="1" destOrd="0" presId="urn:microsoft.com/office/officeart/2005/8/layout/hierarchy2"/>
    <dgm:cxn modelId="{9C56FC43-C2BB-4900-80A0-1A81260483CE}" type="presParOf" srcId="{04C3C377-AB26-4AEB-96F8-181AF55CB93D}" destId="{AF01D3E2-679F-4E86-A6CC-3825D931EDA6}" srcOrd="0" destOrd="0" presId="urn:microsoft.com/office/officeart/2005/8/layout/hierarchy2"/>
    <dgm:cxn modelId="{0EEA4178-4B41-401C-878B-3481D8599A16}" type="presParOf" srcId="{04C3C377-AB26-4AEB-96F8-181AF55CB93D}" destId="{E106C799-F334-42A3-B31A-C30848A174E8}" srcOrd="1" destOrd="0" presId="urn:microsoft.com/office/officeart/2005/8/layout/hierarchy2"/>
    <dgm:cxn modelId="{15D7F793-A83B-4203-906A-92C232FFE92F}" type="presParOf" srcId="{6FCFBB1E-FEA0-43CB-ABCC-A58E88809C2A}" destId="{E4D7631C-1BFF-4032-B2AB-1FF3030D00B2}" srcOrd="2" destOrd="0" presId="urn:microsoft.com/office/officeart/2005/8/layout/hierarchy2"/>
    <dgm:cxn modelId="{C3241AAC-935A-44E9-8607-57932BA7CD19}" type="presParOf" srcId="{E4D7631C-1BFF-4032-B2AB-1FF3030D00B2}" destId="{46D871DC-3CA4-4860-B4DF-B881B8A9240B}" srcOrd="0" destOrd="0" presId="urn:microsoft.com/office/officeart/2005/8/layout/hierarchy2"/>
    <dgm:cxn modelId="{6DAC1EDB-007D-41DC-AAD8-809E9DB359EE}" type="presParOf" srcId="{6FCFBB1E-FEA0-43CB-ABCC-A58E88809C2A}" destId="{80B35228-3F7A-4DE3-9818-36CB40300B92}" srcOrd="3" destOrd="0" presId="urn:microsoft.com/office/officeart/2005/8/layout/hierarchy2"/>
    <dgm:cxn modelId="{B7036A48-77F2-459C-A09C-B0C30CCD2830}" type="presParOf" srcId="{80B35228-3F7A-4DE3-9818-36CB40300B92}" destId="{0E0AE11A-C417-4500-8CDD-C8A186A375CA}" srcOrd="0" destOrd="0" presId="urn:microsoft.com/office/officeart/2005/8/layout/hierarchy2"/>
    <dgm:cxn modelId="{6B80F4E7-7853-419A-9907-41B1567DB84A}" type="presParOf" srcId="{80B35228-3F7A-4DE3-9818-36CB40300B92}" destId="{7F4E26F3-C975-48A1-86FC-39B2227D065E}" srcOrd="1" destOrd="0" presId="urn:microsoft.com/office/officeart/2005/8/layout/hierarchy2"/>
    <dgm:cxn modelId="{EE547EFD-5994-497B-A70F-027CF44A9F45}" type="presParOf" srcId="{5C035799-5FEE-43BA-BE85-F7A63E07805B}" destId="{DB7F7F38-CEEC-462C-8584-B78739A25BDA}" srcOrd="2" destOrd="0" presId="urn:microsoft.com/office/officeart/2005/8/layout/hierarchy2"/>
    <dgm:cxn modelId="{C046F668-EDC9-4643-AF49-C5849406A94A}" type="presParOf" srcId="{DB7F7F38-CEEC-462C-8584-B78739A25BDA}" destId="{1FF77659-70A8-4118-91A2-97C2CA00E76C}" srcOrd="0" destOrd="0" presId="urn:microsoft.com/office/officeart/2005/8/layout/hierarchy2"/>
    <dgm:cxn modelId="{31E2F9C5-B853-456E-AC74-2473DA1DF632}" type="presParOf" srcId="{5C035799-5FEE-43BA-BE85-F7A63E07805B}" destId="{8E905BFB-93E5-4E2C-A519-E448BD1C853E}" srcOrd="3" destOrd="0" presId="urn:microsoft.com/office/officeart/2005/8/layout/hierarchy2"/>
    <dgm:cxn modelId="{18FFCDC0-4CDA-4067-B7C3-0B0362FE80CF}" type="presParOf" srcId="{8E905BFB-93E5-4E2C-A519-E448BD1C853E}" destId="{C9293768-55D8-49C7-97FE-8BA2DCD236AB}" srcOrd="0" destOrd="0" presId="urn:microsoft.com/office/officeart/2005/8/layout/hierarchy2"/>
    <dgm:cxn modelId="{A833E844-0FA9-4029-9E57-414180C87C0B}" type="presParOf" srcId="{8E905BFB-93E5-4E2C-A519-E448BD1C853E}" destId="{9226424F-38F7-4302-B8DC-87AA6D0DC992}" srcOrd="1" destOrd="0" presId="urn:microsoft.com/office/officeart/2005/8/layout/hierarchy2"/>
    <dgm:cxn modelId="{0C5C1EB1-6312-47D2-9914-1EF44B328244}" type="presParOf" srcId="{9226424F-38F7-4302-B8DC-87AA6D0DC992}" destId="{BCC6B195-2798-4C34-8C11-A31F28DC8266}" srcOrd="0" destOrd="0" presId="urn:microsoft.com/office/officeart/2005/8/layout/hierarchy2"/>
    <dgm:cxn modelId="{5F6CEDE8-B1A5-440B-B008-70ACD5482AC0}" type="presParOf" srcId="{BCC6B195-2798-4C34-8C11-A31F28DC8266}" destId="{015770C8-D34C-4C71-A2F9-13CADDE5F151}" srcOrd="0" destOrd="0" presId="urn:microsoft.com/office/officeart/2005/8/layout/hierarchy2"/>
    <dgm:cxn modelId="{4314E16A-3930-47C8-BFFD-CC674D73878B}" type="presParOf" srcId="{9226424F-38F7-4302-B8DC-87AA6D0DC992}" destId="{5188072B-F2B7-4961-A08A-1AB02432B26B}" srcOrd="1" destOrd="0" presId="urn:microsoft.com/office/officeart/2005/8/layout/hierarchy2"/>
    <dgm:cxn modelId="{A658CEEE-68EF-4F11-9256-47FEF42FC2C0}" type="presParOf" srcId="{5188072B-F2B7-4961-A08A-1AB02432B26B}" destId="{EF9AD611-B6AC-4B7D-A5DD-279498E0C6BA}" srcOrd="0" destOrd="0" presId="urn:microsoft.com/office/officeart/2005/8/layout/hierarchy2"/>
    <dgm:cxn modelId="{C7CEC953-FE39-4836-9348-8E71B07607BB}" type="presParOf" srcId="{5188072B-F2B7-4961-A08A-1AB02432B26B}" destId="{1C894491-7E89-45F5-B7D4-06868EB1E05C}" srcOrd="1" destOrd="0" presId="urn:microsoft.com/office/officeart/2005/8/layout/hierarchy2"/>
    <dgm:cxn modelId="{33786273-9C84-443A-9360-568B373BE01C}" type="presParOf" srcId="{9226424F-38F7-4302-B8DC-87AA6D0DC992}" destId="{A1541331-D37B-41E0-80F3-D6A4BFA280E6}" srcOrd="2" destOrd="0" presId="urn:microsoft.com/office/officeart/2005/8/layout/hierarchy2"/>
    <dgm:cxn modelId="{F770648E-D9E2-4A5F-9141-C90556DA386B}" type="presParOf" srcId="{A1541331-D37B-41E0-80F3-D6A4BFA280E6}" destId="{0DE306FC-46C5-42C6-B9E9-BF2D6FCC117E}" srcOrd="0" destOrd="0" presId="urn:microsoft.com/office/officeart/2005/8/layout/hierarchy2"/>
    <dgm:cxn modelId="{F0429FEF-A8AE-4336-A4C2-26881B5DA64A}" type="presParOf" srcId="{9226424F-38F7-4302-B8DC-87AA6D0DC992}" destId="{60738A41-195C-4641-8369-6F0F22EA903F}" srcOrd="3" destOrd="0" presId="urn:microsoft.com/office/officeart/2005/8/layout/hierarchy2"/>
    <dgm:cxn modelId="{59F376CF-C199-4BD7-95D0-E9A33AD3E3B9}" type="presParOf" srcId="{60738A41-195C-4641-8369-6F0F22EA903F}" destId="{19426835-BDB6-4A22-9D23-1CC9D031F754}" srcOrd="0" destOrd="0" presId="urn:microsoft.com/office/officeart/2005/8/layout/hierarchy2"/>
    <dgm:cxn modelId="{2E874E3C-5A1F-4148-8723-2D966F736FF6}" type="presParOf" srcId="{60738A41-195C-4641-8369-6F0F22EA903F}" destId="{CE0AF2D0-9EBC-4148-961E-D125FA0E9F97}"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59A74A-04A6-4AF0-98E5-E0119636D555}"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IN"/>
        </a:p>
      </dgm:t>
    </dgm:pt>
    <dgm:pt modelId="{141535DE-3162-4F27-9D3C-42AF6CB9BE0B}">
      <dgm:prSet phldrT="[Text]"/>
      <dgm:spPr/>
      <dgm:t>
        <a:bodyPr/>
        <a:lstStyle/>
        <a:p>
          <a:r>
            <a:rPr lang="en-US" b="1" dirty="0" smtClean="0"/>
            <a:t>Fault Analysis</a:t>
          </a:r>
          <a:endParaRPr lang="en-IN" b="1" dirty="0"/>
        </a:p>
      </dgm:t>
    </dgm:pt>
    <dgm:pt modelId="{ED751A3E-3897-4E38-B1B9-1DF58C91D27D}" type="parTrans" cxnId="{ACFA3778-6D7C-4BDB-BAE5-4B4AC862706D}">
      <dgm:prSet/>
      <dgm:spPr/>
      <dgm:t>
        <a:bodyPr/>
        <a:lstStyle/>
        <a:p>
          <a:endParaRPr lang="en-IN"/>
        </a:p>
      </dgm:t>
    </dgm:pt>
    <dgm:pt modelId="{93530093-300A-45CC-B661-2B6B3F4824EE}" type="sibTrans" cxnId="{ACFA3778-6D7C-4BDB-BAE5-4B4AC862706D}">
      <dgm:prSet/>
      <dgm:spPr/>
      <dgm:t>
        <a:bodyPr/>
        <a:lstStyle/>
        <a:p>
          <a:endParaRPr lang="en-IN"/>
        </a:p>
      </dgm:t>
    </dgm:pt>
    <dgm:pt modelId="{1649331D-5E26-4923-9038-2356CDE1A75A}">
      <dgm:prSet phldrT="[Text]" custT="1"/>
      <dgm:spPr/>
      <dgm:t>
        <a:bodyPr/>
        <a:lstStyle/>
        <a:p>
          <a:r>
            <a:rPr lang="en-US" sz="2400" dirty="0" smtClean="0"/>
            <a:t>Adversary injects faults into cryptosystems and analyzes the faulty output to recover the key</a:t>
          </a:r>
          <a:endParaRPr lang="en-IN" sz="2400" dirty="0"/>
        </a:p>
      </dgm:t>
    </dgm:pt>
    <dgm:pt modelId="{BDC2C5EE-2443-4A72-BD97-E42546FFD16E}" type="parTrans" cxnId="{0F7C1668-F74B-4DBE-9030-D054939F0815}">
      <dgm:prSet/>
      <dgm:spPr/>
      <dgm:t>
        <a:bodyPr/>
        <a:lstStyle/>
        <a:p>
          <a:endParaRPr lang="en-IN"/>
        </a:p>
      </dgm:t>
    </dgm:pt>
    <dgm:pt modelId="{33D0898B-17A0-4585-B426-C9614E33A771}" type="sibTrans" cxnId="{0F7C1668-F74B-4DBE-9030-D054939F0815}">
      <dgm:prSet/>
      <dgm:spPr/>
      <dgm:t>
        <a:bodyPr/>
        <a:lstStyle/>
        <a:p>
          <a:endParaRPr lang="en-IN"/>
        </a:p>
      </dgm:t>
    </dgm:pt>
    <dgm:pt modelId="{B8FB0F41-1E53-4D73-8E46-F3010C1BD07C}">
      <dgm:prSet phldrT="[Text]" custT="1"/>
      <dgm:spPr/>
      <dgm:t>
        <a:bodyPr/>
        <a:lstStyle/>
        <a:p>
          <a:r>
            <a:rPr lang="en-US" sz="2400" dirty="0" smtClean="0"/>
            <a:t>Easy to perform, does not </a:t>
          </a:r>
          <a:r>
            <a:rPr lang="en-US" sz="2400" dirty="0" smtClean="0"/>
            <a:t>necessarily require </a:t>
          </a:r>
          <a:r>
            <a:rPr lang="en-US" sz="2400" dirty="0" smtClean="0"/>
            <a:t>high end equipment</a:t>
          </a:r>
          <a:endParaRPr lang="en-IN" sz="2400" dirty="0"/>
        </a:p>
      </dgm:t>
    </dgm:pt>
    <dgm:pt modelId="{A4EF31B0-7C23-4C8A-8587-E225E28E6131}" type="parTrans" cxnId="{C9904702-3FFA-4603-B0AC-6F3C01E1A56C}">
      <dgm:prSet/>
      <dgm:spPr/>
      <dgm:t>
        <a:bodyPr/>
        <a:lstStyle/>
        <a:p>
          <a:endParaRPr lang="en-IN"/>
        </a:p>
      </dgm:t>
    </dgm:pt>
    <dgm:pt modelId="{3C0EB507-1EEE-4420-AE62-F8F4E4D8ED58}" type="sibTrans" cxnId="{C9904702-3FFA-4603-B0AC-6F3C01E1A56C}">
      <dgm:prSet/>
      <dgm:spPr/>
      <dgm:t>
        <a:bodyPr/>
        <a:lstStyle/>
        <a:p>
          <a:endParaRPr lang="en-IN"/>
        </a:p>
      </dgm:t>
    </dgm:pt>
    <dgm:pt modelId="{464FAC6C-74F7-4555-A0DE-5E9A970B4479}">
      <dgm:prSet phldrT="[Text]" custT="1"/>
      <dgm:spPr/>
      <dgm:t>
        <a:bodyPr/>
        <a:lstStyle/>
        <a:p>
          <a:r>
            <a:rPr lang="en-US" sz="2400" dirty="0" smtClean="0"/>
            <a:t>Must design efficient countermeasures against fault attacks</a:t>
          </a:r>
          <a:endParaRPr lang="en-IN" sz="2400" dirty="0"/>
        </a:p>
      </dgm:t>
    </dgm:pt>
    <dgm:pt modelId="{061D839A-18AF-45D9-95A3-668077DD2345}" type="parTrans" cxnId="{2D4A3D36-3192-48D6-9E6B-92A7B9E9CE3F}">
      <dgm:prSet/>
      <dgm:spPr/>
      <dgm:t>
        <a:bodyPr/>
        <a:lstStyle/>
        <a:p>
          <a:endParaRPr lang="en-IN"/>
        </a:p>
      </dgm:t>
    </dgm:pt>
    <dgm:pt modelId="{BF61C3CE-2C5B-46B4-8D73-176AEC3CA77D}" type="sibTrans" cxnId="{2D4A3D36-3192-48D6-9E6B-92A7B9E9CE3F}">
      <dgm:prSet/>
      <dgm:spPr/>
      <dgm:t>
        <a:bodyPr/>
        <a:lstStyle/>
        <a:p>
          <a:endParaRPr lang="en-IN"/>
        </a:p>
      </dgm:t>
    </dgm:pt>
    <dgm:pt modelId="{B44A634E-C0FB-4276-8E03-B6E06970B227}">
      <dgm:prSet phldrT="[Text]" custT="1"/>
      <dgm:spPr/>
      <dgm:t>
        <a:bodyPr/>
        <a:lstStyle/>
        <a:p>
          <a:r>
            <a:rPr lang="en-US" sz="2400" dirty="0" smtClean="0"/>
            <a:t>Weakens even mathematically robust cryptosystems </a:t>
          </a:r>
          <a:endParaRPr lang="en-IN" sz="2400" dirty="0"/>
        </a:p>
      </dgm:t>
    </dgm:pt>
    <dgm:pt modelId="{B1CF100D-BF7D-428F-AD80-5E7D9C300ECE}" type="parTrans" cxnId="{2A0FD383-46A5-4921-A60A-2792F75F5488}">
      <dgm:prSet/>
      <dgm:spPr/>
      <dgm:t>
        <a:bodyPr/>
        <a:lstStyle/>
        <a:p>
          <a:endParaRPr lang="en-IN"/>
        </a:p>
      </dgm:t>
    </dgm:pt>
    <dgm:pt modelId="{0BFFF68B-42BA-4C02-A4E6-A3EBEC270400}" type="sibTrans" cxnId="{2A0FD383-46A5-4921-A60A-2792F75F5488}">
      <dgm:prSet/>
      <dgm:spPr/>
      <dgm:t>
        <a:bodyPr/>
        <a:lstStyle/>
        <a:p>
          <a:endParaRPr lang="en-IN"/>
        </a:p>
      </dgm:t>
    </dgm:pt>
    <dgm:pt modelId="{9830D73B-FCEF-477E-A452-FDBBFD9541E2}" type="pres">
      <dgm:prSet presAssocID="{5359A74A-04A6-4AF0-98E5-E0119636D555}" presName="diagram" presStyleCnt="0">
        <dgm:presLayoutVars>
          <dgm:chMax val="1"/>
          <dgm:dir/>
          <dgm:animLvl val="ctr"/>
          <dgm:resizeHandles val="exact"/>
        </dgm:presLayoutVars>
      </dgm:prSet>
      <dgm:spPr/>
      <dgm:t>
        <a:bodyPr/>
        <a:lstStyle/>
        <a:p>
          <a:endParaRPr lang="en-IN"/>
        </a:p>
      </dgm:t>
    </dgm:pt>
    <dgm:pt modelId="{BBED83C5-1BE4-4E4E-A9A8-7F1284710F3C}" type="pres">
      <dgm:prSet presAssocID="{5359A74A-04A6-4AF0-98E5-E0119636D555}" presName="matrix" presStyleCnt="0"/>
      <dgm:spPr/>
      <dgm:t>
        <a:bodyPr/>
        <a:lstStyle/>
        <a:p>
          <a:endParaRPr lang="en-IN"/>
        </a:p>
      </dgm:t>
    </dgm:pt>
    <dgm:pt modelId="{2D3A2732-0D6D-4C16-8B4E-3A4871951BEB}" type="pres">
      <dgm:prSet presAssocID="{5359A74A-04A6-4AF0-98E5-E0119636D555}" presName="tile1" presStyleLbl="node1" presStyleIdx="0" presStyleCnt="4" custLinFactNeighborY="-741"/>
      <dgm:spPr/>
      <dgm:t>
        <a:bodyPr/>
        <a:lstStyle/>
        <a:p>
          <a:endParaRPr lang="en-IN"/>
        </a:p>
      </dgm:t>
    </dgm:pt>
    <dgm:pt modelId="{128840F7-66BA-4C7E-BEFE-D2F99A8C4748}" type="pres">
      <dgm:prSet presAssocID="{5359A74A-04A6-4AF0-98E5-E0119636D555}" presName="tile1text" presStyleLbl="node1" presStyleIdx="0" presStyleCnt="4">
        <dgm:presLayoutVars>
          <dgm:chMax val="0"/>
          <dgm:chPref val="0"/>
          <dgm:bulletEnabled val="1"/>
        </dgm:presLayoutVars>
      </dgm:prSet>
      <dgm:spPr/>
      <dgm:t>
        <a:bodyPr/>
        <a:lstStyle/>
        <a:p>
          <a:endParaRPr lang="en-IN"/>
        </a:p>
      </dgm:t>
    </dgm:pt>
    <dgm:pt modelId="{DE39D683-EBF8-4880-984B-A44A6AFA6012}" type="pres">
      <dgm:prSet presAssocID="{5359A74A-04A6-4AF0-98E5-E0119636D555}" presName="tile2" presStyleLbl="node1" presStyleIdx="1" presStyleCnt="4" custLinFactNeighborY="135"/>
      <dgm:spPr/>
      <dgm:t>
        <a:bodyPr/>
        <a:lstStyle/>
        <a:p>
          <a:endParaRPr lang="en-IN"/>
        </a:p>
      </dgm:t>
    </dgm:pt>
    <dgm:pt modelId="{105EB20D-2B3E-403E-9C10-064298957327}" type="pres">
      <dgm:prSet presAssocID="{5359A74A-04A6-4AF0-98E5-E0119636D555}" presName="tile2text" presStyleLbl="node1" presStyleIdx="1" presStyleCnt="4">
        <dgm:presLayoutVars>
          <dgm:chMax val="0"/>
          <dgm:chPref val="0"/>
          <dgm:bulletEnabled val="1"/>
        </dgm:presLayoutVars>
      </dgm:prSet>
      <dgm:spPr/>
      <dgm:t>
        <a:bodyPr/>
        <a:lstStyle/>
        <a:p>
          <a:endParaRPr lang="en-IN"/>
        </a:p>
      </dgm:t>
    </dgm:pt>
    <dgm:pt modelId="{48F27370-7C7C-4659-97BB-F65854193534}" type="pres">
      <dgm:prSet presAssocID="{5359A74A-04A6-4AF0-98E5-E0119636D555}" presName="tile3" presStyleLbl="node1" presStyleIdx="2" presStyleCnt="4"/>
      <dgm:spPr/>
      <dgm:t>
        <a:bodyPr/>
        <a:lstStyle/>
        <a:p>
          <a:endParaRPr lang="en-IN"/>
        </a:p>
      </dgm:t>
    </dgm:pt>
    <dgm:pt modelId="{B34A17FE-9004-44D8-9F85-BE92AB8A9EB9}" type="pres">
      <dgm:prSet presAssocID="{5359A74A-04A6-4AF0-98E5-E0119636D555}" presName="tile3text" presStyleLbl="node1" presStyleIdx="2" presStyleCnt="4">
        <dgm:presLayoutVars>
          <dgm:chMax val="0"/>
          <dgm:chPref val="0"/>
          <dgm:bulletEnabled val="1"/>
        </dgm:presLayoutVars>
      </dgm:prSet>
      <dgm:spPr/>
      <dgm:t>
        <a:bodyPr/>
        <a:lstStyle/>
        <a:p>
          <a:endParaRPr lang="en-IN"/>
        </a:p>
      </dgm:t>
    </dgm:pt>
    <dgm:pt modelId="{DC123FB6-A4C0-49BF-9854-3564C2514522}" type="pres">
      <dgm:prSet presAssocID="{5359A74A-04A6-4AF0-98E5-E0119636D555}" presName="tile4" presStyleLbl="node1" presStyleIdx="3" presStyleCnt="4"/>
      <dgm:spPr/>
      <dgm:t>
        <a:bodyPr/>
        <a:lstStyle/>
        <a:p>
          <a:endParaRPr lang="en-IN"/>
        </a:p>
      </dgm:t>
    </dgm:pt>
    <dgm:pt modelId="{B771F37C-786A-4A8D-AE9F-2FA1776145F7}" type="pres">
      <dgm:prSet presAssocID="{5359A74A-04A6-4AF0-98E5-E0119636D555}" presName="tile4text" presStyleLbl="node1" presStyleIdx="3" presStyleCnt="4">
        <dgm:presLayoutVars>
          <dgm:chMax val="0"/>
          <dgm:chPref val="0"/>
          <dgm:bulletEnabled val="1"/>
        </dgm:presLayoutVars>
      </dgm:prSet>
      <dgm:spPr/>
      <dgm:t>
        <a:bodyPr/>
        <a:lstStyle/>
        <a:p>
          <a:endParaRPr lang="en-IN"/>
        </a:p>
      </dgm:t>
    </dgm:pt>
    <dgm:pt modelId="{630CE6EF-1516-4EF6-9247-3195D50829E0}" type="pres">
      <dgm:prSet presAssocID="{5359A74A-04A6-4AF0-98E5-E0119636D555}" presName="centerTile" presStyleLbl="fgShp" presStyleIdx="0" presStyleCnt="1">
        <dgm:presLayoutVars>
          <dgm:chMax val="0"/>
          <dgm:chPref val="0"/>
        </dgm:presLayoutVars>
      </dgm:prSet>
      <dgm:spPr/>
      <dgm:t>
        <a:bodyPr/>
        <a:lstStyle/>
        <a:p>
          <a:endParaRPr lang="en-IN"/>
        </a:p>
      </dgm:t>
    </dgm:pt>
  </dgm:ptLst>
  <dgm:cxnLst>
    <dgm:cxn modelId="{2B6F0806-5877-46E8-A2AD-ED684193D95E}" type="presOf" srcId="{B44A634E-C0FB-4276-8E03-B6E06970B227}" destId="{B771F37C-786A-4A8D-AE9F-2FA1776145F7}" srcOrd="1" destOrd="0" presId="urn:microsoft.com/office/officeart/2005/8/layout/matrix1"/>
    <dgm:cxn modelId="{0F7C1668-F74B-4DBE-9030-D054939F0815}" srcId="{141535DE-3162-4F27-9D3C-42AF6CB9BE0B}" destId="{1649331D-5E26-4923-9038-2356CDE1A75A}" srcOrd="0" destOrd="0" parTransId="{BDC2C5EE-2443-4A72-BD97-E42546FFD16E}" sibTransId="{33D0898B-17A0-4585-B426-C9614E33A771}"/>
    <dgm:cxn modelId="{FB3CDF47-E721-4F68-B2FB-5ADA23CA87E1}" type="presOf" srcId="{141535DE-3162-4F27-9D3C-42AF6CB9BE0B}" destId="{630CE6EF-1516-4EF6-9247-3195D50829E0}" srcOrd="0" destOrd="0" presId="urn:microsoft.com/office/officeart/2005/8/layout/matrix1"/>
    <dgm:cxn modelId="{D7189A32-7B23-458A-901A-B8ED1844C908}" type="presOf" srcId="{B44A634E-C0FB-4276-8E03-B6E06970B227}" destId="{DC123FB6-A4C0-49BF-9854-3564C2514522}" srcOrd="0" destOrd="0" presId="urn:microsoft.com/office/officeart/2005/8/layout/matrix1"/>
    <dgm:cxn modelId="{F275BA88-3519-4685-A706-B379B14715E1}" type="presOf" srcId="{464FAC6C-74F7-4555-A0DE-5E9A970B4479}" destId="{48F27370-7C7C-4659-97BB-F65854193534}" srcOrd="0" destOrd="0" presId="urn:microsoft.com/office/officeart/2005/8/layout/matrix1"/>
    <dgm:cxn modelId="{ACFA3778-6D7C-4BDB-BAE5-4B4AC862706D}" srcId="{5359A74A-04A6-4AF0-98E5-E0119636D555}" destId="{141535DE-3162-4F27-9D3C-42AF6CB9BE0B}" srcOrd="0" destOrd="0" parTransId="{ED751A3E-3897-4E38-B1B9-1DF58C91D27D}" sibTransId="{93530093-300A-45CC-B661-2B6B3F4824EE}"/>
    <dgm:cxn modelId="{DA328446-4244-4E8F-BD71-7E3485E03A3B}" type="presOf" srcId="{464FAC6C-74F7-4555-A0DE-5E9A970B4479}" destId="{B34A17FE-9004-44D8-9F85-BE92AB8A9EB9}" srcOrd="1" destOrd="0" presId="urn:microsoft.com/office/officeart/2005/8/layout/matrix1"/>
    <dgm:cxn modelId="{CD25E327-3697-49DF-A9C5-0D6E5F7A5B7F}" type="presOf" srcId="{B8FB0F41-1E53-4D73-8E46-F3010C1BD07C}" destId="{105EB20D-2B3E-403E-9C10-064298957327}" srcOrd="1" destOrd="0" presId="urn:microsoft.com/office/officeart/2005/8/layout/matrix1"/>
    <dgm:cxn modelId="{FA769181-B8AF-446A-B234-46ED7E311A46}" type="presOf" srcId="{B8FB0F41-1E53-4D73-8E46-F3010C1BD07C}" destId="{DE39D683-EBF8-4880-984B-A44A6AFA6012}" srcOrd="0" destOrd="0" presId="urn:microsoft.com/office/officeart/2005/8/layout/matrix1"/>
    <dgm:cxn modelId="{C9904702-3FFA-4603-B0AC-6F3C01E1A56C}" srcId="{141535DE-3162-4F27-9D3C-42AF6CB9BE0B}" destId="{B8FB0F41-1E53-4D73-8E46-F3010C1BD07C}" srcOrd="1" destOrd="0" parTransId="{A4EF31B0-7C23-4C8A-8587-E225E28E6131}" sibTransId="{3C0EB507-1EEE-4420-AE62-F8F4E4D8ED58}"/>
    <dgm:cxn modelId="{2A0FD383-46A5-4921-A60A-2792F75F5488}" srcId="{141535DE-3162-4F27-9D3C-42AF6CB9BE0B}" destId="{B44A634E-C0FB-4276-8E03-B6E06970B227}" srcOrd="3" destOrd="0" parTransId="{B1CF100D-BF7D-428F-AD80-5E7D9C300ECE}" sibTransId="{0BFFF68B-42BA-4C02-A4E6-A3EBEC270400}"/>
    <dgm:cxn modelId="{2990E3C9-9060-4625-B053-278EB14CF8BE}" type="presOf" srcId="{1649331D-5E26-4923-9038-2356CDE1A75A}" destId="{2D3A2732-0D6D-4C16-8B4E-3A4871951BEB}" srcOrd="0" destOrd="0" presId="urn:microsoft.com/office/officeart/2005/8/layout/matrix1"/>
    <dgm:cxn modelId="{7FBADA65-78A1-411F-9701-9649A8738584}" type="presOf" srcId="{1649331D-5E26-4923-9038-2356CDE1A75A}" destId="{128840F7-66BA-4C7E-BEFE-D2F99A8C4748}" srcOrd="1" destOrd="0" presId="urn:microsoft.com/office/officeart/2005/8/layout/matrix1"/>
    <dgm:cxn modelId="{7A74BE1B-9A94-4AF3-B82B-28DFFEB52DCB}" type="presOf" srcId="{5359A74A-04A6-4AF0-98E5-E0119636D555}" destId="{9830D73B-FCEF-477E-A452-FDBBFD9541E2}" srcOrd="0" destOrd="0" presId="urn:microsoft.com/office/officeart/2005/8/layout/matrix1"/>
    <dgm:cxn modelId="{2D4A3D36-3192-48D6-9E6B-92A7B9E9CE3F}" srcId="{141535DE-3162-4F27-9D3C-42AF6CB9BE0B}" destId="{464FAC6C-74F7-4555-A0DE-5E9A970B4479}" srcOrd="2" destOrd="0" parTransId="{061D839A-18AF-45D9-95A3-668077DD2345}" sibTransId="{BF61C3CE-2C5B-46B4-8D73-176AEC3CA77D}"/>
    <dgm:cxn modelId="{BEF2610F-D79C-4071-BA19-CB0FE5CD5796}" type="presParOf" srcId="{9830D73B-FCEF-477E-A452-FDBBFD9541E2}" destId="{BBED83C5-1BE4-4E4E-A9A8-7F1284710F3C}" srcOrd="0" destOrd="0" presId="urn:microsoft.com/office/officeart/2005/8/layout/matrix1"/>
    <dgm:cxn modelId="{F58BD395-8608-4FA1-A425-86EFA70CB771}" type="presParOf" srcId="{BBED83C5-1BE4-4E4E-A9A8-7F1284710F3C}" destId="{2D3A2732-0D6D-4C16-8B4E-3A4871951BEB}" srcOrd="0" destOrd="0" presId="urn:microsoft.com/office/officeart/2005/8/layout/matrix1"/>
    <dgm:cxn modelId="{3D3F6745-770C-40A5-A769-2951287BD018}" type="presParOf" srcId="{BBED83C5-1BE4-4E4E-A9A8-7F1284710F3C}" destId="{128840F7-66BA-4C7E-BEFE-D2F99A8C4748}" srcOrd="1" destOrd="0" presId="urn:microsoft.com/office/officeart/2005/8/layout/matrix1"/>
    <dgm:cxn modelId="{FC318D57-5ED5-4E27-A08C-1808C906D8F0}" type="presParOf" srcId="{BBED83C5-1BE4-4E4E-A9A8-7F1284710F3C}" destId="{DE39D683-EBF8-4880-984B-A44A6AFA6012}" srcOrd="2" destOrd="0" presId="urn:microsoft.com/office/officeart/2005/8/layout/matrix1"/>
    <dgm:cxn modelId="{EEE8A237-F905-4889-9C16-E4FA14BBA2FE}" type="presParOf" srcId="{BBED83C5-1BE4-4E4E-A9A8-7F1284710F3C}" destId="{105EB20D-2B3E-403E-9C10-064298957327}" srcOrd="3" destOrd="0" presId="urn:microsoft.com/office/officeart/2005/8/layout/matrix1"/>
    <dgm:cxn modelId="{A112F9D3-45FF-4D51-ADD7-9D538ECE96CD}" type="presParOf" srcId="{BBED83C5-1BE4-4E4E-A9A8-7F1284710F3C}" destId="{48F27370-7C7C-4659-97BB-F65854193534}" srcOrd="4" destOrd="0" presId="urn:microsoft.com/office/officeart/2005/8/layout/matrix1"/>
    <dgm:cxn modelId="{931A0D63-AC7E-4F65-90B9-DC019AC9B0FD}" type="presParOf" srcId="{BBED83C5-1BE4-4E4E-A9A8-7F1284710F3C}" destId="{B34A17FE-9004-44D8-9F85-BE92AB8A9EB9}" srcOrd="5" destOrd="0" presId="urn:microsoft.com/office/officeart/2005/8/layout/matrix1"/>
    <dgm:cxn modelId="{A055D66B-8800-412A-9BFA-A28CFEA426A0}" type="presParOf" srcId="{BBED83C5-1BE4-4E4E-A9A8-7F1284710F3C}" destId="{DC123FB6-A4C0-49BF-9854-3564C2514522}" srcOrd="6" destOrd="0" presId="urn:microsoft.com/office/officeart/2005/8/layout/matrix1"/>
    <dgm:cxn modelId="{C10112F0-DAF7-4C1A-95F3-EA8F892BE0BC}" type="presParOf" srcId="{BBED83C5-1BE4-4E4E-A9A8-7F1284710F3C}" destId="{B771F37C-786A-4A8D-AE9F-2FA1776145F7}" srcOrd="7" destOrd="0" presId="urn:microsoft.com/office/officeart/2005/8/layout/matrix1"/>
    <dgm:cxn modelId="{CBA92777-DD53-466C-A8A3-A8A9CE797ED3}" type="presParOf" srcId="{9830D73B-FCEF-477E-A452-FDBBFD9541E2}" destId="{630CE6EF-1516-4EF6-9247-3195D50829E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89E8BB-C7A4-4173-A76F-3D1EDD3FB80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IN"/>
        </a:p>
      </dgm:t>
    </dgm:pt>
    <dgm:pt modelId="{F5540135-786E-4B3D-B8CC-A966F3035F79}">
      <dgm:prSet phldrT="[Text]"/>
      <dgm:spPr/>
      <dgm:t>
        <a:bodyPr/>
        <a:lstStyle/>
        <a:p>
          <a:r>
            <a:rPr lang="en-US" b="1" dirty="0" smtClean="0"/>
            <a:t>Single fault for unique key recovery, Key Space: </a:t>
          </a:r>
          <a:r>
            <a:rPr lang="en-US" b="1" dirty="0" smtClean="0">
              <a:ea typeface="ＭＳ Ｐゴシック"/>
              <a:cs typeface="ＭＳ Ｐゴシック"/>
            </a:rPr>
            <a:t>2</a:t>
          </a:r>
          <a:r>
            <a:rPr lang="en-US" b="1" baseline="30000" dirty="0" smtClean="0">
              <a:ea typeface="ＭＳ Ｐゴシック"/>
              <a:cs typeface="ＭＳ Ｐゴシック"/>
            </a:rPr>
            <a:t>8</a:t>
          </a:r>
          <a:r>
            <a:rPr lang="en-US" b="1" dirty="0" smtClean="0"/>
            <a:t> , </a:t>
          </a:r>
          <a:r>
            <a:rPr lang="en-US" b="1" dirty="0" smtClean="0">
              <a:ea typeface="ＭＳ Ｐゴシック"/>
              <a:cs typeface="ＭＳ Ｐゴシック"/>
            </a:rPr>
            <a:t>Time Complexity: 2</a:t>
          </a:r>
          <a:r>
            <a:rPr lang="en-US" b="1" baseline="30000" dirty="0" smtClean="0">
              <a:ea typeface="ＭＳ Ｐゴシック"/>
              <a:cs typeface="ＭＳ Ｐゴシック"/>
            </a:rPr>
            <a:t>32</a:t>
          </a:r>
          <a:endParaRPr lang="en-IN" b="1" dirty="0"/>
        </a:p>
      </dgm:t>
    </dgm:pt>
    <dgm:pt modelId="{E1767D88-0193-4F0F-B918-6989B94FE4AE}">
      <dgm:prSet phldrT="[Text]"/>
      <dgm:spPr/>
      <dgm:t>
        <a:bodyPr/>
        <a:lstStyle/>
        <a:p>
          <a:r>
            <a:rPr lang="en-US" b="1" dirty="0" err="1" smtClean="0"/>
            <a:t>Tunstall</a:t>
          </a:r>
          <a:r>
            <a:rPr lang="en-US" b="1" dirty="0" smtClean="0"/>
            <a:t>, Mukhopadhyay, Ali (WISTP 2011)</a:t>
          </a:r>
          <a:endParaRPr lang="en-IN" b="1" dirty="0"/>
        </a:p>
      </dgm:t>
    </dgm:pt>
    <dgm:pt modelId="{1514B33E-F778-42BF-A923-C313B1E1B7B1}">
      <dgm:prSet phldrT="[Text]"/>
      <dgm:spPr/>
      <dgm:t>
        <a:bodyPr/>
        <a:lstStyle/>
        <a:p>
          <a:r>
            <a:rPr lang="en-US" b="1" dirty="0" smtClean="0"/>
            <a:t>2011</a:t>
          </a:r>
          <a:endParaRPr lang="en-IN" b="1" dirty="0"/>
        </a:p>
      </dgm:t>
    </dgm:pt>
    <dgm:pt modelId="{07A2DF5F-A427-48C2-A839-906285D60CD3}" type="sibTrans" cxnId="{175F76C4-4316-4CD2-93F9-3F2BE4F7BDD1}">
      <dgm:prSet/>
      <dgm:spPr/>
      <dgm:t>
        <a:bodyPr/>
        <a:lstStyle/>
        <a:p>
          <a:endParaRPr lang="en-IN"/>
        </a:p>
      </dgm:t>
    </dgm:pt>
    <dgm:pt modelId="{110AAB82-16C2-4190-95D8-A1F233FFF1D0}" type="parTrans" cxnId="{175F76C4-4316-4CD2-93F9-3F2BE4F7BDD1}">
      <dgm:prSet/>
      <dgm:spPr/>
      <dgm:t>
        <a:bodyPr/>
        <a:lstStyle/>
        <a:p>
          <a:endParaRPr lang="en-IN"/>
        </a:p>
      </dgm:t>
    </dgm:pt>
    <dgm:pt modelId="{C60464EA-65E7-4E14-94F9-1B3A0AA5132B}" type="sibTrans" cxnId="{ACBD2E34-F2DD-47C3-9C00-14559E0E0334}">
      <dgm:prSet/>
      <dgm:spPr/>
      <dgm:t>
        <a:bodyPr/>
        <a:lstStyle/>
        <a:p>
          <a:endParaRPr lang="en-IN"/>
        </a:p>
      </dgm:t>
    </dgm:pt>
    <dgm:pt modelId="{81079747-044B-43B8-98B4-DA2DFCAB5AC6}" type="parTrans" cxnId="{ACBD2E34-F2DD-47C3-9C00-14559E0E0334}">
      <dgm:prSet/>
      <dgm:spPr/>
      <dgm:t>
        <a:bodyPr/>
        <a:lstStyle/>
        <a:p>
          <a:endParaRPr lang="en-IN"/>
        </a:p>
      </dgm:t>
    </dgm:pt>
    <dgm:pt modelId="{4A4127A5-7C58-4E48-A710-5349F80E01C0}" type="sibTrans" cxnId="{FEB0D583-BF12-476F-8F7A-36A16B6A937F}">
      <dgm:prSet/>
      <dgm:spPr/>
      <dgm:t>
        <a:bodyPr/>
        <a:lstStyle/>
        <a:p>
          <a:endParaRPr lang="en-IN"/>
        </a:p>
      </dgm:t>
    </dgm:pt>
    <dgm:pt modelId="{633DDBA7-EEA2-4519-819C-FF90C737C8F8}" type="parTrans" cxnId="{FEB0D583-BF12-476F-8F7A-36A16B6A937F}">
      <dgm:prSet/>
      <dgm:spPr/>
      <dgm:t>
        <a:bodyPr/>
        <a:lstStyle/>
        <a:p>
          <a:endParaRPr lang="en-IN"/>
        </a:p>
      </dgm:t>
    </dgm:pt>
    <dgm:pt modelId="{A6AE1429-102A-47F8-A8C6-9A72C014264D}">
      <dgm:prSet phldrT="[Text]"/>
      <dgm:spPr/>
      <dgm:t>
        <a:bodyPr/>
        <a:lstStyle/>
        <a:p>
          <a:r>
            <a:rPr lang="en-US" b="1" dirty="0" smtClean="0">
              <a:ea typeface="ＭＳ Ｐゴシック"/>
              <a:cs typeface="ＭＳ Ｐゴシック"/>
            </a:rPr>
            <a:t>2 faults for unique key recovery, Time Complexity: 2</a:t>
          </a:r>
          <a:r>
            <a:rPr lang="en-US" b="1" baseline="30000" dirty="0" smtClean="0">
              <a:ea typeface="ＭＳ Ｐゴシック"/>
              <a:cs typeface="ＭＳ Ｐゴシック"/>
            </a:rPr>
            <a:t>32</a:t>
          </a:r>
          <a:endParaRPr lang="en-IN" b="1" dirty="0"/>
        </a:p>
      </dgm:t>
    </dgm:pt>
    <dgm:pt modelId="{6C56820D-EAA8-4A7D-A4C7-7FB54640C862}">
      <dgm:prSet phldrT="[Text]"/>
      <dgm:spPr/>
      <dgm:t>
        <a:bodyPr/>
        <a:lstStyle/>
        <a:p>
          <a:r>
            <a:rPr lang="en-US" b="1" dirty="0" smtClean="0"/>
            <a:t>Mukhopadhyay (</a:t>
          </a:r>
          <a:r>
            <a:rPr lang="en-US" b="1" dirty="0" err="1" smtClean="0"/>
            <a:t>AfricaCrypt</a:t>
          </a:r>
          <a:r>
            <a:rPr lang="en-US" b="1" dirty="0" smtClean="0"/>
            <a:t> 2009)</a:t>
          </a:r>
          <a:endParaRPr lang="en-IN" b="1" dirty="0"/>
        </a:p>
      </dgm:t>
    </dgm:pt>
    <dgm:pt modelId="{2BE05720-A1E2-4005-824B-4632C1B470FD}">
      <dgm:prSet phldrT="[Text]"/>
      <dgm:spPr/>
      <dgm:t>
        <a:bodyPr/>
        <a:lstStyle/>
        <a:p>
          <a:r>
            <a:rPr lang="en-US" b="1" dirty="0" smtClean="0"/>
            <a:t>2009</a:t>
          </a:r>
          <a:endParaRPr lang="en-IN" b="1" dirty="0"/>
        </a:p>
      </dgm:t>
    </dgm:pt>
    <dgm:pt modelId="{E8CA1C05-FA88-4672-8698-EC469F276F8B}" type="sibTrans" cxnId="{FF26A149-052C-496F-AE61-2DF36AF1E672}">
      <dgm:prSet/>
      <dgm:spPr/>
      <dgm:t>
        <a:bodyPr/>
        <a:lstStyle/>
        <a:p>
          <a:endParaRPr lang="en-IN"/>
        </a:p>
      </dgm:t>
    </dgm:pt>
    <dgm:pt modelId="{BF6D02CB-5E9E-4A67-915E-4A6D0753F18B}" type="parTrans" cxnId="{FF26A149-052C-496F-AE61-2DF36AF1E672}">
      <dgm:prSet/>
      <dgm:spPr/>
      <dgm:t>
        <a:bodyPr/>
        <a:lstStyle/>
        <a:p>
          <a:endParaRPr lang="en-IN"/>
        </a:p>
      </dgm:t>
    </dgm:pt>
    <dgm:pt modelId="{3F3CF3EB-2EFF-4873-9779-2D86DD5E2014}" type="sibTrans" cxnId="{6C5D0215-1A7B-408C-9901-0EFDE036F4EE}">
      <dgm:prSet/>
      <dgm:spPr/>
      <dgm:t>
        <a:bodyPr/>
        <a:lstStyle/>
        <a:p>
          <a:endParaRPr lang="en-IN"/>
        </a:p>
      </dgm:t>
    </dgm:pt>
    <dgm:pt modelId="{869EB44D-1FD1-4A4B-93A2-837936EC38B2}" type="parTrans" cxnId="{6C5D0215-1A7B-408C-9901-0EFDE036F4EE}">
      <dgm:prSet/>
      <dgm:spPr/>
      <dgm:t>
        <a:bodyPr/>
        <a:lstStyle/>
        <a:p>
          <a:endParaRPr lang="en-IN"/>
        </a:p>
      </dgm:t>
    </dgm:pt>
    <dgm:pt modelId="{595039E6-217B-4D7B-A6DF-E9470614B9E7}" type="sibTrans" cxnId="{0C552F8E-13D9-4427-9340-F9616F8E569E}">
      <dgm:prSet/>
      <dgm:spPr/>
      <dgm:t>
        <a:bodyPr/>
        <a:lstStyle/>
        <a:p>
          <a:endParaRPr lang="en-IN"/>
        </a:p>
      </dgm:t>
    </dgm:pt>
    <dgm:pt modelId="{5F8B1AD3-34B8-4C2D-93EA-EF1BC84D6EDF}" type="parTrans" cxnId="{0C552F8E-13D9-4427-9340-F9616F8E569E}">
      <dgm:prSet/>
      <dgm:spPr/>
      <dgm:t>
        <a:bodyPr/>
        <a:lstStyle/>
        <a:p>
          <a:endParaRPr lang="en-IN"/>
        </a:p>
      </dgm:t>
    </dgm:pt>
    <dgm:pt modelId="{91C4E324-38B4-49FE-AB8E-E5347F00F180}">
      <dgm:prSet phldrT="[Text]"/>
      <dgm:spPr/>
      <dgm:t>
        <a:bodyPr/>
        <a:lstStyle/>
        <a:p>
          <a:r>
            <a:rPr lang="en-US" b="1" dirty="0" smtClean="0"/>
            <a:t>2003</a:t>
          </a:r>
          <a:endParaRPr lang="en-IN" b="1" dirty="0"/>
        </a:p>
      </dgm:t>
    </dgm:pt>
    <dgm:pt modelId="{0D15DC38-A389-44C6-AD18-57E218CE0B74}" type="sibTrans" cxnId="{107F516C-26A1-483A-B772-62C335AC368A}">
      <dgm:prSet/>
      <dgm:spPr/>
      <dgm:t>
        <a:bodyPr/>
        <a:lstStyle/>
        <a:p>
          <a:endParaRPr lang="en-IN"/>
        </a:p>
      </dgm:t>
    </dgm:pt>
    <dgm:pt modelId="{8804B1B1-B3E5-4F63-8D06-15D7953C9535}" type="parTrans" cxnId="{107F516C-26A1-483A-B772-62C335AC368A}">
      <dgm:prSet/>
      <dgm:spPr/>
      <dgm:t>
        <a:bodyPr/>
        <a:lstStyle/>
        <a:p>
          <a:endParaRPr lang="en-IN"/>
        </a:p>
      </dgm:t>
    </dgm:pt>
    <dgm:pt modelId="{06BD9915-DFE5-443F-9FD9-983AAAAF704F}">
      <dgm:prSet phldrT="[Text]"/>
      <dgm:spPr/>
      <dgm:t>
        <a:bodyPr/>
        <a:lstStyle/>
        <a:p>
          <a:r>
            <a:rPr lang="en-US" b="1" dirty="0" smtClean="0"/>
            <a:t>Demonstrated attack possibility with a single fault</a:t>
          </a:r>
          <a:endParaRPr lang="en-IN" b="1" dirty="0"/>
        </a:p>
      </dgm:t>
    </dgm:pt>
    <dgm:pt modelId="{0F1116F6-7035-401B-B5BD-7B96B7B18AC7}" type="parTrans" cxnId="{CBD51915-9754-4042-ADD6-827F6235BF22}">
      <dgm:prSet/>
      <dgm:spPr/>
      <dgm:t>
        <a:bodyPr/>
        <a:lstStyle/>
        <a:p>
          <a:endParaRPr lang="en-IN"/>
        </a:p>
      </dgm:t>
    </dgm:pt>
    <dgm:pt modelId="{89A8719B-FCFD-4432-9032-E32C37F283D0}" type="sibTrans" cxnId="{CBD51915-9754-4042-ADD6-827F6235BF22}">
      <dgm:prSet/>
      <dgm:spPr/>
      <dgm:t>
        <a:bodyPr/>
        <a:lstStyle/>
        <a:p>
          <a:endParaRPr lang="en-IN"/>
        </a:p>
      </dgm:t>
    </dgm:pt>
    <dgm:pt modelId="{264B593F-23B1-4B72-A942-3A0D7DE7C197}">
      <dgm:prSet phldrT="[Text]"/>
      <dgm:spPr/>
      <dgm:t>
        <a:bodyPr/>
        <a:lstStyle/>
        <a:p>
          <a:r>
            <a:rPr lang="en-US" b="1" dirty="0" smtClean="0"/>
            <a:t>Ali, Mukhopadhyay (</a:t>
          </a:r>
          <a:r>
            <a:rPr lang="en-US" b="1" dirty="0" err="1" smtClean="0"/>
            <a:t>eprint</a:t>
          </a:r>
          <a:r>
            <a:rPr lang="en-US" b="1" dirty="0" smtClean="0"/>
            <a:t> 2011) further reduced the time complexity to </a:t>
          </a:r>
          <a:r>
            <a:rPr lang="en-US" b="1" dirty="0" smtClean="0">
              <a:ea typeface="ＭＳ Ｐゴシック"/>
              <a:cs typeface="ＭＳ Ｐゴシック"/>
            </a:rPr>
            <a:t>2</a:t>
          </a:r>
          <a:r>
            <a:rPr lang="en-US" b="1" baseline="30000" dirty="0" smtClean="0">
              <a:ea typeface="ＭＳ Ｐゴシック"/>
              <a:cs typeface="ＭＳ Ｐゴシック"/>
            </a:rPr>
            <a:t>30</a:t>
          </a:r>
          <a:r>
            <a:rPr lang="en-US" b="1" dirty="0" smtClean="0"/>
            <a:t> </a:t>
          </a:r>
          <a:endParaRPr lang="en-IN" b="1" dirty="0"/>
        </a:p>
      </dgm:t>
    </dgm:pt>
    <dgm:pt modelId="{F4562805-6763-40A1-A088-F708412DAA31}" type="parTrans" cxnId="{27078CA3-B71D-4DAE-9484-7645E51FED03}">
      <dgm:prSet/>
      <dgm:spPr/>
      <dgm:t>
        <a:bodyPr/>
        <a:lstStyle/>
        <a:p>
          <a:endParaRPr lang="en-IN"/>
        </a:p>
      </dgm:t>
    </dgm:pt>
    <dgm:pt modelId="{3E3CFE94-15BF-4489-B33B-CE5C7AEF9D9B}" type="sibTrans" cxnId="{27078CA3-B71D-4DAE-9484-7645E51FED03}">
      <dgm:prSet/>
      <dgm:spPr/>
      <dgm:t>
        <a:bodyPr/>
        <a:lstStyle/>
        <a:p>
          <a:endParaRPr lang="en-IN"/>
        </a:p>
      </dgm:t>
    </dgm:pt>
    <dgm:pt modelId="{2B884AFA-4ACA-496E-8007-89EEB6B5C5BA}">
      <dgm:prSet/>
      <dgm:spPr/>
      <dgm:t>
        <a:bodyPr/>
        <a:lstStyle/>
        <a:p>
          <a:r>
            <a:rPr lang="en-US" b="1" smtClean="0"/>
            <a:t>Piret et. al. (CHES 2003)</a:t>
          </a:r>
          <a:endParaRPr lang="en-IN"/>
        </a:p>
      </dgm:t>
    </dgm:pt>
    <dgm:pt modelId="{8663F90D-3587-4D22-96B5-839A22A34A9F}" type="parTrans" cxnId="{E8270694-7A72-4C5C-B8C7-D0E34AEF2EB5}">
      <dgm:prSet/>
      <dgm:spPr/>
      <dgm:t>
        <a:bodyPr/>
        <a:lstStyle/>
        <a:p>
          <a:endParaRPr lang="en-IN"/>
        </a:p>
      </dgm:t>
    </dgm:pt>
    <dgm:pt modelId="{E489027A-74ED-4C2B-89EF-AA7B1C329DD3}" type="sibTrans" cxnId="{E8270694-7A72-4C5C-B8C7-D0E34AEF2EB5}">
      <dgm:prSet/>
      <dgm:spPr/>
      <dgm:t>
        <a:bodyPr/>
        <a:lstStyle/>
        <a:p>
          <a:endParaRPr lang="en-IN"/>
        </a:p>
      </dgm:t>
    </dgm:pt>
    <dgm:pt modelId="{7A1058A5-4991-46AC-9590-36B8F70D79B0}">
      <dgm:prSet/>
      <dgm:spPr/>
      <dgm:t>
        <a:bodyPr/>
        <a:lstStyle/>
        <a:p>
          <a:r>
            <a:rPr lang="en-US" b="1" smtClean="0">
              <a:ea typeface="ＭＳ Ｐゴシック"/>
              <a:cs typeface="ＭＳ Ｐゴシック"/>
            </a:rPr>
            <a:t>2 faults for unique key recovery, Time Complexity: 2</a:t>
          </a:r>
          <a:r>
            <a:rPr lang="en-US" b="1" baseline="30000" smtClean="0">
              <a:ea typeface="ＭＳ Ｐゴシック"/>
              <a:cs typeface="ＭＳ Ｐゴシック"/>
            </a:rPr>
            <a:t>40</a:t>
          </a:r>
          <a:endParaRPr lang="en-IN" b="1" dirty="0"/>
        </a:p>
      </dgm:t>
    </dgm:pt>
    <dgm:pt modelId="{D2F374D6-82EF-4B2C-89D8-5634571F7932}" type="parTrans" cxnId="{3701BE45-D954-4C1A-BA12-8D23103EE8FC}">
      <dgm:prSet/>
      <dgm:spPr/>
      <dgm:t>
        <a:bodyPr/>
        <a:lstStyle/>
        <a:p>
          <a:endParaRPr lang="en-IN"/>
        </a:p>
      </dgm:t>
    </dgm:pt>
    <dgm:pt modelId="{222C8959-3D12-4116-B82E-B390A1259043}" type="sibTrans" cxnId="{3701BE45-D954-4C1A-BA12-8D23103EE8FC}">
      <dgm:prSet/>
      <dgm:spPr/>
      <dgm:t>
        <a:bodyPr/>
        <a:lstStyle/>
        <a:p>
          <a:endParaRPr lang="en-IN"/>
        </a:p>
      </dgm:t>
    </dgm:pt>
    <dgm:pt modelId="{52FBCCE0-9004-45C7-A336-0C6B4DA70F1E}" type="pres">
      <dgm:prSet presAssocID="{EF89E8BB-C7A4-4173-A76F-3D1EDD3FB804}" presName="linearFlow" presStyleCnt="0">
        <dgm:presLayoutVars>
          <dgm:dir/>
          <dgm:animLvl val="lvl"/>
          <dgm:resizeHandles val="exact"/>
        </dgm:presLayoutVars>
      </dgm:prSet>
      <dgm:spPr/>
      <dgm:t>
        <a:bodyPr/>
        <a:lstStyle/>
        <a:p>
          <a:endParaRPr lang="en-IN"/>
        </a:p>
      </dgm:t>
    </dgm:pt>
    <dgm:pt modelId="{4C67B80D-1D94-4E7F-8578-E9309E7AF3D0}" type="pres">
      <dgm:prSet presAssocID="{91C4E324-38B4-49FE-AB8E-E5347F00F180}" presName="composite" presStyleCnt="0"/>
      <dgm:spPr/>
    </dgm:pt>
    <dgm:pt modelId="{4A73BE88-9576-482A-8A96-09BD01667F00}" type="pres">
      <dgm:prSet presAssocID="{91C4E324-38B4-49FE-AB8E-E5347F00F180}" presName="parentText" presStyleLbl="alignNode1" presStyleIdx="0" presStyleCnt="3">
        <dgm:presLayoutVars>
          <dgm:chMax val="1"/>
          <dgm:bulletEnabled val="1"/>
        </dgm:presLayoutVars>
      </dgm:prSet>
      <dgm:spPr/>
      <dgm:t>
        <a:bodyPr/>
        <a:lstStyle/>
        <a:p>
          <a:endParaRPr lang="en-IN"/>
        </a:p>
      </dgm:t>
    </dgm:pt>
    <dgm:pt modelId="{74D526A9-A37F-4FF4-AB83-76C08C42DD6D}" type="pres">
      <dgm:prSet presAssocID="{91C4E324-38B4-49FE-AB8E-E5347F00F180}" presName="descendantText" presStyleLbl="alignAcc1" presStyleIdx="0" presStyleCnt="3" custScaleY="101016" custLinFactNeighborX="142" custLinFactNeighborY="748">
        <dgm:presLayoutVars>
          <dgm:bulletEnabled val="1"/>
        </dgm:presLayoutVars>
      </dgm:prSet>
      <dgm:spPr/>
      <dgm:t>
        <a:bodyPr/>
        <a:lstStyle/>
        <a:p>
          <a:endParaRPr lang="en-IN"/>
        </a:p>
      </dgm:t>
    </dgm:pt>
    <dgm:pt modelId="{DB9E1061-E1E3-4167-AAD4-43DE15F917C3}" type="pres">
      <dgm:prSet presAssocID="{0D15DC38-A389-44C6-AD18-57E218CE0B74}" presName="sp" presStyleCnt="0"/>
      <dgm:spPr/>
    </dgm:pt>
    <dgm:pt modelId="{9C9018A9-1F2E-488B-B246-C223DF6A16F6}" type="pres">
      <dgm:prSet presAssocID="{2BE05720-A1E2-4005-824B-4632C1B470FD}" presName="composite" presStyleCnt="0"/>
      <dgm:spPr/>
    </dgm:pt>
    <dgm:pt modelId="{9BE2704A-9915-458B-A20A-7183AE9F8C2C}" type="pres">
      <dgm:prSet presAssocID="{2BE05720-A1E2-4005-824B-4632C1B470FD}" presName="parentText" presStyleLbl="alignNode1" presStyleIdx="1" presStyleCnt="3">
        <dgm:presLayoutVars>
          <dgm:chMax val="1"/>
          <dgm:bulletEnabled val="1"/>
        </dgm:presLayoutVars>
      </dgm:prSet>
      <dgm:spPr/>
      <dgm:t>
        <a:bodyPr/>
        <a:lstStyle/>
        <a:p>
          <a:endParaRPr lang="en-IN"/>
        </a:p>
      </dgm:t>
    </dgm:pt>
    <dgm:pt modelId="{1ED2CE75-5A97-455F-9CDE-F844EF2C711C}" type="pres">
      <dgm:prSet presAssocID="{2BE05720-A1E2-4005-824B-4632C1B470FD}" presName="descendantText" presStyleLbl="alignAcc1" presStyleIdx="1" presStyleCnt="3" custScaleY="123007">
        <dgm:presLayoutVars>
          <dgm:bulletEnabled val="1"/>
        </dgm:presLayoutVars>
      </dgm:prSet>
      <dgm:spPr/>
      <dgm:t>
        <a:bodyPr/>
        <a:lstStyle/>
        <a:p>
          <a:endParaRPr lang="en-IN"/>
        </a:p>
      </dgm:t>
    </dgm:pt>
    <dgm:pt modelId="{5362BEE8-570A-46F4-9426-AFB1FB989EE2}" type="pres">
      <dgm:prSet presAssocID="{E8CA1C05-FA88-4672-8698-EC469F276F8B}" presName="sp" presStyleCnt="0"/>
      <dgm:spPr/>
    </dgm:pt>
    <dgm:pt modelId="{9DB3646F-8332-41A1-8B62-5F008141CD20}" type="pres">
      <dgm:prSet presAssocID="{1514B33E-F778-42BF-A923-C313B1E1B7B1}" presName="composite" presStyleCnt="0"/>
      <dgm:spPr/>
    </dgm:pt>
    <dgm:pt modelId="{326F8206-29A7-41A9-8B68-32123A1076E5}" type="pres">
      <dgm:prSet presAssocID="{1514B33E-F778-42BF-A923-C313B1E1B7B1}" presName="parentText" presStyleLbl="alignNode1" presStyleIdx="2" presStyleCnt="3">
        <dgm:presLayoutVars>
          <dgm:chMax val="1"/>
          <dgm:bulletEnabled val="1"/>
        </dgm:presLayoutVars>
      </dgm:prSet>
      <dgm:spPr/>
      <dgm:t>
        <a:bodyPr/>
        <a:lstStyle/>
        <a:p>
          <a:endParaRPr lang="en-IN"/>
        </a:p>
      </dgm:t>
    </dgm:pt>
    <dgm:pt modelId="{BE73F543-3793-4C60-99D1-0E110C659078}" type="pres">
      <dgm:prSet presAssocID="{1514B33E-F778-42BF-A923-C313B1E1B7B1}" presName="descendantText" presStyleLbl="alignAcc1" presStyleIdx="2" presStyleCnt="3">
        <dgm:presLayoutVars>
          <dgm:bulletEnabled val="1"/>
        </dgm:presLayoutVars>
      </dgm:prSet>
      <dgm:spPr/>
      <dgm:t>
        <a:bodyPr/>
        <a:lstStyle/>
        <a:p>
          <a:endParaRPr lang="en-IN"/>
        </a:p>
      </dgm:t>
    </dgm:pt>
  </dgm:ptLst>
  <dgm:cxnLst>
    <dgm:cxn modelId="{AEED611F-2876-4F8C-82CE-501629377C8A}" type="presOf" srcId="{A6AE1429-102A-47F8-A8C6-9A72C014264D}" destId="{1ED2CE75-5A97-455F-9CDE-F844EF2C711C}" srcOrd="0" destOrd="1" presId="urn:microsoft.com/office/officeart/2005/8/layout/chevron2"/>
    <dgm:cxn modelId="{578F50FC-2BE5-421F-A061-D18437AF4BBA}" type="presOf" srcId="{6C56820D-EAA8-4A7D-A4C7-7FB54640C862}" destId="{1ED2CE75-5A97-455F-9CDE-F844EF2C711C}" srcOrd="0" destOrd="0" presId="urn:microsoft.com/office/officeart/2005/8/layout/chevron2"/>
    <dgm:cxn modelId="{3701BE45-D954-4C1A-BA12-8D23103EE8FC}" srcId="{91C4E324-38B4-49FE-AB8E-E5347F00F180}" destId="{7A1058A5-4991-46AC-9590-36B8F70D79B0}" srcOrd="1" destOrd="0" parTransId="{D2F374D6-82EF-4B2C-89D8-5634571F7932}" sibTransId="{222C8959-3D12-4116-B82E-B390A1259043}"/>
    <dgm:cxn modelId="{63E56AFF-6046-42F6-9BAD-99383A2B8484}" type="presOf" srcId="{91C4E324-38B4-49FE-AB8E-E5347F00F180}" destId="{4A73BE88-9576-482A-8A96-09BD01667F00}" srcOrd="0" destOrd="0" presId="urn:microsoft.com/office/officeart/2005/8/layout/chevron2"/>
    <dgm:cxn modelId="{ACBD2E34-F2DD-47C3-9C00-14559E0E0334}" srcId="{1514B33E-F778-42BF-A923-C313B1E1B7B1}" destId="{F5540135-786E-4B3D-B8CC-A966F3035F79}" srcOrd="1" destOrd="0" parTransId="{81079747-044B-43B8-98B4-DA2DFCAB5AC6}" sibTransId="{C60464EA-65E7-4E14-94F9-1B3A0AA5132B}"/>
    <dgm:cxn modelId="{F799A034-615C-4297-8EAA-03096B2823AF}" type="presOf" srcId="{2B884AFA-4ACA-496E-8007-89EEB6B5C5BA}" destId="{74D526A9-A37F-4FF4-AB83-76C08C42DD6D}" srcOrd="0" destOrd="0" presId="urn:microsoft.com/office/officeart/2005/8/layout/chevron2"/>
    <dgm:cxn modelId="{660E8CF3-9DCD-4101-AC50-9EC2A478871B}" type="presOf" srcId="{E1767D88-0193-4F0F-B918-6989B94FE4AE}" destId="{BE73F543-3793-4C60-99D1-0E110C659078}" srcOrd="0" destOrd="0" presId="urn:microsoft.com/office/officeart/2005/8/layout/chevron2"/>
    <dgm:cxn modelId="{1BF9A993-7296-4977-AC1E-0A22F31879A9}" type="presOf" srcId="{EF89E8BB-C7A4-4173-A76F-3D1EDD3FB804}" destId="{52FBCCE0-9004-45C7-A336-0C6B4DA70F1E}" srcOrd="0" destOrd="0" presId="urn:microsoft.com/office/officeart/2005/8/layout/chevron2"/>
    <dgm:cxn modelId="{4B7ED0F4-1ABF-4204-A294-E7894A3424AC}" type="presOf" srcId="{06BD9915-DFE5-443F-9FD9-983AAAAF704F}" destId="{1ED2CE75-5A97-455F-9CDE-F844EF2C711C}" srcOrd="0" destOrd="2" presId="urn:microsoft.com/office/officeart/2005/8/layout/chevron2"/>
    <dgm:cxn modelId="{E8270694-7A72-4C5C-B8C7-D0E34AEF2EB5}" srcId="{91C4E324-38B4-49FE-AB8E-E5347F00F180}" destId="{2B884AFA-4ACA-496E-8007-89EEB6B5C5BA}" srcOrd="0" destOrd="0" parTransId="{8663F90D-3587-4D22-96B5-839A22A34A9F}" sibTransId="{E489027A-74ED-4C2B-89EF-AA7B1C329DD3}"/>
    <dgm:cxn modelId="{107F516C-26A1-483A-B772-62C335AC368A}" srcId="{EF89E8BB-C7A4-4173-A76F-3D1EDD3FB804}" destId="{91C4E324-38B4-49FE-AB8E-E5347F00F180}" srcOrd="0" destOrd="0" parTransId="{8804B1B1-B3E5-4F63-8D06-15D7953C9535}" sibTransId="{0D15DC38-A389-44C6-AD18-57E218CE0B74}"/>
    <dgm:cxn modelId="{C2E38D2E-C7D4-40FC-BD68-C66861B15A91}" type="presOf" srcId="{7A1058A5-4991-46AC-9590-36B8F70D79B0}" destId="{74D526A9-A37F-4FF4-AB83-76C08C42DD6D}" srcOrd="0" destOrd="1" presId="urn:microsoft.com/office/officeart/2005/8/layout/chevron2"/>
    <dgm:cxn modelId="{CBD51915-9754-4042-ADD6-827F6235BF22}" srcId="{2BE05720-A1E2-4005-824B-4632C1B470FD}" destId="{06BD9915-DFE5-443F-9FD9-983AAAAF704F}" srcOrd="2" destOrd="0" parTransId="{0F1116F6-7035-401B-B5BD-7B96B7B18AC7}" sibTransId="{89A8719B-FCFD-4432-9032-E32C37F283D0}"/>
    <dgm:cxn modelId="{175F76C4-4316-4CD2-93F9-3F2BE4F7BDD1}" srcId="{EF89E8BB-C7A4-4173-A76F-3D1EDD3FB804}" destId="{1514B33E-F778-42BF-A923-C313B1E1B7B1}" srcOrd="2" destOrd="0" parTransId="{110AAB82-16C2-4190-95D8-A1F233FFF1D0}" sibTransId="{07A2DF5F-A427-48C2-A839-906285D60CD3}"/>
    <dgm:cxn modelId="{0C552F8E-13D9-4427-9340-F9616F8E569E}" srcId="{2BE05720-A1E2-4005-824B-4632C1B470FD}" destId="{6C56820D-EAA8-4A7D-A4C7-7FB54640C862}" srcOrd="0" destOrd="0" parTransId="{5F8B1AD3-34B8-4C2D-93EA-EF1BC84D6EDF}" sibTransId="{595039E6-217B-4D7B-A6DF-E9470614B9E7}"/>
    <dgm:cxn modelId="{0E3AF21E-10FC-477B-9040-8A9561525FDD}" type="presOf" srcId="{1514B33E-F778-42BF-A923-C313B1E1B7B1}" destId="{326F8206-29A7-41A9-8B68-32123A1076E5}" srcOrd="0" destOrd="0" presId="urn:microsoft.com/office/officeart/2005/8/layout/chevron2"/>
    <dgm:cxn modelId="{27078CA3-B71D-4DAE-9484-7645E51FED03}" srcId="{1514B33E-F778-42BF-A923-C313B1E1B7B1}" destId="{264B593F-23B1-4B72-A942-3A0D7DE7C197}" srcOrd="2" destOrd="0" parTransId="{F4562805-6763-40A1-A088-F708412DAA31}" sibTransId="{3E3CFE94-15BF-4489-B33B-CE5C7AEF9D9B}"/>
    <dgm:cxn modelId="{FEB0D583-BF12-476F-8F7A-36A16B6A937F}" srcId="{1514B33E-F778-42BF-A923-C313B1E1B7B1}" destId="{E1767D88-0193-4F0F-B918-6989B94FE4AE}" srcOrd="0" destOrd="0" parTransId="{633DDBA7-EEA2-4519-819C-FF90C737C8F8}" sibTransId="{4A4127A5-7C58-4E48-A710-5349F80E01C0}"/>
    <dgm:cxn modelId="{D5D72D81-7B7C-4BEF-80FD-52B8C7D73751}" type="presOf" srcId="{F5540135-786E-4B3D-B8CC-A966F3035F79}" destId="{BE73F543-3793-4C60-99D1-0E110C659078}" srcOrd="0" destOrd="1" presId="urn:microsoft.com/office/officeart/2005/8/layout/chevron2"/>
    <dgm:cxn modelId="{C44415AA-EAF2-4570-9F1F-BEFEF1852248}" type="presOf" srcId="{2BE05720-A1E2-4005-824B-4632C1B470FD}" destId="{9BE2704A-9915-458B-A20A-7183AE9F8C2C}" srcOrd="0" destOrd="0" presId="urn:microsoft.com/office/officeart/2005/8/layout/chevron2"/>
    <dgm:cxn modelId="{FF26A149-052C-496F-AE61-2DF36AF1E672}" srcId="{EF89E8BB-C7A4-4173-A76F-3D1EDD3FB804}" destId="{2BE05720-A1E2-4005-824B-4632C1B470FD}" srcOrd="1" destOrd="0" parTransId="{BF6D02CB-5E9E-4A67-915E-4A6D0753F18B}" sibTransId="{E8CA1C05-FA88-4672-8698-EC469F276F8B}"/>
    <dgm:cxn modelId="{6C5D0215-1A7B-408C-9901-0EFDE036F4EE}" srcId="{2BE05720-A1E2-4005-824B-4632C1B470FD}" destId="{A6AE1429-102A-47F8-A8C6-9A72C014264D}" srcOrd="1" destOrd="0" parTransId="{869EB44D-1FD1-4A4B-93A2-837936EC38B2}" sibTransId="{3F3CF3EB-2EFF-4873-9779-2D86DD5E2014}"/>
    <dgm:cxn modelId="{1288379F-9938-473F-87F3-2FFA431E309E}" type="presOf" srcId="{264B593F-23B1-4B72-A942-3A0D7DE7C197}" destId="{BE73F543-3793-4C60-99D1-0E110C659078}" srcOrd="0" destOrd="2" presId="urn:microsoft.com/office/officeart/2005/8/layout/chevron2"/>
    <dgm:cxn modelId="{F854F8B1-E421-42D9-AAF2-5A99B04D80A0}" type="presParOf" srcId="{52FBCCE0-9004-45C7-A336-0C6B4DA70F1E}" destId="{4C67B80D-1D94-4E7F-8578-E9309E7AF3D0}" srcOrd="0" destOrd="0" presId="urn:microsoft.com/office/officeart/2005/8/layout/chevron2"/>
    <dgm:cxn modelId="{D11E067F-FFEA-48FB-9390-52B51A117327}" type="presParOf" srcId="{4C67B80D-1D94-4E7F-8578-E9309E7AF3D0}" destId="{4A73BE88-9576-482A-8A96-09BD01667F00}" srcOrd="0" destOrd="0" presId="urn:microsoft.com/office/officeart/2005/8/layout/chevron2"/>
    <dgm:cxn modelId="{EE8B35F4-A87B-433C-9299-1E58885391D6}" type="presParOf" srcId="{4C67B80D-1D94-4E7F-8578-E9309E7AF3D0}" destId="{74D526A9-A37F-4FF4-AB83-76C08C42DD6D}" srcOrd="1" destOrd="0" presId="urn:microsoft.com/office/officeart/2005/8/layout/chevron2"/>
    <dgm:cxn modelId="{F992B0D0-F3CC-48C1-9B17-CE37F8A8BC0C}" type="presParOf" srcId="{52FBCCE0-9004-45C7-A336-0C6B4DA70F1E}" destId="{DB9E1061-E1E3-4167-AAD4-43DE15F917C3}" srcOrd="1" destOrd="0" presId="urn:microsoft.com/office/officeart/2005/8/layout/chevron2"/>
    <dgm:cxn modelId="{A0F87C6E-DC72-4FD6-9378-D11801826833}" type="presParOf" srcId="{52FBCCE0-9004-45C7-A336-0C6B4DA70F1E}" destId="{9C9018A9-1F2E-488B-B246-C223DF6A16F6}" srcOrd="2" destOrd="0" presId="urn:microsoft.com/office/officeart/2005/8/layout/chevron2"/>
    <dgm:cxn modelId="{EE5D0B85-3D4E-4967-B178-EB994174C7CC}" type="presParOf" srcId="{9C9018A9-1F2E-488B-B246-C223DF6A16F6}" destId="{9BE2704A-9915-458B-A20A-7183AE9F8C2C}" srcOrd="0" destOrd="0" presId="urn:microsoft.com/office/officeart/2005/8/layout/chevron2"/>
    <dgm:cxn modelId="{2492F082-4C26-4152-868D-B287667F136F}" type="presParOf" srcId="{9C9018A9-1F2E-488B-B246-C223DF6A16F6}" destId="{1ED2CE75-5A97-455F-9CDE-F844EF2C711C}" srcOrd="1" destOrd="0" presId="urn:microsoft.com/office/officeart/2005/8/layout/chevron2"/>
    <dgm:cxn modelId="{7C85C678-D5CF-4AF3-B262-B7E9F5DD2272}" type="presParOf" srcId="{52FBCCE0-9004-45C7-A336-0C6B4DA70F1E}" destId="{5362BEE8-570A-46F4-9426-AFB1FB989EE2}" srcOrd="3" destOrd="0" presId="urn:microsoft.com/office/officeart/2005/8/layout/chevron2"/>
    <dgm:cxn modelId="{ADEC7073-6260-42CF-813B-A39CE4626BE8}" type="presParOf" srcId="{52FBCCE0-9004-45C7-A336-0C6B4DA70F1E}" destId="{9DB3646F-8332-41A1-8B62-5F008141CD20}" srcOrd="4" destOrd="0" presId="urn:microsoft.com/office/officeart/2005/8/layout/chevron2"/>
    <dgm:cxn modelId="{DBF0E44F-8555-448E-BE0D-C13C2634F95D}" type="presParOf" srcId="{9DB3646F-8332-41A1-8B62-5F008141CD20}" destId="{326F8206-29A7-41A9-8B68-32123A1076E5}" srcOrd="0" destOrd="0" presId="urn:microsoft.com/office/officeart/2005/8/layout/chevron2"/>
    <dgm:cxn modelId="{81BA4623-4CE6-4777-9952-89CD89B9EED3}" type="presParOf" srcId="{9DB3646F-8332-41A1-8B62-5F008141CD20}" destId="{BE73F543-3793-4C60-99D1-0E110C65907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89E8BB-C7A4-4173-A76F-3D1EDD3FB80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IN"/>
        </a:p>
      </dgm:t>
    </dgm:pt>
    <dgm:pt modelId="{E1767D88-0193-4F0F-B918-6989B94FE4AE}">
      <dgm:prSet phldrT="[Text]" custT="1"/>
      <dgm:spPr/>
      <dgm:t>
        <a:bodyPr/>
        <a:lstStyle/>
        <a:p>
          <a:r>
            <a:rPr lang="en-US" sz="1800" b="1" dirty="0" err="1" smtClean="0"/>
            <a:t>Tupsamudre</a:t>
          </a:r>
          <a:r>
            <a:rPr lang="en-US" sz="1800" b="1" dirty="0" smtClean="0"/>
            <a:t> et. al. proposed a randomized infective countermeasure in CHES 2014</a:t>
          </a:r>
          <a:endParaRPr lang="en-IN" sz="1800" b="1" dirty="0"/>
        </a:p>
      </dgm:t>
    </dgm:pt>
    <dgm:pt modelId="{1514B33E-F778-42BF-A923-C313B1E1B7B1}">
      <dgm:prSet phldrT="[Text]"/>
      <dgm:spPr/>
      <dgm:t>
        <a:bodyPr/>
        <a:lstStyle/>
        <a:p>
          <a:r>
            <a:rPr lang="en-US" b="1" dirty="0" smtClean="0"/>
            <a:t>Since 2014</a:t>
          </a:r>
          <a:endParaRPr lang="en-IN" b="1" dirty="0"/>
        </a:p>
      </dgm:t>
    </dgm:pt>
    <dgm:pt modelId="{07A2DF5F-A427-48C2-A839-906285D60CD3}" type="sibTrans" cxnId="{175F76C4-4316-4CD2-93F9-3F2BE4F7BDD1}">
      <dgm:prSet/>
      <dgm:spPr/>
      <dgm:t>
        <a:bodyPr/>
        <a:lstStyle/>
        <a:p>
          <a:endParaRPr lang="en-IN"/>
        </a:p>
      </dgm:t>
    </dgm:pt>
    <dgm:pt modelId="{110AAB82-16C2-4190-95D8-A1F233FFF1D0}" type="parTrans" cxnId="{175F76C4-4316-4CD2-93F9-3F2BE4F7BDD1}">
      <dgm:prSet/>
      <dgm:spPr/>
      <dgm:t>
        <a:bodyPr/>
        <a:lstStyle/>
        <a:p>
          <a:endParaRPr lang="en-IN"/>
        </a:p>
      </dgm:t>
    </dgm:pt>
    <dgm:pt modelId="{4A4127A5-7C58-4E48-A710-5349F80E01C0}" type="sibTrans" cxnId="{FEB0D583-BF12-476F-8F7A-36A16B6A937F}">
      <dgm:prSet/>
      <dgm:spPr/>
      <dgm:t>
        <a:bodyPr/>
        <a:lstStyle/>
        <a:p>
          <a:endParaRPr lang="en-IN"/>
        </a:p>
      </dgm:t>
    </dgm:pt>
    <dgm:pt modelId="{633DDBA7-EEA2-4519-819C-FF90C737C8F8}" type="parTrans" cxnId="{FEB0D583-BF12-476F-8F7A-36A16B6A937F}">
      <dgm:prSet/>
      <dgm:spPr/>
      <dgm:t>
        <a:bodyPr/>
        <a:lstStyle/>
        <a:p>
          <a:endParaRPr lang="en-IN"/>
        </a:p>
      </dgm:t>
    </dgm:pt>
    <dgm:pt modelId="{6C56820D-EAA8-4A7D-A4C7-7FB54640C862}">
      <dgm:prSet phldrT="[Text]" custT="1"/>
      <dgm:spPr/>
      <dgm:t>
        <a:bodyPr/>
        <a:lstStyle/>
        <a:p>
          <a:r>
            <a:rPr lang="en-US" sz="1800" b="1" dirty="0" err="1" smtClean="0"/>
            <a:t>Gierlichs</a:t>
          </a:r>
          <a:r>
            <a:rPr lang="en-US" sz="1800" b="1" dirty="0" smtClean="0"/>
            <a:t> et. al. proposed in </a:t>
          </a:r>
          <a:r>
            <a:rPr lang="en-US" sz="1800" b="1" dirty="0" err="1" smtClean="0"/>
            <a:t>LatinCrypt</a:t>
          </a:r>
          <a:r>
            <a:rPr lang="en-US" sz="1800" b="1" dirty="0" smtClean="0"/>
            <a:t> 2012 a randomized infective countermeasure that totally does away with explicit consistency checks by clever use of random and dummy rounds</a:t>
          </a:r>
          <a:endParaRPr lang="en-IN" sz="1800" b="1" dirty="0"/>
        </a:p>
      </dgm:t>
    </dgm:pt>
    <dgm:pt modelId="{2BE05720-A1E2-4005-824B-4632C1B470FD}">
      <dgm:prSet phldrT="[Text]"/>
      <dgm:spPr/>
      <dgm:t>
        <a:bodyPr/>
        <a:lstStyle/>
        <a:p>
          <a:r>
            <a:rPr lang="en-US" b="1" dirty="0" smtClean="0"/>
            <a:t>2012-2014</a:t>
          </a:r>
          <a:endParaRPr lang="en-IN" b="1" dirty="0"/>
        </a:p>
      </dgm:t>
    </dgm:pt>
    <dgm:pt modelId="{E8CA1C05-FA88-4672-8698-EC469F276F8B}" type="sibTrans" cxnId="{FF26A149-052C-496F-AE61-2DF36AF1E672}">
      <dgm:prSet/>
      <dgm:spPr/>
      <dgm:t>
        <a:bodyPr/>
        <a:lstStyle/>
        <a:p>
          <a:endParaRPr lang="en-IN"/>
        </a:p>
      </dgm:t>
    </dgm:pt>
    <dgm:pt modelId="{BF6D02CB-5E9E-4A67-915E-4A6D0753F18B}" type="parTrans" cxnId="{FF26A149-052C-496F-AE61-2DF36AF1E672}">
      <dgm:prSet/>
      <dgm:spPr/>
      <dgm:t>
        <a:bodyPr/>
        <a:lstStyle/>
        <a:p>
          <a:endParaRPr lang="en-IN"/>
        </a:p>
      </dgm:t>
    </dgm:pt>
    <dgm:pt modelId="{595039E6-217B-4D7B-A6DF-E9470614B9E7}" type="sibTrans" cxnId="{0C552F8E-13D9-4427-9340-F9616F8E569E}">
      <dgm:prSet/>
      <dgm:spPr/>
      <dgm:t>
        <a:bodyPr/>
        <a:lstStyle/>
        <a:p>
          <a:endParaRPr lang="en-IN"/>
        </a:p>
      </dgm:t>
    </dgm:pt>
    <dgm:pt modelId="{5F8B1AD3-34B8-4C2D-93EA-EF1BC84D6EDF}" type="parTrans" cxnId="{0C552F8E-13D9-4427-9340-F9616F8E569E}">
      <dgm:prSet/>
      <dgm:spPr/>
      <dgm:t>
        <a:bodyPr/>
        <a:lstStyle/>
        <a:p>
          <a:endParaRPr lang="en-IN"/>
        </a:p>
      </dgm:t>
    </dgm:pt>
    <dgm:pt modelId="{91C4E324-38B4-49FE-AB8E-E5347F00F180}">
      <dgm:prSet phldrT="[Text]" custT="1"/>
      <dgm:spPr/>
      <dgm:t>
        <a:bodyPr/>
        <a:lstStyle/>
        <a:p>
          <a:r>
            <a:rPr lang="en-US" sz="1800" b="1" dirty="0" smtClean="0"/>
            <a:t>Prior to </a:t>
          </a:r>
        </a:p>
        <a:p>
          <a:r>
            <a:rPr lang="en-US" sz="1800" b="1" dirty="0" smtClean="0"/>
            <a:t>2012</a:t>
          </a:r>
          <a:endParaRPr lang="en-IN" sz="1800" b="1" dirty="0"/>
        </a:p>
      </dgm:t>
    </dgm:pt>
    <dgm:pt modelId="{0D15DC38-A389-44C6-AD18-57E218CE0B74}" type="sibTrans" cxnId="{107F516C-26A1-483A-B772-62C335AC368A}">
      <dgm:prSet/>
      <dgm:spPr/>
      <dgm:t>
        <a:bodyPr/>
        <a:lstStyle/>
        <a:p>
          <a:endParaRPr lang="en-IN"/>
        </a:p>
      </dgm:t>
    </dgm:pt>
    <dgm:pt modelId="{8804B1B1-B3E5-4F63-8D06-15D7953C9535}" type="parTrans" cxnId="{107F516C-26A1-483A-B772-62C335AC368A}">
      <dgm:prSet/>
      <dgm:spPr/>
      <dgm:t>
        <a:bodyPr/>
        <a:lstStyle/>
        <a:p>
          <a:endParaRPr lang="en-IN"/>
        </a:p>
      </dgm:t>
    </dgm:pt>
    <dgm:pt modelId="{2B884AFA-4ACA-496E-8007-89EEB6B5C5BA}">
      <dgm:prSet custT="1"/>
      <dgm:spPr/>
      <dgm:t>
        <a:bodyPr/>
        <a:lstStyle/>
        <a:p>
          <a:r>
            <a:rPr lang="en-US" sz="1800" b="1" dirty="0" smtClean="0"/>
            <a:t>Fournier et. al. and </a:t>
          </a:r>
          <a:r>
            <a:rPr lang="en-US" sz="1800" b="1" dirty="0" err="1" smtClean="0"/>
            <a:t>Joye</a:t>
          </a:r>
          <a:r>
            <a:rPr lang="en-US" sz="1800" b="1" dirty="0" smtClean="0"/>
            <a:t> et. al. suggested infective countermeasure schemes using deterministic diffusion functions</a:t>
          </a:r>
          <a:endParaRPr lang="en-IN" sz="1800" b="1" dirty="0"/>
        </a:p>
      </dgm:t>
    </dgm:pt>
    <dgm:pt modelId="{8663F90D-3587-4D22-96B5-839A22A34A9F}" type="parTrans" cxnId="{E8270694-7A72-4C5C-B8C7-D0E34AEF2EB5}">
      <dgm:prSet/>
      <dgm:spPr/>
      <dgm:t>
        <a:bodyPr/>
        <a:lstStyle/>
        <a:p>
          <a:endParaRPr lang="en-IN"/>
        </a:p>
      </dgm:t>
    </dgm:pt>
    <dgm:pt modelId="{E489027A-74ED-4C2B-89EF-AA7B1C329DD3}" type="sibTrans" cxnId="{E8270694-7A72-4C5C-B8C7-D0E34AEF2EB5}">
      <dgm:prSet/>
      <dgm:spPr/>
      <dgm:t>
        <a:bodyPr/>
        <a:lstStyle/>
        <a:p>
          <a:endParaRPr lang="en-IN"/>
        </a:p>
      </dgm:t>
    </dgm:pt>
    <dgm:pt modelId="{986E1786-E018-48E5-811C-BB880199E71B}">
      <dgm:prSet custT="1"/>
      <dgm:spPr/>
      <dgm:t>
        <a:bodyPr/>
        <a:lstStyle/>
        <a:p>
          <a:r>
            <a:rPr lang="en-US" sz="1800" b="1" dirty="0" smtClean="0">
              <a:solidFill>
                <a:srgbClr val="FF0000"/>
              </a:solidFill>
            </a:rPr>
            <a:t>Proved to be inherently insecure by </a:t>
          </a:r>
          <a:r>
            <a:rPr lang="en-US" sz="1800" b="1" dirty="0" err="1" smtClean="0">
              <a:solidFill>
                <a:srgbClr val="FF0000"/>
              </a:solidFill>
            </a:rPr>
            <a:t>Lomne</a:t>
          </a:r>
          <a:r>
            <a:rPr lang="en-US" sz="1800" b="1" dirty="0" smtClean="0">
              <a:solidFill>
                <a:srgbClr val="FF0000"/>
              </a:solidFill>
            </a:rPr>
            <a:t> et. al. in FDTC 2012</a:t>
          </a:r>
          <a:endParaRPr lang="en-IN" sz="1800" b="1" dirty="0">
            <a:solidFill>
              <a:srgbClr val="FF0000"/>
            </a:solidFill>
          </a:endParaRPr>
        </a:p>
      </dgm:t>
    </dgm:pt>
    <dgm:pt modelId="{A6FE1C4A-5E13-442A-90FC-9E3C60A3B794}" type="parTrans" cxnId="{E2D8A3F9-E4C7-4B33-8163-EB13C63B0A00}">
      <dgm:prSet/>
      <dgm:spPr/>
      <dgm:t>
        <a:bodyPr/>
        <a:lstStyle/>
        <a:p>
          <a:endParaRPr lang="en-IN"/>
        </a:p>
      </dgm:t>
    </dgm:pt>
    <dgm:pt modelId="{CD0EB8CA-B7EA-40A5-B456-96CC411BBB1B}" type="sibTrans" cxnId="{E2D8A3F9-E4C7-4B33-8163-EB13C63B0A00}">
      <dgm:prSet/>
      <dgm:spPr/>
      <dgm:t>
        <a:bodyPr/>
        <a:lstStyle/>
        <a:p>
          <a:endParaRPr lang="en-IN"/>
        </a:p>
      </dgm:t>
    </dgm:pt>
    <dgm:pt modelId="{E7CDF5A7-BF2A-49B8-A472-34F04152CB8D}">
      <dgm:prSet phldrT="[Text]" custT="1"/>
      <dgm:spPr/>
      <dgm:t>
        <a:bodyPr/>
        <a:lstStyle/>
        <a:p>
          <a:r>
            <a:rPr lang="en-US" sz="1800" b="1" dirty="0" smtClean="0"/>
            <a:t>Propagation of faults prevents an attacker from being able to conduct any fault analysis of corrupted ciphertexts</a:t>
          </a:r>
          <a:endParaRPr lang="en-IN" sz="1800" b="1" dirty="0"/>
        </a:p>
      </dgm:t>
    </dgm:pt>
    <dgm:pt modelId="{D3A0E7DE-2210-4E4E-86D3-B41E179FCF3D}" type="parTrans" cxnId="{2F0DD3C7-9002-42BC-B95E-F606340E1678}">
      <dgm:prSet/>
      <dgm:spPr/>
      <dgm:t>
        <a:bodyPr/>
        <a:lstStyle/>
        <a:p>
          <a:endParaRPr lang="en-IN"/>
        </a:p>
      </dgm:t>
    </dgm:pt>
    <dgm:pt modelId="{19680A3D-5BD7-40DA-8454-3AD7669E7DC5}" type="sibTrans" cxnId="{2F0DD3C7-9002-42BC-B95E-F606340E1678}">
      <dgm:prSet/>
      <dgm:spPr/>
      <dgm:t>
        <a:bodyPr/>
        <a:lstStyle/>
        <a:p>
          <a:endParaRPr lang="en-IN"/>
        </a:p>
      </dgm:t>
    </dgm:pt>
    <dgm:pt modelId="{A75E491A-1EDC-43C7-BD76-EDD49F445B4A}">
      <dgm:prSet phldrT="[Text]" custT="1"/>
      <dgm:spPr/>
      <dgm:t>
        <a:bodyPr/>
        <a:lstStyle/>
        <a:p>
          <a:r>
            <a:rPr lang="en-US" sz="1800" b="1" dirty="0" smtClean="0">
              <a:solidFill>
                <a:srgbClr val="FF0000"/>
              </a:solidFill>
            </a:rPr>
            <a:t>Proved to be insecure against attacks </a:t>
          </a:r>
          <a:r>
            <a:rPr lang="en-US" sz="1800" b="1" i="1" dirty="0" smtClean="0">
              <a:solidFill>
                <a:srgbClr val="FF0000"/>
              </a:solidFill>
            </a:rPr>
            <a:t>on the last round</a:t>
          </a:r>
          <a:r>
            <a:rPr lang="en-US" sz="1800" b="1" dirty="0" smtClean="0">
              <a:solidFill>
                <a:srgbClr val="FF0000"/>
              </a:solidFill>
            </a:rPr>
            <a:t> by </a:t>
          </a:r>
          <a:r>
            <a:rPr lang="en-US" sz="1800" b="1" dirty="0" err="1" smtClean="0">
              <a:solidFill>
                <a:srgbClr val="FF0000"/>
              </a:solidFill>
            </a:rPr>
            <a:t>Battistello</a:t>
          </a:r>
          <a:r>
            <a:rPr lang="en-US" sz="1800" b="1" dirty="0" smtClean="0">
              <a:solidFill>
                <a:srgbClr val="FF0000"/>
              </a:solidFill>
            </a:rPr>
            <a:t> et. al. in FDTC 2013 and </a:t>
          </a:r>
          <a:r>
            <a:rPr lang="en-US" sz="1800" b="1" dirty="0" err="1" smtClean="0">
              <a:solidFill>
                <a:srgbClr val="FF0000"/>
              </a:solidFill>
            </a:rPr>
            <a:t>Tupsamudre</a:t>
          </a:r>
          <a:r>
            <a:rPr lang="en-US" sz="1800" b="1" dirty="0" smtClean="0">
              <a:solidFill>
                <a:srgbClr val="FF0000"/>
              </a:solidFill>
            </a:rPr>
            <a:t> et. al. in CHES 2014</a:t>
          </a:r>
          <a:endParaRPr lang="en-IN" sz="1800" b="1" dirty="0">
            <a:solidFill>
              <a:srgbClr val="FF0000"/>
            </a:solidFill>
          </a:endParaRPr>
        </a:p>
      </dgm:t>
    </dgm:pt>
    <dgm:pt modelId="{7D3A4BDC-E9A6-4DAA-AF1B-B5CC3A49E05F}" type="parTrans" cxnId="{34A76415-F91E-4215-B994-A0FAEA01C8C6}">
      <dgm:prSet/>
      <dgm:spPr/>
      <dgm:t>
        <a:bodyPr/>
        <a:lstStyle/>
        <a:p>
          <a:endParaRPr lang="en-IN"/>
        </a:p>
      </dgm:t>
    </dgm:pt>
    <dgm:pt modelId="{9C0AE0BB-DBA1-4A3E-998B-75C8CD5254D5}" type="sibTrans" cxnId="{34A76415-F91E-4215-B994-A0FAEA01C8C6}">
      <dgm:prSet/>
      <dgm:spPr/>
      <dgm:t>
        <a:bodyPr/>
        <a:lstStyle/>
        <a:p>
          <a:endParaRPr lang="en-IN"/>
        </a:p>
      </dgm:t>
    </dgm:pt>
    <dgm:pt modelId="{20582D92-82C4-4E2D-B5E0-F8141DF89EEE}">
      <dgm:prSet phldrT="[Text]" custT="1"/>
      <dgm:spPr/>
      <dgm:t>
        <a:bodyPr/>
        <a:lstStyle/>
        <a:p>
          <a:r>
            <a:rPr lang="en-US" sz="1800" b="1" dirty="0" smtClean="0"/>
            <a:t>Addresses several pitfalls of the earlier infective countermeasure scheme</a:t>
          </a:r>
          <a:endParaRPr lang="en-IN" sz="1800" b="1" dirty="0"/>
        </a:p>
      </dgm:t>
    </dgm:pt>
    <dgm:pt modelId="{24C42C62-A953-4657-961E-72515552FC70}" type="parTrans" cxnId="{6A02CAF0-77B3-40EC-82A3-0EF9B6C04172}">
      <dgm:prSet/>
      <dgm:spPr/>
      <dgm:t>
        <a:bodyPr/>
        <a:lstStyle/>
        <a:p>
          <a:endParaRPr lang="en-IN"/>
        </a:p>
      </dgm:t>
    </dgm:pt>
    <dgm:pt modelId="{CF94CFB6-3567-47A4-8ADA-74B9EDB6B302}" type="sibTrans" cxnId="{6A02CAF0-77B3-40EC-82A3-0EF9B6C04172}">
      <dgm:prSet/>
      <dgm:spPr/>
      <dgm:t>
        <a:bodyPr/>
        <a:lstStyle/>
        <a:p>
          <a:endParaRPr lang="en-IN"/>
        </a:p>
      </dgm:t>
    </dgm:pt>
    <dgm:pt modelId="{EF5CED61-EABE-4AC3-B389-278FD9EBA1E0}">
      <dgm:prSet phldrT="[Text]" custT="1"/>
      <dgm:spPr/>
      <dgm:t>
        <a:bodyPr/>
        <a:lstStyle/>
        <a:p>
          <a:r>
            <a:rPr lang="en-US" sz="1800" b="1" dirty="0" smtClean="0">
              <a:solidFill>
                <a:srgbClr val="FF0000"/>
              </a:solidFill>
            </a:rPr>
            <a:t>Does not provide any formal proofs of security</a:t>
          </a:r>
          <a:endParaRPr lang="en-IN" sz="1800" b="1" dirty="0">
            <a:solidFill>
              <a:srgbClr val="FF0000"/>
            </a:solidFill>
          </a:endParaRPr>
        </a:p>
      </dgm:t>
    </dgm:pt>
    <dgm:pt modelId="{46AB681D-FB5B-4C55-B507-1BE44543894C}" type="parTrans" cxnId="{70587351-25BD-44C4-8BE7-E5699740BF88}">
      <dgm:prSet/>
      <dgm:spPr/>
      <dgm:t>
        <a:bodyPr/>
        <a:lstStyle/>
        <a:p>
          <a:endParaRPr lang="en-IN"/>
        </a:p>
      </dgm:t>
    </dgm:pt>
    <dgm:pt modelId="{1433198F-340E-48B6-BA53-69D1416AAA69}" type="sibTrans" cxnId="{70587351-25BD-44C4-8BE7-E5699740BF88}">
      <dgm:prSet/>
      <dgm:spPr/>
      <dgm:t>
        <a:bodyPr/>
        <a:lstStyle/>
        <a:p>
          <a:endParaRPr lang="en-IN"/>
        </a:p>
      </dgm:t>
    </dgm:pt>
    <dgm:pt modelId="{75FD6BA7-702E-4C48-AF89-73286641814A}">
      <dgm:prSet phldrT="[Text]" custT="1"/>
      <dgm:spPr/>
      <dgm:t>
        <a:bodyPr/>
        <a:lstStyle/>
        <a:p>
          <a:r>
            <a:rPr lang="en-US" sz="1800" b="1" dirty="0" smtClean="0">
              <a:solidFill>
                <a:srgbClr val="FF0000"/>
              </a:solidFill>
            </a:rPr>
            <a:t>Does not consider attacks where the execution order of instructions could be changed </a:t>
          </a:r>
          <a:endParaRPr lang="en-IN" sz="1800" b="1" dirty="0">
            <a:solidFill>
              <a:srgbClr val="FF0000"/>
            </a:solidFill>
          </a:endParaRPr>
        </a:p>
      </dgm:t>
    </dgm:pt>
    <dgm:pt modelId="{3155A259-4D84-45C3-A9C4-A5D7A5640038}" type="parTrans" cxnId="{845C8FC3-95F9-4CEB-B8D2-90B3BC77716F}">
      <dgm:prSet/>
      <dgm:spPr/>
      <dgm:t>
        <a:bodyPr/>
        <a:lstStyle/>
        <a:p>
          <a:endParaRPr lang="en-IN"/>
        </a:p>
      </dgm:t>
    </dgm:pt>
    <dgm:pt modelId="{7C41142C-53D0-4FCD-BBE2-634EB68E0202}" type="sibTrans" cxnId="{845C8FC3-95F9-4CEB-B8D2-90B3BC77716F}">
      <dgm:prSet/>
      <dgm:spPr/>
      <dgm:t>
        <a:bodyPr/>
        <a:lstStyle/>
        <a:p>
          <a:endParaRPr lang="en-IN"/>
        </a:p>
      </dgm:t>
    </dgm:pt>
    <dgm:pt modelId="{51D16439-6D1A-4AE7-89B4-8844A8A99A72}">
      <dgm:prSet custT="1"/>
      <dgm:spPr/>
      <dgm:t>
        <a:bodyPr/>
        <a:lstStyle/>
        <a:p>
          <a:r>
            <a:rPr lang="en-US" sz="1800" b="1" dirty="0" smtClean="0"/>
            <a:t>Used consistency checks between cipher and redundant computations</a:t>
          </a:r>
          <a:endParaRPr lang="en-IN" sz="1800" b="1" dirty="0"/>
        </a:p>
      </dgm:t>
    </dgm:pt>
    <dgm:pt modelId="{C1777264-064C-4756-9259-4B384A2B326F}" type="parTrans" cxnId="{1BEAB81D-1EB3-488A-83F2-CF12DD7993E9}">
      <dgm:prSet/>
      <dgm:spPr/>
      <dgm:t>
        <a:bodyPr/>
        <a:lstStyle/>
        <a:p>
          <a:endParaRPr lang="en-IN"/>
        </a:p>
      </dgm:t>
    </dgm:pt>
    <dgm:pt modelId="{D5BADB30-8438-4CC9-8B06-9622807D000E}" type="sibTrans" cxnId="{1BEAB81D-1EB3-488A-83F2-CF12DD7993E9}">
      <dgm:prSet/>
      <dgm:spPr/>
      <dgm:t>
        <a:bodyPr/>
        <a:lstStyle/>
        <a:p>
          <a:endParaRPr lang="en-IN"/>
        </a:p>
      </dgm:t>
    </dgm:pt>
    <dgm:pt modelId="{52FBCCE0-9004-45C7-A336-0C6B4DA70F1E}" type="pres">
      <dgm:prSet presAssocID="{EF89E8BB-C7A4-4173-A76F-3D1EDD3FB804}" presName="linearFlow" presStyleCnt="0">
        <dgm:presLayoutVars>
          <dgm:dir/>
          <dgm:animLvl val="lvl"/>
          <dgm:resizeHandles val="exact"/>
        </dgm:presLayoutVars>
      </dgm:prSet>
      <dgm:spPr/>
      <dgm:t>
        <a:bodyPr/>
        <a:lstStyle/>
        <a:p>
          <a:endParaRPr lang="en-IN"/>
        </a:p>
      </dgm:t>
    </dgm:pt>
    <dgm:pt modelId="{4C67B80D-1D94-4E7F-8578-E9309E7AF3D0}" type="pres">
      <dgm:prSet presAssocID="{91C4E324-38B4-49FE-AB8E-E5347F00F180}" presName="composite" presStyleCnt="0"/>
      <dgm:spPr/>
    </dgm:pt>
    <dgm:pt modelId="{4A73BE88-9576-482A-8A96-09BD01667F00}" type="pres">
      <dgm:prSet presAssocID="{91C4E324-38B4-49FE-AB8E-E5347F00F180}" presName="parentText" presStyleLbl="alignNode1" presStyleIdx="0" presStyleCnt="3">
        <dgm:presLayoutVars>
          <dgm:chMax val="1"/>
          <dgm:bulletEnabled val="1"/>
        </dgm:presLayoutVars>
      </dgm:prSet>
      <dgm:spPr/>
      <dgm:t>
        <a:bodyPr/>
        <a:lstStyle/>
        <a:p>
          <a:endParaRPr lang="en-IN"/>
        </a:p>
      </dgm:t>
    </dgm:pt>
    <dgm:pt modelId="{74D526A9-A37F-4FF4-AB83-76C08C42DD6D}" type="pres">
      <dgm:prSet presAssocID="{91C4E324-38B4-49FE-AB8E-E5347F00F180}" presName="descendantText" presStyleLbl="alignAcc1" presStyleIdx="0" presStyleCnt="3" custScaleX="92670" custScaleY="130976" custLinFactNeighborX="-3799" custLinFactNeighborY="2634">
        <dgm:presLayoutVars>
          <dgm:bulletEnabled val="1"/>
        </dgm:presLayoutVars>
      </dgm:prSet>
      <dgm:spPr/>
      <dgm:t>
        <a:bodyPr/>
        <a:lstStyle/>
        <a:p>
          <a:endParaRPr lang="en-IN"/>
        </a:p>
      </dgm:t>
    </dgm:pt>
    <dgm:pt modelId="{DB9E1061-E1E3-4167-AAD4-43DE15F917C3}" type="pres">
      <dgm:prSet presAssocID="{0D15DC38-A389-44C6-AD18-57E218CE0B74}" presName="sp" presStyleCnt="0"/>
      <dgm:spPr/>
    </dgm:pt>
    <dgm:pt modelId="{9C9018A9-1F2E-488B-B246-C223DF6A16F6}" type="pres">
      <dgm:prSet presAssocID="{2BE05720-A1E2-4005-824B-4632C1B470FD}" presName="composite" presStyleCnt="0"/>
      <dgm:spPr/>
    </dgm:pt>
    <dgm:pt modelId="{9BE2704A-9915-458B-A20A-7183AE9F8C2C}" type="pres">
      <dgm:prSet presAssocID="{2BE05720-A1E2-4005-824B-4632C1B470FD}" presName="parentText" presStyleLbl="alignNode1" presStyleIdx="1" presStyleCnt="3" custLinFactNeighborX="0" custLinFactNeighborY="-5323">
        <dgm:presLayoutVars>
          <dgm:chMax val="1"/>
          <dgm:bulletEnabled val="1"/>
        </dgm:presLayoutVars>
      </dgm:prSet>
      <dgm:spPr/>
      <dgm:t>
        <a:bodyPr/>
        <a:lstStyle/>
        <a:p>
          <a:endParaRPr lang="en-IN"/>
        </a:p>
      </dgm:t>
    </dgm:pt>
    <dgm:pt modelId="{1ED2CE75-5A97-455F-9CDE-F844EF2C711C}" type="pres">
      <dgm:prSet presAssocID="{2BE05720-A1E2-4005-824B-4632C1B470FD}" presName="descendantText" presStyleLbl="alignAcc1" presStyleIdx="1" presStyleCnt="3" custScaleY="175570" custLinFactNeighborX="-156" custLinFactNeighborY="-5651">
        <dgm:presLayoutVars>
          <dgm:bulletEnabled val="1"/>
        </dgm:presLayoutVars>
      </dgm:prSet>
      <dgm:spPr/>
      <dgm:t>
        <a:bodyPr/>
        <a:lstStyle/>
        <a:p>
          <a:endParaRPr lang="en-IN"/>
        </a:p>
      </dgm:t>
    </dgm:pt>
    <dgm:pt modelId="{5362BEE8-570A-46F4-9426-AFB1FB989EE2}" type="pres">
      <dgm:prSet presAssocID="{E8CA1C05-FA88-4672-8698-EC469F276F8B}" presName="sp" presStyleCnt="0"/>
      <dgm:spPr/>
    </dgm:pt>
    <dgm:pt modelId="{9DB3646F-8332-41A1-8B62-5F008141CD20}" type="pres">
      <dgm:prSet presAssocID="{1514B33E-F778-42BF-A923-C313B1E1B7B1}" presName="composite" presStyleCnt="0"/>
      <dgm:spPr/>
    </dgm:pt>
    <dgm:pt modelId="{326F8206-29A7-41A9-8B68-32123A1076E5}" type="pres">
      <dgm:prSet presAssocID="{1514B33E-F778-42BF-A923-C313B1E1B7B1}" presName="parentText" presStyleLbl="alignNode1" presStyleIdx="2" presStyleCnt="3">
        <dgm:presLayoutVars>
          <dgm:chMax val="1"/>
          <dgm:bulletEnabled val="1"/>
        </dgm:presLayoutVars>
      </dgm:prSet>
      <dgm:spPr/>
      <dgm:t>
        <a:bodyPr/>
        <a:lstStyle/>
        <a:p>
          <a:endParaRPr lang="en-IN"/>
        </a:p>
      </dgm:t>
    </dgm:pt>
    <dgm:pt modelId="{BE73F543-3793-4C60-99D1-0E110C659078}" type="pres">
      <dgm:prSet presAssocID="{1514B33E-F778-42BF-A923-C313B1E1B7B1}" presName="descendantText" presStyleLbl="alignAcc1" presStyleIdx="2" presStyleCnt="3" custScaleY="139632" custLinFactNeighborX="-1" custLinFactNeighborY="7633">
        <dgm:presLayoutVars>
          <dgm:bulletEnabled val="1"/>
        </dgm:presLayoutVars>
      </dgm:prSet>
      <dgm:spPr/>
      <dgm:t>
        <a:bodyPr/>
        <a:lstStyle/>
        <a:p>
          <a:endParaRPr lang="en-IN"/>
        </a:p>
      </dgm:t>
    </dgm:pt>
  </dgm:ptLst>
  <dgm:cxnLst>
    <dgm:cxn modelId="{48803805-BFDB-48D9-89C5-C71AB2A9E64D}" type="presOf" srcId="{EF5CED61-EABE-4AC3-B389-278FD9EBA1E0}" destId="{BE73F543-3793-4C60-99D1-0E110C659078}" srcOrd="0" destOrd="2" presId="urn:microsoft.com/office/officeart/2005/8/layout/chevron2"/>
    <dgm:cxn modelId="{D6A9E349-8AB4-4A3B-ACE6-AA9B61011521}" type="presOf" srcId="{2BE05720-A1E2-4005-824B-4632C1B470FD}" destId="{9BE2704A-9915-458B-A20A-7183AE9F8C2C}" srcOrd="0" destOrd="0" presId="urn:microsoft.com/office/officeart/2005/8/layout/chevron2"/>
    <dgm:cxn modelId="{155BD0DE-387B-48C2-8F28-5C09AB15EADE}" type="presOf" srcId="{6C56820D-EAA8-4A7D-A4C7-7FB54640C862}" destId="{1ED2CE75-5A97-455F-9CDE-F844EF2C711C}" srcOrd="0" destOrd="0" presId="urn:microsoft.com/office/officeart/2005/8/layout/chevron2"/>
    <dgm:cxn modelId="{4186C479-A6B0-48FD-B929-DA21E9BA55D1}" type="presOf" srcId="{A75E491A-1EDC-43C7-BD76-EDD49F445B4A}" destId="{1ED2CE75-5A97-455F-9CDE-F844EF2C711C}" srcOrd="0" destOrd="2" presId="urn:microsoft.com/office/officeart/2005/8/layout/chevron2"/>
    <dgm:cxn modelId="{0B0F9472-CCB5-4C9F-BE0E-4047BB484A4B}" type="presOf" srcId="{EF89E8BB-C7A4-4173-A76F-3D1EDD3FB804}" destId="{52FBCCE0-9004-45C7-A336-0C6B4DA70F1E}" srcOrd="0" destOrd="0" presId="urn:microsoft.com/office/officeart/2005/8/layout/chevron2"/>
    <dgm:cxn modelId="{E2D8A3F9-E4C7-4B33-8163-EB13C63B0A00}" srcId="{91C4E324-38B4-49FE-AB8E-E5347F00F180}" destId="{986E1786-E018-48E5-811C-BB880199E71B}" srcOrd="2" destOrd="0" parTransId="{A6FE1C4A-5E13-442A-90FC-9E3C60A3B794}" sibTransId="{CD0EB8CA-B7EA-40A5-B456-96CC411BBB1B}"/>
    <dgm:cxn modelId="{2B855B5B-2E95-4AB1-AF42-400216A21E2C}" type="presOf" srcId="{1514B33E-F778-42BF-A923-C313B1E1B7B1}" destId="{326F8206-29A7-41A9-8B68-32123A1076E5}" srcOrd="0" destOrd="0" presId="urn:microsoft.com/office/officeart/2005/8/layout/chevron2"/>
    <dgm:cxn modelId="{FEB0D583-BF12-476F-8F7A-36A16B6A937F}" srcId="{1514B33E-F778-42BF-A923-C313B1E1B7B1}" destId="{E1767D88-0193-4F0F-B918-6989B94FE4AE}" srcOrd="0" destOrd="0" parTransId="{633DDBA7-EEA2-4519-819C-FF90C737C8F8}" sibTransId="{4A4127A5-7C58-4E48-A710-5349F80E01C0}"/>
    <dgm:cxn modelId="{2F0DD3C7-9002-42BC-B95E-F606340E1678}" srcId="{2BE05720-A1E2-4005-824B-4632C1B470FD}" destId="{E7CDF5A7-BF2A-49B8-A472-34F04152CB8D}" srcOrd="1" destOrd="0" parTransId="{D3A0E7DE-2210-4E4E-86D3-B41E179FCF3D}" sibTransId="{19680A3D-5BD7-40DA-8454-3AD7669E7DC5}"/>
    <dgm:cxn modelId="{FF26A149-052C-496F-AE61-2DF36AF1E672}" srcId="{EF89E8BB-C7A4-4173-A76F-3D1EDD3FB804}" destId="{2BE05720-A1E2-4005-824B-4632C1B470FD}" srcOrd="1" destOrd="0" parTransId="{BF6D02CB-5E9E-4A67-915E-4A6D0753F18B}" sibTransId="{E8CA1C05-FA88-4672-8698-EC469F276F8B}"/>
    <dgm:cxn modelId="{063B7C4C-BF60-4622-A8F6-E39FD2F72057}" type="presOf" srcId="{E7CDF5A7-BF2A-49B8-A472-34F04152CB8D}" destId="{1ED2CE75-5A97-455F-9CDE-F844EF2C711C}" srcOrd="0" destOrd="1" presId="urn:microsoft.com/office/officeart/2005/8/layout/chevron2"/>
    <dgm:cxn modelId="{A7521A34-7910-4A37-AC4B-D83A5A3990FA}" type="presOf" srcId="{75FD6BA7-702E-4C48-AF89-73286641814A}" destId="{BE73F543-3793-4C60-99D1-0E110C659078}" srcOrd="0" destOrd="3" presId="urn:microsoft.com/office/officeart/2005/8/layout/chevron2"/>
    <dgm:cxn modelId="{107F516C-26A1-483A-B772-62C335AC368A}" srcId="{EF89E8BB-C7A4-4173-A76F-3D1EDD3FB804}" destId="{91C4E324-38B4-49FE-AB8E-E5347F00F180}" srcOrd="0" destOrd="0" parTransId="{8804B1B1-B3E5-4F63-8D06-15D7953C9535}" sibTransId="{0D15DC38-A389-44C6-AD18-57E218CE0B74}"/>
    <dgm:cxn modelId="{175F76C4-4316-4CD2-93F9-3F2BE4F7BDD1}" srcId="{EF89E8BB-C7A4-4173-A76F-3D1EDD3FB804}" destId="{1514B33E-F778-42BF-A923-C313B1E1B7B1}" srcOrd="2" destOrd="0" parTransId="{110AAB82-16C2-4190-95D8-A1F233FFF1D0}" sibTransId="{07A2DF5F-A427-48C2-A839-906285D60CD3}"/>
    <dgm:cxn modelId="{E8270694-7A72-4C5C-B8C7-D0E34AEF2EB5}" srcId="{91C4E324-38B4-49FE-AB8E-E5347F00F180}" destId="{2B884AFA-4ACA-496E-8007-89EEB6B5C5BA}" srcOrd="0" destOrd="0" parTransId="{8663F90D-3587-4D22-96B5-839A22A34A9F}" sibTransId="{E489027A-74ED-4C2B-89EF-AA7B1C329DD3}"/>
    <dgm:cxn modelId="{6A02CAF0-77B3-40EC-82A3-0EF9B6C04172}" srcId="{1514B33E-F778-42BF-A923-C313B1E1B7B1}" destId="{20582D92-82C4-4E2D-B5E0-F8141DF89EEE}" srcOrd="1" destOrd="0" parTransId="{24C42C62-A953-4657-961E-72515552FC70}" sibTransId="{CF94CFB6-3567-47A4-8ADA-74B9EDB6B302}"/>
    <dgm:cxn modelId="{34A76415-F91E-4215-B994-A0FAEA01C8C6}" srcId="{2BE05720-A1E2-4005-824B-4632C1B470FD}" destId="{A75E491A-1EDC-43C7-BD76-EDD49F445B4A}" srcOrd="2" destOrd="0" parTransId="{7D3A4BDC-E9A6-4DAA-AF1B-B5CC3A49E05F}" sibTransId="{9C0AE0BB-DBA1-4A3E-998B-75C8CD5254D5}"/>
    <dgm:cxn modelId="{292A36D5-A02A-4C82-8A4C-6727F0B6AB36}" type="presOf" srcId="{986E1786-E018-48E5-811C-BB880199E71B}" destId="{74D526A9-A37F-4FF4-AB83-76C08C42DD6D}" srcOrd="0" destOrd="2" presId="urn:microsoft.com/office/officeart/2005/8/layout/chevron2"/>
    <dgm:cxn modelId="{3CF79422-D076-4FF4-8752-4E38DA149DE0}" type="presOf" srcId="{E1767D88-0193-4F0F-B918-6989B94FE4AE}" destId="{BE73F543-3793-4C60-99D1-0E110C659078}" srcOrd="0" destOrd="0" presId="urn:microsoft.com/office/officeart/2005/8/layout/chevron2"/>
    <dgm:cxn modelId="{0C552F8E-13D9-4427-9340-F9616F8E569E}" srcId="{2BE05720-A1E2-4005-824B-4632C1B470FD}" destId="{6C56820D-EAA8-4A7D-A4C7-7FB54640C862}" srcOrd="0" destOrd="0" parTransId="{5F8B1AD3-34B8-4C2D-93EA-EF1BC84D6EDF}" sibTransId="{595039E6-217B-4D7B-A6DF-E9470614B9E7}"/>
    <dgm:cxn modelId="{215952EC-D253-4C34-A414-63A7EA059A14}" type="presOf" srcId="{51D16439-6D1A-4AE7-89B4-8844A8A99A72}" destId="{74D526A9-A37F-4FF4-AB83-76C08C42DD6D}" srcOrd="0" destOrd="1" presId="urn:microsoft.com/office/officeart/2005/8/layout/chevron2"/>
    <dgm:cxn modelId="{DAD07FA9-51B8-4881-8579-A03891AA38D3}" type="presOf" srcId="{20582D92-82C4-4E2D-B5E0-F8141DF89EEE}" destId="{BE73F543-3793-4C60-99D1-0E110C659078}" srcOrd="0" destOrd="1" presId="urn:microsoft.com/office/officeart/2005/8/layout/chevron2"/>
    <dgm:cxn modelId="{1BEAB81D-1EB3-488A-83F2-CF12DD7993E9}" srcId="{91C4E324-38B4-49FE-AB8E-E5347F00F180}" destId="{51D16439-6D1A-4AE7-89B4-8844A8A99A72}" srcOrd="1" destOrd="0" parTransId="{C1777264-064C-4756-9259-4B384A2B326F}" sibTransId="{D5BADB30-8438-4CC9-8B06-9622807D000E}"/>
    <dgm:cxn modelId="{70587351-25BD-44C4-8BE7-E5699740BF88}" srcId="{1514B33E-F778-42BF-A923-C313B1E1B7B1}" destId="{EF5CED61-EABE-4AC3-B389-278FD9EBA1E0}" srcOrd="2" destOrd="0" parTransId="{46AB681D-FB5B-4C55-B507-1BE44543894C}" sibTransId="{1433198F-340E-48B6-BA53-69D1416AAA69}"/>
    <dgm:cxn modelId="{845C8FC3-95F9-4CEB-B8D2-90B3BC77716F}" srcId="{1514B33E-F778-42BF-A923-C313B1E1B7B1}" destId="{75FD6BA7-702E-4C48-AF89-73286641814A}" srcOrd="3" destOrd="0" parTransId="{3155A259-4D84-45C3-A9C4-A5D7A5640038}" sibTransId="{7C41142C-53D0-4FCD-BBE2-634EB68E0202}"/>
    <dgm:cxn modelId="{D14790D2-41B7-4DA6-AC8B-C886DC02CFF1}" type="presOf" srcId="{91C4E324-38B4-49FE-AB8E-E5347F00F180}" destId="{4A73BE88-9576-482A-8A96-09BD01667F00}" srcOrd="0" destOrd="0" presId="urn:microsoft.com/office/officeart/2005/8/layout/chevron2"/>
    <dgm:cxn modelId="{2C7A3FF5-8E04-4F74-93B3-3BE2617AAF5C}" type="presOf" srcId="{2B884AFA-4ACA-496E-8007-89EEB6B5C5BA}" destId="{74D526A9-A37F-4FF4-AB83-76C08C42DD6D}" srcOrd="0" destOrd="0" presId="urn:microsoft.com/office/officeart/2005/8/layout/chevron2"/>
    <dgm:cxn modelId="{C69363EE-9921-4E29-8221-8ACBDFF32972}" type="presParOf" srcId="{52FBCCE0-9004-45C7-A336-0C6B4DA70F1E}" destId="{4C67B80D-1D94-4E7F-8578-E9309E7AF3D0}" srcOrd="0" destOrd="0" presId="urn:microsoft.com/office/officeart/2005/8/layout/chevron2"/>
    <dgm:cxn modelId="{10427625-EAA7-4222-8177-34A5F4547740}" type="presParOf" srcId="{4C67B80D-1D94-4E7F-8578-E9309E7AF3D0}" destId="{4A73BE88-9576-482A-8A96-09BD01667F00}" srcOrd="0" destOrd="0" presId="urn:microsoft.com/office/officeart/2005/8/layout/chevron2"/>
    <dgm:cxn modelId="{09F2D3C0-374D-407C-92C6-C8A1616BBF66}" type="presParOf" srcId="{4C67B80D-1D94-4E7F-8578-E9309E7AF3D0}" destId="{74D526A9-A37F-4FF4-AB83-76C08C42DD6D}" srcOrd="1" destOrd="0" presId="urn:microsoft.com/office/officeart/2005/8/layout/chevron2"/>
    <dgm:cxn modelId="{417CA465-6A71-4253-AAA5-1AA9F5669E25}" type="presParOf" srcId="{52FBCCE0-9004-45C7-A336-0C6B4DA70F1E}" destId="{DB9E1061-E1E3-4167-AAD4-43DE15F917C3}" srcOrd="1" destOrd="0" presId="urn:microsoft.com/office/officeart/2005/8/layout/chevron2"/>
    <dgm:cxn modelId="{B2E8B8F9-FD11-485E-B0F3-EE8F1E533317}" type="presParOf" srcId="{52FBCCE0-9004-45C7-A336-0C6B4DA70F1E}" destId="{9C9018A9-1F2E-488B-B246-C223DF6A16F6}" srcOrd="2" destOrd="0" presId="urn:microsoft.com/office/officeart/2005/8/layout/chevron2"/>
    <dgm:cxn modelId="{B3D6A281-7B72-4E86-BFD7-00C517E9D8BA}" type="presParOf" srcId="{9C9018A9-1F2E-488B-B246-C223DF6A16F6}" destId="{9BE2704A-9915-458B-A20A-7183AE9F8C2C}" srcOrd="0" destOrd="0" presId="urn:microsoft.com/office/officeart/2005/8/layout/chevron2"/>
    <dgm:cxn modelId="{D636D8F5-75B8-4F09-96A0-57695B6A4E0D}" type="presParOf" srcId="{9C9018A9-1F2E-488B-B246-C223DF6A16F6}" destId="{1ED2CE75-5A97-455F-9CDE-F844EF2C711C}" srcOrd="1" destOrd="0" presId="urn:microsoft.com/office/officeart/2005/8/layout/chevron2"/>
    <dgm:cxn modelId="{F9ACF55E-A2AF-4A63-AF44-DCC243F363C0}" type="presParOf" srcId="{52FBCCE0-9004-45C7-A336-0C6B4DA70F1E}" destId="{5362BEE8-570A-46F4-9426-AFB1FB989EE2}" srcOrd="3" destOrd="0" presId="urn:microsoft.com/office/officeart/2005/8/layout/chevron2"/>
    <dgm:cxn modelId="{B98744AE-5922-4D13-B97F-0C0B287927A9}" type="presParOf" srcId="{52FBCCE0-9004-45C7-A336-0C6B4DA70F1E}" destId="{9DB3646F-8332-41A1-8B62-5F008141CD20}" srcOrd="4" destOrd="0" presId="urn:microsoft.com/office/officeart/2005/8/layout/chevron2"/>
    <dgm:cxn modelId="{28D96D52-F9FF-42BF-A90B-71A77BD89B1E}" type="presParOf" srcId="{9DB3646F-8332-41A1-8B62-5F008141CD20}" destId="{326F8206-29A7-41A9-8B68-32123A1076E5}" srcOrd="0" destOrd="0" presId="urn:microsoft.com/office/officeart/2005/8/layout/chevron2"/>
    <dgm:cxn modelId="{56F879BA-B333-43B0-BBBB-F20AB77709C4}" type="presParOf" srcId="{9DB3646F-8332-41A1-8B62-5F008141CD20}" destId="{BE73F543-3793-4C60-99D1-0E110C65907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55C723-099C-4E27-ABFD-E3B10E74DEB5}" type="doc">
      <dgm:prSet loTypeId="urn:microsoft.com/office/officeart/2005/8/layout/process1" loCatId="process" qsTypeId="urn:microsoft.com/office/officeart/2005/8/quickstyle/simple3" qsCatId="simple" csTypeId="urn:microsoft.com/office/officeart/2005/8/colors/colorful3" csCatId="colorful" phldr="1"/>
      <dgm:spPr/>
    </dgm:pt>
    <dgm:pt modelId="{051A4DE0-EBBB-49B7-BEBA-9EBEE27B1719}">
      <dgm:prSet phldrT="[Text]"/>
      <dgm:spPr/>
      <dgm:t>
        <a:bodyPr/>
        <a:lstStyle/>
        <a:p>
          <a:r>
            <a:rPr lang="en-US" b="1" dirty="0" smtClean="0"/>
            <a:t>Skip the increment of the round counter after the final redundant round</a:t>
          </a:r>
          <a:endParaRPr lang="en-IN" b="1" dirty="0"/>
        </a:p>
      </dgm:t>
    </dgm:pt>
    <dgm:pt modelId="{3465A926-0938-49E7-8C1D-3D8E8671B922}" type="parTrans" cxnId="{9CE54079-BE19-4527-9D0A-D431D1746934}">
      <dgm:prSet/>
      <dgm:spPr/>
      <dgm:t>
        <a:bodyPr/>
        <a:lstStyle/>
        <a:p>
          <a:endParaRPr lang="en-IN"/>
        </a:p>
      </dgm:t>
    </dgm:pt>
    <dgm:pt modelId="{9036A3A0-6D22-4B1C-842E-FC93ACE713C5}" type="sibTrans" cxnId="{9CE54079-BE19-4527-9D0A-D431D1746934}">
      <dgm:prSet/>
      <dgm:spPr/>
      <dgm:t>
        <a:bodyPr/>
        <a:lstStyle/>
        <a:p>
          <a:endParaRPr lang="en-IN"/>
        </a:p>
      </dgm:t>
    </dgm:pt>
    <dgm:pt modelId="{B5244E14-B7FE-435F-B486-C310BBF2F1DA}">
      <dgm:prSet phldrT="[Text]"/>
      <dgm:spPr/>
      <dgm:t>
        <a:bodyPr/>
        <a:lstStyle/>
        <a:p>
          <a:r>
            <a:rPr lang="en-US" b="1" dirty="0" smtClean="0"/>
            <a:t>The last cipher round is replaced by a spurious redundant round</a:t>
          </a:r>
          <a:endParaRPr lang="en-IN" b="1" dirty="0"/>
        </a:p>
      </dgm:t>
    </dgm:pt>
    <dgm:pt modelId="{5F10E46F-6657-43AB-9A32-3B872D301899}" type="parTrans" cxnId="{478DB7E9-85E1-410B-8795-54C0BDEA86C6}">
      <dgm:prSet/>
      <dgm:spPr/>
      <dgm:t>
        <a:bodyPr/>
        <a:lstStyle/>
        <a:p>
          <a:endParaRPr lang="en-IN"/>
        </a:p>
      </dgm:t>
    </dgm:pt>
    <dgm:pt modelId="{31C4958D-1D0A-4014-8E50-0DF0546C1F25}" type="sibTrans" cxnId="{478DB7E9-85E1-410B-8795-54C0BDEA86C6}">
      <dgm:prSet/>
      <dgm:spPr/>
      <dgm:t>
        <a:bodyPr/>
        <a:lstStyle/>
        <a:p>
          <a:endParaRPr lang="en-IN"/>
        </a:p>
      </dgm:t>
    </dgm:pt>
    <dgm:pt modelId="{131A90F1-09D3-4E74-A2A0-6509622E1C97}">
      <dgm:prSet phldrT="[Text]"/>
      <dgm:spPr/>
      <dgm:t>
        <a:bodyPr/>
        <a:lstStyle/>
        <a:p>
          <a:r>
            <a:rPr lang="en-US" b="1" dirty="0" smtClean="0"/>
            <a:t>The adversary obtains the output of the 9</a:t>
          </a:r>
          <a:r>
            <a:rPr lang="en-US" b="1" baseline="30000" dirty="0" smtClean="0"/>
            <a:t>th</a:t>
          </a:r>
          <a:r>
            <a:rPr lang="en-US" b="1" dirty="0" smtClean="0"/>
            <a:t> round </a:t>
          </a:r>
          <a:endParaRPr lang="en-IN" b="1" dirty="0"/>
        </a:p>
      </dgm:t>
    </dgm:pt>
    <dgm:pt modelId="{5AFAC00A-6850-44D9-95AF-765366AB8A36}" type="parTrans" cxnId="{546E0DFA-F2DB-4D1F-B213-78DDE3E022B4}">
      <dgm:prSet/>
      <dgm:spPr/>
      <dgm:t>
        <a:bodyPr/>
        <a:lstStyle/>
        <a:p>
          <a:endParaRPr lang="en-IN"/>
        </a:p>
      </dgm:t>
    </dgm:pt>
    <dgm:pt modelId="{AD07057A-88DF-467A-8F68-F953C1FCC3A3}" type="sibTrans" cxnId="{546E0DFA-F2DB-4D1F-B213-78DDE3E022B4}">
      <dgm:prSet/>
      <dgm:spPr/>
      <dgm:t>
        <a:bodyPr/>
        <a:lstStyle/>
        <a:p>
          <a:endParaRPr lang="en-IN"/>
        </a:p>
      </dgm:t>
    </dgm:pt>
    <dgm:pt modelId="{DC837D5E-0429-4BD6-A4DF-675B52C63B6F}" type="pres">
      <dgm:prSet presAssocID="{B055C723-099C-4E27-ABFD-E3B10E74DEB5}" presName="Name0" presStyleCnt="0">
        <dgm:presLayoutVars>
          <dgm:dir/>
          <dgm:resizeHandles val="exact"/>
        </dgm:presLayoutVars>
      </dgm:prSet>
      <dgm:spPr/>
    </dgm:pt>
    <dgm:pt modelId="{0C055561-CD6B-4A2A-A27D-203E6217226F}" type="pres">
      <dgm:prSet presAssocID="{051A4DE0-EBBB-49B7-BEBA-9EBEE27B1719}" presName="node" presStyleLbl="node1" presStyleIdx="0" presStyleCnt="3" custScaleY="407907">
        <dgm:presLayoutVars>
          <dgm:bulletEnabled val="1"/>
        </dgm:presLayoutVars>
      </dgm:prSet>
      <dgm:spPr/>
      <dgm:t>
        <a:bodyPr/>
        <a:lstStyle/>
        <a:p>
          <a:endParaRPr lang="en-IN"/>
        </a:p>
      </dgm:t>
    </dgm:pt>
    <dgm:pt modelId="{B12A6C40-7232-4C03-81F8-7C9EDA9CA9F9}" type="pres">
      <dgm:prSet presAssocID="{9036A3A0-6D22-4B1C-842E-FC93ACE713C5}" presName="sibTrans" presStyleLbl="sibTrans2D1" presStyleIdx="0" presStyleCnt="2"/>
      <dgm:spPr/>
      <dgm:t>
        <a:bodyPr/>
        <a:lstStyle/>
        <a:p>
          <a:endParaRPr lang="en-IN"/>
        </a:p>
      </dgm:t>
    </dgm:pt>
    <dgm:pt modelId="{6EEE8263-0724-44E7-BA6E-F5CB33D53020}" type="pres">
      <dgm:prSet presAssocID="{9036A3A0-6D22-4B1C-842E-FC93ACE713C5}" presName="connectorText" presStyleLbl="sibTrans2D1" presStyleIdx="0" presStyleCnt="2"/>
      <dgm:spPr/>
      <dgm:t>
        <a:bodyPr/>
        <a:lstStyle/>
        <a:p>
          <a:endParaRPr lang="en-IN"/>
        </a:p>
      </dgm:t>
    </dgm:pt>
    <dgm:pt modelId="{F7D00E10-50C4-4AB9-BAD2-76E9262321BB}" type="pres">
      <dgm:prSet presAssocID="{B5244E14-B7FE-435F-B486-C310BBF2F1DA}" presName="node" presStyleLbl="node1" presStyleIdx="1" presStyleCnt="3" custScaleY="407907" custLinFactNeighborX="2123" custLinFactNeighborY="3544">
        <dgm:presLayoutVars>
          <dgm:bulletEnabled val="1"/>
        </dgm:presLayoutVars>
      </dgm:prSet>
      <dgm:spPr/>
      <dgm:t>
        <a:bodyPr/>
        <a:lstStyle/>
        <a:p>
          <a:endParaRPr lang="en-IN"/>
        </a:p>
      </dgm:t>
    </dgm:pt>
    <dgm:pt modelId="{91F12C2B-2BA4-4A28-BBEE-83D70BABFECA}" type="pres">
      <dgm:prSet presAssocID="{31C4958D-1D0A-4014-8E50-0DF0546C1F25}" presName="sibTrans" presStyleLbl="sibTrans2D1" presStyleIdx="1" presStyleCnt="2"/>
      <dgm:spPr/>
      <dgm:t>
        <a:bodyPr/>
        <a:lstStyle/>
        <a:p>
          <a:endParaRPr lang="en-IN"/>
        </a:p>
      </dgm:t>
    </dgm:pt>
    <dgm:pt modelId="{B4414811-C7BB-4E98-8210-39F5C33F7942}" type="pres">
      <dgm:prSet presAssocID="{31C4958D-1D0A-4014-8E50-0DF0546C1F25}" presName="connectorText" presStyleLbl="sibTrans2D1" presStyleIdx="1" presStyleCnt="2"/>
      <dgm:spPr/>
      <dgm:t>
        <a:bodyPr/>
        <a:lstStyle/>
        <a:p>
          <a:endParaRPr lang="en-IN"/>
        </a:p>
      </dgm:t>
    </dgm:pt>
    <dgm:pt modelId="{87414804-A61E-4612-B222-1012EA35ACF7}" type="pres">
      <dgm:prSet presAssocID="{131A90F1-09D3-4E74-A2A0-6509622E1C97}" presName="node" presStyleLbl="node1" presStyleIdx="2" presStyleCnt="3" custScaleY="407907" custLinFactNeighborY="-2433">
        <dgm:presLayoutVars>
          <dgm:bulletEnabled val="1"/>
        </dgm:presLayoutVars>
      </dgm:prSet>
      <dgm:spPr/>
      <dgm:t>
        <a:bodyPr/>
        <a:lstStyle/>
        <a:p>
          <a:endParaRPr lang="en-IN"/>
        </a:p>
      </dgm:t>
    </dgm:pt>
  </dgm:ptLst>
  <dgm:cxnLst>
    <dgm:cxn modelId="{9CE54079-BE19-4527-9D0A-D431D1746934}" srcId="{B055C723-099C-4E27-ABFD-E3B10E74DEB5}" destId="{051A4DE0-EBBB-49B7-BEBA-9EBEE27B1719}" srcOrd="0" destOrd="0" parTransId="{3465A926-0938-49E7-8C1D-3D8E8671B922}" sibTransId="{9036A3A0-6D22-4B1C-842E-FC93ACE713C5}"/>
    <dgm:cxn modelId="{29828626-05A1-489D-88B9-26A28A2EEC39}" type="presOf" srcId="{9036A3A0-6D22-4B1C-842E-FC93ACE713C5}" destId="{6EEE8263-0724-44E7-BA6E-F5CB33D53020}" srcOrd="1" destOrd="0" presId="urn:microsoft.com/office/officeart/2005/8/layout/process1"/>
    <dgm:cxn modelId="{1E8F0B59-DCA9-406B-95FA-BF31F7DAC6C3}" type="presOf" srcId="{131A90F1-09D3-4E74-A2A0-6509622E1C97}" destId="{87414804-A61E-4612-B222-1012EA35ACF7}" srcOrd="0" destOrd="0" presId="urn:microsoft.com/office/officeart/2005/8/layout/process1"/>
    <dgm:cxn modelId="{1E8713E3-3187-445E-B6F9-BB73B7E04A01}" type="presOf" srcId="{31C4958D-1D0A-4014-8E50-0DF0546C1F25}" destId="{91F12C2B-2BA4-4A28-BBEE-83D70BABFECA}" srcOrd="0" destOrd="0" presId="urn:microsoft.com/office/officeart/2005/8/layout/process1"/>
    <dgm:cxn modelId="{04842951-E979-4E61-AFF1-467B27E4EFEC}" type="presOf" srcId="{31C4958D-1D0A-4014-8E50-0DF0546C1F25}" destId="{B4414811-C7BB-4E98-8210-39F5C33F7942}" srcOrd="1" destOrd="0" presId="urn:microsoft.com/office/officeart/2005/8/layout/process1"/>
    <dgm:cxn modelId="{E5E0D6B9-EB9B-4E10-807C-E7AF8BA4B552}" type="presOf" srcId="{B5244E14-B7FE-435F-B486-C310BBF2F1DA}" destId="{F7D00E10-50C4-4AB9-BAD2-76E9262321BB}" srcOrd="0" destOrd="0" presId="urn:microsoft.com/office/officeart/2005/8/layout/process1"/>
    <dgm:cxn modelId="{B8333B27-DE35-4D66-85FA-F8379F009008}" type="presOf" srcId="{9036A3A0-6D22-4B1C-842E-FC93ACE713C5}" destId="{B12A6C40-7232-4C03-81F8-7C9EDA9CA9F9}" srcOrd="0" destOrd="0" presId="urn:microsoft.com/office/officeart/2005/8/layout/process1"/>
    <dgm:cxn modelId="{73E0000E-2102-4165-A3FA-C33571F5D556}" type="presOf" srcId="{B055C723-099C-4E27-ABFD-E3B10E74DEB5}" destId="{DC837D5E-0429-4BD6-A4DF-675B52C63B6F}" srcOrd="0" destOrd="0" presId="urn:microsoft.com/office/officeart/2005/8/layout/process1"/>
    <dgm:cxn modelId="{478DB7E9-85E1-410B-8795-54C0BDEA86C6}" srcId="{B055C723-099C-4E27-ABFD-E3B10E74DEB5}" destId="{B5244E14-B7FE-435F-B486-C310BBF2F1DA}" srcOrd="1" destOrd="0" parTransId="{5F10E46F-6657-43AB-9A32-3B872D301899}" sibTransId="{31C4958D-1D0A-4014-8E50-0DF0546C1F25}"/>
    <dgm:cxn modelId="{D53A9784-3F5F-4BC0-91FA-F33FE67F9440}" type="presOf" srcId="{051A4DE0-EBBB-49B7-BEBA-9EBEE27B1719}" destId="{0C055561-CD6B-4A2A-A27D-203E6217226F}" srcOrd="0" destOrd="0" presId="urn:microsoft.com/office/officeart/2005/8/layout/process1"/>
    <dgm:cxn modelId="{546E0DFA-F2DB-4D1F-B213-78DDE3E022B4}" srcId="{B055C723-099C-4E27-ABFD-E3B10E74DEB5}" destId="{131A90F1-09D3-4E74-A2A0-6509622E1C97}" srcOrd="2" destOrd="0" parTransId="{5AFAC00A-6850-44D9-95AF-765366AB8A36}" sibTransId="{AD07057A-88DF-467A-8F68-F953C1FCC3A3}"/>
    <dgm:cxn modelId="{E8F69FDC-5832-4724-BBE3-4B0B02904A42}" type="presParOf" srcId="{DC837D5E-0429-4BD6-A4DF-675B52C63B6F}" destId="{0C055561-CD6B-4A2A-A27D-203E6217226F}" srcOrd="0" destOrd="0" presId="urn:microsoft.com/office/officeart/2005/8/layout/process1"/>
    <dgm:cxn modelId="{93DC51F4-879B-4F53-ABBF-9BDB2221DC72}" type="presParOf" srcId="{DC837D5E-0429-4BD6-A4DF-675B52C63B6F}" destId="{B12A6C40-7232-4C03-81F8-7C9EDA9CA9F9}" srcOrd="1" destOrd="0" presId="urn:microsoft.com/office/officeart/2005/8/layout/process1"/>
    <dgm:cxn modelId="{28AA2C02-B5C6-4B2E-9601-A17EE449818C}" type="presParOf" srcId="{B12A6C40-7232-4C03-81F8-7C9EDA9CA9F9}" destId="{6EEE8263-0724-44E7-BA6E-F5CB33D53020}" srcOrd="0" destOrd="0" presId="urn:microsoft.com/office/officeart/2005/8/layout/process1"/>
    <dgm:cxn modelId="{35392A39-8C49-4F04-81D9-DB07EF8745DD}" type="presParOf" srcId="{DC837D5E-0429-4BD6-A4DF-675B52C63B6F}" destId="{F7D00E10-50C4-4AB9-BAD2-76E9262321BB}" srcOrd="2" destOrd="0" presId="urn:microsoft.com/office/officeart/2005/8/layout/process1"/>
    <dgm:cxn modelId="{BC61A46D-041F-4C45-BE65-AFCF28D8DEF8}" type="presParOf" srcId="{DC837D5E-0429-4BD6-A4DF-675B52C63B6F}" destId="{91F12C2B-2BA4-4A28-BBEE-83D70BABFECA}" srcOrd="3" destOrd="0" presId="urn:microsoft.com/office/officeart/2005/8/layout/process1"/>
    <dgm:cxn modelId="{63C50953-B092-4B66-BE50-BC9557FF8A4D}" type="presParOf" srcId="{91F12C2B-2BA4-4A28-BBEE-83D70BABFECA}" destId="{B4414811-C7BB-4E98-8210-39F5C33F7942}" srcOrd="0" destOrd="0" presId="urn:microsoft.com/office/officeart/2005/8/layout/process1"/>
    <dgm:cxn modelId="{AF4F216C-EFB5-4DD8-BE28-34F16C6889F9}" type="presParOf" srcId="{DC837D5E-0429-4BD6-A4DF-675B52C63B6F}" destId="{87414804-A61E-4612-B222-1012EA35ACF7}"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D80262-E502-4706-8EA0-453C30F46DB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IN"/>
        </a:p>
      </dgm:t>
    </dgm:pt>
    <dgm:pt modelId="{999AEA2E-ED52-41EE-8832-BBA8AA3886DD}">
      <dgm:prSet phldrT="[Text]"/>
      <dgm:spPr/>
      <dgm:t>
        <a:bodyPr/>
        <a:lstStyle/>
        <a:p>
          <a:r>
            <a:rPr lang="en-US" dirty="0" smtClean="0"/>
            <a:t>Fixed ordering of redundant and cipher rounds</a:t>
          </a:r>
          <a:endParaRPr lang="en-IN" dirty="0"/>
        </a:p>
      </dgm:t>
    </dgm:pt>
    <dgm:pt modelId="{C38BA75F-52C0-4539-8423-E49EBB94CF56}" type="parTrans" cxnId="{89382F4D-CFBF-483A-8FF4-3E79D983CB7B}">
      <dgm:prSet/>
      <dgm:spPr/>
      <dgm:t>
        <a:bodyPr/>
        <a:lstStyle/>
        <a:p>
          <a:endParaRPr lang="en-IN"/>
        </a:p>
      </dgm:t>
    </dgm:pt>
    <dgm:pt modelId="{D9EA641F-0385-452E-B61D-742784C4B18A}" type="sibTrans" cxnId="{89382F4D-CFBF-483A-8FF4-3E79D983CB7B}">
      <dgm:prSet/>
      <dgm:spPr/>
      <dgm:t>
        <a:bodyPr/>
        <a:lstStyle/>
        <a:p>
          <a:endParaRPr lang="en-IN"/>
        </a:p>
      </dgm:t>
    </dgm:pt>
    <dgm:pt modelId="{6663857D-2FC0-4BD3-8FC6-1AE2B0A69F3A}">
      <dgm:prSet phldrT="[Text]"/>
      <dgm:spPr/>
      <dgm:t>
        <a:bodyPr/>
        <a:lstStyle/>
        <a:p>
          <a:r>
            <a:rPr lang="en-US" dirty="0" smtClean="0"/>
            <a:t>Fault in the redundant round is only detected in the next cipher round</a:t>
          </a:r>
          <a:endParaRPr lang="en-IN" dirty="0"/>
        </a:p>
      </dgm:t>
    </dgm:pt>
    <dgm:pt modelId="{9785882E-D6AB-4565-A12A-70B353C3A3F3}" type="parTrans" cxnId="{924FC705-6560-4941-8F86-BA97E59D7B33}">
      <dgm:prSet/>
      <dgm:spPr/>
      <dgm:t>
        <a:bodyPr/>
        <a:lstStyle/>
        <a:p>
          <a:endParaRPr lang="en-IN"/>
        </a:p>
      </dgm:t>
    </dgm:pt>
    <dgm:pt modelId="{C7CCEEE7-8F0F-4025-BB3B-9B9699AE27AA}" type="sibTrans" cxnId="{924FC705-6560-4941-8F86-BA97E59D7B33}">
      <dgm:prSet/>
      <dgm:spPr/>
      <dgm:t>
        <a:bodyPr/>
        <a:lstStyle/>
        <a:p>
          <a:endParaRPr lang="en-IN"/>
        </a:p>
      </dgm:t>
    </dgm:pt>
    <dgm:pt modelId="{84B3C119-B89D-4561-98DF-BFD430CAF47B}">
      <dgm:prSet phldrT="[Text]"/>
      <dgm:spPr/>
      <dgm:t>
        <a:bodyPr/>
        <a:lstStyle/>
        <a:p>
          <a:r>
            <a:rPr lang="en-US" dirty="0" smtClean="0"/>
            <a:t>No check if a redundant round being executed is valid</a:t>
          </a:r>
          <a:endParaRPr lang="en-IN" dirty="0"/>
        </a:p>
      </dgm:t>
    </dgm:pt>
    <dgm:pt modelId="{52C8B344-83C3-402C-9C79-2257C79D6054}" type="parTrans" cxnId="{1784E101-7F65-4D5F-BCA7-2E38D1B34F74}">
      <dgm:prSet/>
      <dgm:spPr/>
      <dgm:t>
        <a:bodyPr/>
        <a:lstStyle/>
        <a:p>
          <a:endParaRPr lang="en-IN"/>
        </a:p>
      </dgm:t>
    </dgm:pt>
    <dgm:pt modelId="{611BB27E-1868-4384-A630-9D2117E70971}" type="sibTrans" cxnId="{1784E101-7F65-4D5F-BCA7-2E38D1B34F74}">
      <dgm:prSet/>
      <dgm:spPr/>
      <dgm:t>
        <a:bodyPr/>
        <a:lstStyle/>
        <a:p>
          <a:endParaRPr lang="en-IN"/>
        </a:p>
      </dgm:t>
    </dgm:pt>
    <dgm:pt modelId="{0A20B1B1-C0DD-4362-952F-A26B999E4003}">
      <dgm:prSet phldrT="[Text]"/>
      <dgm:spPr/>
      <dgm:t>
        <a:bodyPr/>
        <a:lstStyle/>
        <a:p>
          <a:r>
            <a:rPr lang="en-US" dirty="0" smtClean="0"/>
            <a:t>Round counter is not validated</a:t>
          </a:r>
          <a:endParaRPr lang="en-IN" dirty="0"/>
        </a:p>
      </dgm:t>
    </dgm:pt>
    <dgm:pt modelId="{39E9B91F-2843-4E3D-A096-6C2679E5F1F9}" type="parTrans" cxnId="{4CBDD188-30C5-420D-82EF-E4ECE316BC29}">
      <dgm:prSet/>
      <dgm:spPr/>
      <dgm:t>
        <a:bodyPr/>
        <a:lstStyle/>
        <a:p>
          <a:endParaRPr lang="en-IN"/>
        </a:p>
      </dgm:t>
    </dgm:pt>
    <dgm:pt modelId="{83B2D286-51F1-4AFC-9032-9FD20D9F6324}" type="sibTrans" cxnId="{4CBDD188-30C5-420D-82EF-E4ECE316BC29}">
      <dgm:prSet/>
      <dgm:spPr/>
      <dgm:t>
        <a:bodyPr/>
        <a:lstStyle/>
        <a:p>
          <a:endParaRPr lang="en-IN"/>
        </a:p>
      </dgm:t>
    </dgm:pt>
    <dgm:pt modelId="{3C92A8B2-7AFF-493F-A517-0F326B443697}" type="pres">
      <dgm:prSet presAssocID="{6FD80262-E502-4706-8EA0-453C30F46DB5}" presName="diagram" presStyleCnt="0">
        <dgm:presLayoutVars>
          <dgm:dir/>
          <dgm:resizeHandles val="exact"/>
        </dgm:presLayoutVars>
      </dgm:prSet>
      <dgm:spPr/>
      <dgm:t>
        <a:bodyPr/>
        <a:lstStyle/>
        <a:p>
          <a:endParaRPr lang="en-IN"/>
        </a:p>
      </dgm:t>
    </dgm:pt>
    <dgm:pt modelId="{A93526BB-73CD-4FAA-A027-27D619AEC289}" type="pres">
      <dgm:prSet presAssocID="{999AEA2E-ED52-41EE-8832-BBA8AA3886DD}" presName="node" presStyleLbl="node1" presStyleIdx="0" presStyleCnt="4">
        <dgm:presLayoutVars>
          <dgm:bulletEnabled val="1"/>
        </dgm:presLayoutVars>
      </dgm:prSet>
      <dgm:spPr/>
      <dgm:t>
        <a:bodyPr/>
        <a:lstStyle/>
        <a:p>
          <a:endParaRPr lang="en-IN"/>
        </a:p>
      </dgm:t>
    </dgm:pt>
    <dgm:pt modelId="{6E65D9FB-6758-4990-844B-1EC47CA3E11C}" type="pres">
      <dgm:prSet presAssocID="{D9EA641F-0385-452E-B61D-742784C4B18A}" presName="sibTrans" presStyleCnt="0"/>
      <dgm:spPr/>
    </dgm:pt>
    <dgm:pt modelId="{7DCE36B4-8A2F-4F94-97C6-F57DE4B99AAB}" type="pres">
      <dgm:prSet presAssocID="{6663857D-2FC0-4BD3-8FC6-1AE2B0A69F3A}" presName="node" presStyleLbl="node1" presStyleIdx="1" presStyleCnt="4">
        <dgm:presLayoutVars>
          <dgm:bulletEnabled val="1"/>
        </dgm:presLayoutVars>
      </dgm:prSet>
      <dgm:spPr/>
      <dgm:t>
        <a:bodyPr/>
        <a:lstStyle/>
        <a:p>
          <a:endParaRPr lang="en-IN"/>
        </a:p>
      </dgm:t>
    </dgm:pt>
    <dgm:pt modelId="{B2E30181-4946-4C96-8E43-9BFC32378813}" type="pres">
      <dgm:prSet presAssocID="{C7CCEEE7-8F0F-4025-BB3B-9B9699AE27AA}" presName="sibTrans" presStyleCnt="0"/>
      <dgm:spPr/>
    </dgm:pt>
    <dgm:pt modelId="{F2962480-C70F-4E74-A20A-E6802812387A}" type="pres">
      <dgm:prSet presAssocID="{84B3C119-B89D-4561-98DF-BFD430CAF47B}" presName="node" presStyleLbl="node1" presStyleIdx="2" presStyleCnt="4">
        <dgm:presLayoutVars>
          <dgm:bulletEnabled val="1"/>
        </dgm:presLayoutVars>
      </dgm:prSet>
      <dgm:spPr/>
      <dgm:t>
        <a:bodyPr/>
        <a:lstStyle/>
        <a:p>
          <a:endParaRPr lang="en-IN"/>
        </a:p>
      </dgm:t>
    </dgm:pt>
    <dgm:pt modelId="{CC73B017-AF12-48D0-B6D0-6C278B8E68D3}" type="pres">
      <dgm:prSet presAssocID="{611BB27E-1868-4384-A630-9D2117E70971}" presName="sibTrans" presStyleCnt="0"/>
      <dgm:spPr/>
    </dgm:pt>
    <dgm:pt modelId="{689CA123-83B6-48EF-8C4B-6C93E0BB4537}" type="pres">
      <dgm:prSet presAssocID="{0A20B1B1-C0DD-4362-952F-A26B999E4003}" presName="node" presStyleLbl="node1" presStyleIdx="3" presStyleCnt="4">
        <dgm:presLayoutVars>
          <dgm:bulletEnabled val="1"/>
        </dgm:presLayoutVars>
      </dgm:prSet>
      <dgm:spPr/>
      <dgm:t>
        <a:bodyPr/>
        <a:lstStyle/>
        <a:p>
          <a:endParaRPr lang="en-IN"/>
        </a:p>
      </dgm:t>
    </dgm:pt>
  </dgm:ptLst>
  <dgm:cxnLst>
    <dgm:cxn modelId="{924FC705-6560-4941-8F86-BA97E59D7B33}" srcId="{6FD80262-E502-4706-8EA0-453C30F46DB5}" destId="{6663857D-2FC0-4BD3-8FC6-1AE2B0A69F3A}" srcOrd="1" destOrd="0" parTransId="{9785882E-D6AB-4565-A12A-70B353C3A3F3}" sibTransId="{C7CCEEE7-8F0F-4025-BB3B-9B9699AE27AA}"/>
    <dgm:cxn modelId="{7698BBF1-1DBB-48A4-A71F-54D62283A750}" type="presOf" srcId="{84B3C119-B89D-4561-98DF-BFD430CAF47B}" destId="{F2962480-C70F-4E74-A20A-E6802812387A}" srcOrd="0" destOrd="0" presId="urn:microsoft.com/office/officeart/2005/8/layout/default"/>
    <dgm:cxn modelId="{89382F4D-CFBF-483A-8FF4-3E79D983CB7B}" srcId="{6FD80262-E502-4706-8EA0-453C30F46DB5}" destId="{999AEA2E-ED52-41EE-8832-BBA8AA3886DD}" srcOrd="0" destOrd="0" parTransId="{C38BA75F-52C0-4539-8423-E49EBB94CF56}" sibTransId="{D9EA641F-0385-452E-B61D-742784C4B18A}"/>
    <dgm:cxn modelId="{6C11FF7B-1D59-474C-97FF-8B2DACC38EEB}" type="presOf" srcId="{0A20B1B1-C0DD-4362-952F-A26B999E4003}" destId="{689CA123-83B6-48EF-8C4B-6C93E0BB4537}" srcOrd="0" destOrd="0" presId="urn:microsoft.com/office/officeart/2005/8/layout/default"/>
    <dgm:cxn modelId="{1784E101-7F65-4D5F-BCA7-2E38D1B34F74}" srcId="{6FD80262-E502-4706-8EA0-453C30F46DB5}" destId="{84B3C119-B89D-4561-98DF-BFD430CAF47B}" srcOrd="2" destOrd="0" parTransId="{52C8B344-83C3-402C-9C79-2257C79D6054}" sibTransId="{611BB27E-1868-4384-A630-9D2117E70971}"/>
    <dgm:cxn modelId="{36525E96-6E5B-4351-82F9-5F968F331C6C}" type="presOf" srcId="{6663857D-2FC0-4BD3-8FC6-1AE2B0A69F3A}" destId="{7DCE36B4-8A2F-4F94-97C6-F57DE4B99AAB}" srcOrd="0" destOrd="0" presId="urn:microsoft.com/office/officeart/2005/8/layout/default"/>
    <dgm:cxn modelId="{47E71A4C-13AB-42B6-9DD7-FF4E96DF75EE}" type="presOf" srcId="{999AEA2E-ED52-41EE-8832-BBA8AA3886DD}" destId="{A93526BB-73CD-4FAA-A027-27D619AEC289}" srcOrd="0" destOrd="0" presId="urn:microsoft.com/office/officeart/2005/8/layout/default"/>
    <dgm:cxn modelId="{C9D47988-BDC4-4354-93C9-041C06D1F13F}" type="presOf" srcId="{6FD80262-E502-4706-8EA0-453C30F46DB5}" destId="{3C92A8B2-7AFF-493F-A517-0F326B443697}" srcOrd="0" destOrd="0" presId="urn:microsoft.com/office/officeart/2005/8/layout/default"/>
    <dgm:cxn modelId="{4CBDD188-30C5-420D-82EF-E4ECE316BC29}" srcId="{6FD80262-E502-4706-8EA0-453C30F46DB5}" destId="{0A20B1B1-C0DD-4362-952F-A26B999E4003}" srcOrd="3" destOrd="0" parTransId="{39E9B91F-2843-4E3D-A096-6C2679E5F1F9}" sibTransId="{83B2D286-51F1-4AFC-9032-9FD20D9F6324}"/>
    <dgm:cxn modelId="{39C6ADEE-0CC1-4DDF-B734-941A00DF0440}" type="presParOf" srcId="{3C92A8B2-7AFF-493F-A517-0F326B443697}" destId="{A93526BB-73CD-4FAA-A027-27D619AEC289}" srcOrd="0" destOrd="0" presId="urn:microsoft.com/office/officeart/2005/8/layout/default"/>
    <dgm:cxn modelId="{7F1601DD-3DE9-48F1-AF85-1EEFE8B25712}" type="presParOf" srcId="{3C92A8B2-7AFF-493F-A517-0F326B443697}" destId="{6E65D9FB-6758-4990-844B-1EC47CA3E11C}" srcOrd="1" destOrd="0" presId="urn:microsoft.com/office/officeart/2005/8/layout/default"/>
    <dgm:cxn modelId="{35C9EE7A-7797-4C22-A01A-7536542C1934}" type="presParOf" srcId="{3C92A8B2-7AFF-493F-A517-0F326B443697}" destId="{7DCE36B4-8A2F-4F94-97C6-F57DE4B99AAB}" srcOrd="2" destOrd="0" presId="urn:microsoft.com/office/officeart/2005/8/layout/default"/>
    <dgm:cxn modelId="{00F6BE7E-9838-4124-8D9F-17876385639A}" type="presParOf" srcId="{3C92A8B2-7AFF-493F-A517-0F326B443697}" destId="{B2E30181-4946-4C96-8E43-9BFC32378813}" srcOrd="3" destOrd="0" presId="urn:microsoft.com/office/officeart/2005/8/layout/default"/>
    <dgm:cxn modelId="{711FDBC9-BF22-4D42-86B4-B26663ECB84B}" type="presParOf" srcId="{3C92A8B2-7AFF-493F-A517-0F326B443697}" destId="{F2962480-C70F-4E74-A20A-E6802812387A}" srcOrd="4" destOrd="0" presId="urn:microsoft.com/office/officeart/2005/8/layout/default"/>
    <dgm:cxn modelId="{4F8C432F-2361-4F39-8B5B-19B95AE8AA66}" type="presParOf" srcId="{3C92A8B2-7AFF-493F-A517-0F326B443697}" destId="{CC73B017-AF12-48D0-B6D0-6C278B8E68D3}" srcOrd="5" destOrd="0" presId="urn:microsoft.com/office/officeart/2005/8/layout/default"/>
    <dgm:cxn modelId="{3B377CDD-D0DD-4324-A219-D33235BAEB41}" type="presParOf" srcId="{3C92A8B2-7AFF-493F-A517-0F326B443697}" destId="{689CA123-83B6-48EF-8C4B-6C93E0BB453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0C2194-6D0C-46F9-B185-6126CA4DA259}" type="doc">
      <dgm:prSet loTypeId="urn:microsoft.com/office/officeart/2005/8/layout/equation2" loCatId="process" qsTypeId="urn:microsoft.com/office/officeart/2005/8/quickstyle/simple1" qsCatId="simple" csTypeId="urn:microsoft.com/office/officeart/2005/8/colors/accent0_2" csCatId="mainScheme" phldr="1"/>
      <dgm:spPr/>
    </dgm:pt>
    <dgm:pt modelId="{582F77A3-D8DC-4F7F-AD92-9F2647D030F7}">
      <dgm:prSet phldrT="[Text]"/>
      <dgm:spPr/>
      <dgm:t>
        <a:bodyPr/>
        <a:lstStyle/>
        <a:p>
          <a:r>
            <a:rPr lang="en-US" b="1" dirty="0" smtClean="0"/>
            <a:t>The relative ordering of cipher and redundant rounds is randomized</a:t>
          </a:r>
          <a:endParaRPr lang="en-IN" b="1" dirty="0"/>
        </a:p>
      </dgm:t>
    </dgm:pt>
    <dgm:pt modelId="{9CB71792-19A0-4668-8A9F-C55D16B82BC9}" type="parTrans" cxnId="{54C30639-8217-4610-AB0E-B2C65EE6DE34}">
      <dgm:prSet/>
      <dgm:spPr/>
      <dgm:t>
        <a:bodyPr/>
        <a:lstStyle/>
        <a:p>
          <a:endParaRPr lang="en-IN"/>
        </a:p>
      </dgm:t>
    </dgm:pt>
    <dgm:pt modelId="{CF595B60-3C7D-416C-8422-AFD19ACA5E35}" type="sibTrans" cxnId="{54C30639-8217-4610-AB0E-B2C65EE6DE34}">
      <dgm:prSet/>
      <dgm:spPr/>
      <dgm:t>
        <a:bodyPr/>
        <a:lstStyle/>
        <a:p>
          <a:endParaRPr lang="en-IN"/>
        </a:p>
      </dgm:t>
    </dgm:pt>
    <dgm:pt modelId="{CC3B67FC-FF6C-40B3-82BF-426F5C38499B}">
      <dgm:prSet phldrT="[Text]"/>
      <dgm:spPr/>
      <dgm:t>
        <a:bodyPr/>
        <a:lstStyle/>
        <a:p>
          <a:r>
            <a:rPr lang="en-US" b="1" dirty="0" smtClean="0"/>
            <a:t>The intermediate output after each odd computation round is masked</a:t>
          </a:r>
          <a:endParaRPr lang="en-IN" b="1" dirty="0"/>
        </a:p>
      </dgm:t>
    </dgm:pt>
    <dgm:pt modelId="{D1A3F3E2-F1EB-47E6-9F51-969B90DE0A40}" type="parTrans" cxnId="{936D81F0-A495-4563-8CD4-B372D1624C78}">
      <dgm:prSet/>
      <dgm:spPr/>
      <dgm:t>
        <a:bodyPr/>
        <a:lstStyle/>
        <a:p>
          <a:endParaRPr lang="en-IN"/>
        </a:p>
      </dgm:t>
    </dgm:pt>
    <dgm:pt modelId="{DEEFB90D-1123-4887-AAE6-5DF23A7091B4}" type="sibTrans" cxnId="{936D81F0-A495-4563-8CD4-B372D1624C78}">
      <dgm:prSet/>
      <dgm:spPr/>
      <dgm:t>
        <a:bodyPr/>
        <a:lstStyle/>
        <a:p>
          <a:endParaRPr lang="en-IN"/>
        </a:p>
      </dgm:t>
    </dgm:pt>
    <dgm:pt modelId="{B11F1F3E-FD81-4DFF-A2C1-821AAEA94F4C}">
      <dgm:prSet phldrT="[Text]"/>
      <dgm:spPr/>
      <dgm:t>
        <a:bodyPr/>
        <a:lstStyle/>
        <a:p>
          <a:r>
            <a:rPr lang="en-US" b="1" dirty="0" smtClean="0"/>
            <a:t>Penultimate computation could be redundant or cipher </a:t>
          </a:r>
        </a:p>
        <a:p>
          <a:endParaRPr lang="en-US" b="1" dirty="0" smtClean="0"/>
        </a:p>
        <a:p>
          <a:r>
            <a:rPr lang="en-US" b="1" dirty="0" smtClean="0"/>
            <a:t>In either scenario, instruction skip gives a masked output that has no correlation with the key</a:t>
          </a:r>
        </a:p>
      </dgm:t>
    </dgm:pt>
    <dgm:pt modelId="{98A59307-F79D-4CD9-95DD-AB4EFF7B4C69}" type="parTrans" cxnId="{CB637E74-097D-47DE-9A62-811BE7EDD307}">
      <dgm:prSet/>
      <dgm:spPr/>
      <dgm:t>
        <a:bodyPr/>
        <a:lstStyle/>
        <a:p>
          <a:endParaRPr lang="en-IN"/>
        </a:p>
      </dgm:t>
    </dgm:pt>
    <dgm:pt modelId="{D7EFF319-720D-46BC-99EA-673F333EA493}" type="sibTrans" cxnId="{CB637E74-097D-47DE-9A62-811BE7EDD307}">
      <dgm:prSet/>
      <dgm:spPr/>
      <dgm:t>
        <a:bodyPr/>
        <a:lstStyle/>
        <a:p>
          <a:endParaRPr lang="en-IN"/>
        </a:p>
      </dgm:t>
    </dgm:pt>
    <dgm:pt modelId="{D6279E48-FEB6-418E-B29D-6BF0D0C54532}" type="pres">
      <dgm:prSet presAssocID="{E50C2194-6D0C-46F9-B185-6126CA4DA259}" presName="Name0" presStyleCnt="0">
        <dgm:presLayoutVars>
          <dgm:dir/>
          <dgm:resizeHandles val="exact"/>
        </dgm:presLayoutVars>
      </dgm:prSet>
      <dgm:spPr/>
    </dgm:pt>
    <dgm:pt modelId="{6FC9B225-3638-4FB4-B48B-FE349B846F0D}" type="pres">
      <dgm:prSet presAssocID="{E50C2194-6D0C-46F9-B185-6126CA4DA259}" presName="vNodes" presStyleCnt="0"/>
      <dgm:spPr/>
    </dgm:pt>
    <dgm:pt modelId="{64E0E592-A7B2-464D-A4C0-FB11F98DFAE0}" type="pres">
      <dgm:prSet presAssocID="{582F77A3-D8DC-4F7F-AD92-9F2647D030F7}" presName="node" presStyleLbl="node1" presStyleIdx="0" presStyleCnt="3" custScaleX="238908">
        <dgm:presLayoutVars>
          <dgm:bulletEnabled val="1"/>
        </dgm:presLayoutVars>
      </dgm:prSet>
      <dgm:spPr/>
      <dgm:t>
        <a:bodyPr/>
        <a:lstStyle/>
        <a:p>
          <a:endParaRPr lang="en-IN"/>
        </a:p>
      </dgm:t>
    </dgm:pt>
    <dgm:pt modelId="{73B7EA90-DA10-4C26-9F32-43EF9EADB072}" type="pres">
      <dgm:prSet presAssocID="{CF595B60-3C7D-416C-8422-AFD19ACA5E35}" presName="spacerT" presStyleCnt="0"/>
      <dgm:spPr/>
    </dgm:pt>
    <dgm:pt modelId="{4DD2B9B2-6D18-488A-8254-0921A4B9B981}" type="pres">
      <dgm:prSet presAssocID="{CF595B60-3C7D-416C-8422-AFD19ACA5E35}" presName="sibTrans" presStyleLbl="sibTrans2D1" presStyleIdx="0" presStyleCnt="2"/>
      <dgm:spPr/>
      <dgm:t>
        <a:bodyPr/>
        <a:lstStyle/>
        <a:p>
          <a:endParaRPr lang="en-IN"/>
        </a:p>
      </dgm:t>
    </dgm:pt>
    <dgm:pt modelId="{57312CD7-71BE-46FF-9A87-F4C724EF261D}" type="pres">
      <dgm:prSet presAssocID="{CF595B60-3C7D-416C-8422-AFD19ACA5E35}" presName="spacerB" presStyleCnt="0"/>
      <dgm:spPr/>
    </dgm:pt>
    <dgm:pt modelId="{4AFD0F3D-F959-4EF8-BBEF-93D8A5A26AD1}" type="pres">
      <dgm:prSet presAssocID="{CC3B67FC-FF6C-40B3-82BF-426F5C38499B}" presName="node" presStyleLbl="node1" presStyleIdx="1" presStyleCnt="3" custScaleX="267840">
        <dgm:presLayoutVars>
          <dgm:bulletEnabled val="1"/>
        </dgm:presLayoutVars>
      </dgm:prSet>
      <dgm:spPr/>
      <dgm:t>
        <a:bodyPr/>
        <a:lstStyle/>
        <a:p>
          <a:endParaRPr lang="en-IN"/>
        </a:p>
      </dgm:t>
    </dgm:pt>
    <dgm:pt modelId="{CD0D37C3-E875-48A3-9BAC-8A848952A1AC}" type="pres">
      <dgm:prSet presAssocID="{E50C2194-6D0C-46F9-B185-6126CA4DA259}" presName="sibTransLast" presStyleLbl="sibTrans2D1" presStyleIdx="1" presStyleCnt="2"/>
      <dgm:spPr/>
      <dgm:t>
        <a:bodyPr/>
        <a:lstStyle/>
        <a:p>
          <a:endParaRPr lang="en-IN"/>
        </a:p>
      </dgm:t>
    </dgm:pt>
    <dgm:pt modelId="{827B245A-2970-4B60-A821-FF335A9EDEA9}" type="pres">
      <dgm:prSet presAssocID="{E50C2194-6D0C-46F9-B185-6126CA4DA259}" presName="connectorText" presStyleLbl="sibTrans2D1" presStyleIdx="1" presStyleCnt="2"/>
      <dgm:spPr/>
      <dgm:t>
        <a:bodyPr/>
        <a:lstStyle/>
        <a:p>
          <a:endParaRPr lang="en-IN"/>
        </a:p>
      </dgm:t>
    </dgm:pt>
    <dgm:pt modelId="{2F935038-9DFC-40AF-95FA-BE125E56A033}" type="pres">
      <dgm:prSet presAssocID="{E50C2194-6D0C-46F9-B185-6126CA4DA259}" presName="lastNode" presStyleLbl="node1" presStyleIdx="2" presStyleCnt="3" custScaleX="121885" custScaleY="137318">
        <dgm:presLayoutVars>
          <dgm:bulletEnabled val="1"/>
        </dgm:presLayoutVars>
      </dgm:prSet>
      <dgm:spPr/>
      <dgm:t>
        <a:bodyPr/>
        <a:lstStyle/>
        <a:p>
          <a:endParaRPr lang="en-IN"/>
        </a:p>
      </dgm:t>
    </dgm:pt>
  </dgm:ptLst>
  <dgm:cxnLst>
    <dgm:cxn modelId="{37BE824C-4384-40C0-8A63-02BEF492DF7C}" type="presOf" srcId="{B11F1F3E-FD81-4DFF-A2C1-821AAEA94F4C}" destId="{2F935038-9DFC-40AF-95FA-BE125E56A033}" srcOrd="0" destOrd="0" presId="urn:microsoft.com/office/officeart/2005/8/layout/equation2"/>
    <dgm:cxn modelId="{CB637E74-097D-47DE-9A62-811BE7EDD307}" srcId="{E50C2194-6D0C-46F9-B185-6126CA4DA259}" destId="{B11F1F3E-FD81-4DFF-A2C1-821AAEA94F4C}" srcOrd="2" destOrd="0" parTransId="{98A59307-F79D-4CD9-95DD-AB4EFF7B4C69}" sibTransId="{D7EFF319-720D-46BC-99EA-673F333EA493}"/>
    <dgm:cxn modelId="{936D81F0-A495-4563-8CD4-B372D1624C78}" srcId="{E50C2194-6D0C-46F9-B185-6126CA4DA259}" destId="{CC3B67FC-FF6C-40B3-82BF-426F5C38499B}" srcOrd="1" destOrd="0" parTransId="{D1A3F3E2-F1EB-47E6-9F51-969B90DE0A40}" sibTransId="{DEEFB90D-1123-4887-AAE6-5DF23A7091B4}"/>
    <dgm:cxn modelId="{BEDAC0EF-C0BD-41EE-BE51-4002F845F35E}" type="presOf" srcId="{CC3B67FC-FF6C-40B3-82BF-426F5C38499B}" destId="{4AFD0F3D-F959-4EF8-BBEF-93D8A5A26AD1}" srcOrd="0" destOrd="0" presId="urn:microsoft.com/office/officeart/2005/8/layout/equation2"/>
    <dgm:cxn modelId="{54C30639-8217-4610-AB0E-B2C65EE6DE34}" srcId="{E50C2194-6D0C-46F9-B185-6126CA4DA259}" destId="{582F77A3-D8DC-4F7F-AD92-9F2647D030F7}" srcOrd="0" destOrd="0" parTransId="{9CB71792-19A0-4668-8A9F-C55D16B82BC9}" sibTransId="{CF595B60-3C7D-416C-8422-AFD19ACA5E35}"/>
    <dgm:cxn modelId="{2ABCF717-1AAF-41FD-AB45-0CBEA22DA86A}" type="presOf" srcId="{CF595B60-3C7D-416C-8422-AFD19ACA5E35}" destId="{4DD2B9B2-6D18-488A-8254-0921A4B9B981}" srcOrd="0" destOrd="0" presId="urn:microsoft.com/office/officeart/2005/8/layout/equation2"/>
    <dgm:cxn modelId="{D5BC6214-C12A-4B08-A649-F140F264BEF7}" type="presOf" srcId="{E50C2194-6D0C-46F9-B185-6126CA4DA259}" destId="{D6279E48-FEB6-418E-B29D-6BF0D0C54532}" srcOrd="0" destOrd="0" presId="urn:microsoft.com/office/officeart/2005/8/layout/equation2"/>
    <dgm:cxn modelId="{ED793633-4694-47DF-B65E-8F1C26235A29}" type="presOf" srcId="{DEEFB90D-1123-4887-AAE6-5DF23A7091B4}" destId="{827B245A-2970-4B60-A821-FF335A9EDEA9}" srcOrd="1" destOrd="0" presId="urn:microsoft.com/office/officeart/2005/8/layout/equation2"/>
    <dgm:cxn modelId="{18AB0444-1013-48E5-AAAC-BB87FB3E7CAC}" type="presOf" srcId="{582F77A3-D8DC-4F7F-AD92-9F2647D030F7}" destId="{64E0E592-A7B2-464D-A4C0-FB11F98DFAE0}" srcOrd="0" destOrd="0" presId="urn:microsoft.com/office/officeart/2005/8/layout/equation2"/>
    <dgm:cxn modelId="{CDF1E102-16E1-4A3F-BCC4-6FBDB3BCC01C}" type="presOf" srcId="{DEEFB90D-1123-4887-AAE6-5DF23A7091B4}" destId="{CD0D37C3-E875-48A3-9BAC-8A848952A1AC}" srcOrd="0" destOrd="0" presId="urn:microsoft.com/office/officeart/2005/8/layout/equation2"/>
    <dgm:cxn modelId="{B16500C6-7148-45B7-9E31-7FB8882D0ACA}" type="presParOf" srcId="{D6279E48-FEB6-418E-B29D-6BF0D0C54532}" destId="{6FC9B225-3638-4FB4-B48B-FE349B846F0D}" srcOrd="0" destOrd="0" presId="urn:microsoft.com/office/officeart/2005/8/layout/equation2"/>
    <dgm:cxn modelId="{025A076A-C864-42A7-87B7-B84375D2C23C}" type="presParOf" srcId="{6FC9B225-3638-4FB4-B48B-FE349B846F0D}" destId="{64E0E592-A7B2-464D-A4C0-FB11F98DFAE0}" srcOrd="0" destOrd="0" presId="urn:microsoft.com/office/officeart/2005/8/layout/equation2"/>
    <dgm:cxn modelId="{04245AFF-C0E3-4F65-BE7D-04CCC61ECDE5}" type="presParOf" srcId="{6FC9B225-3638-4FB4-B48B-FE349B846F0D}" destId="{73B7EA90-DA10-4C26-9F32-43EF9EADB072}" srcOrd="1" destOrd="0" presId="urn:microsoft.com/office/officeart/2005/8/layout/equation2"/>
    <dgm:cxn modelId="{5ECDCC7F-0C39-4372-BC6F-DF7FF6D5AA43}" type="presParOf" srcId="{6FC9B225-3638-4FB4-B48B-FE349B846F0D}" destId="{4DD2B9B2-6D18-488A-8254-0921A4B9B981}" srcOrd="2" destOrd="0" presId="urn:microsoft.com/office/officeart/2005/8/layout/equation2"/>
    <dgm:cxn modelId="{E132CF42-C480-43B3-B5D4-3FAD9C2B175A}" type="presParOf" srcId="{6FC9B225-3638-4FB4-B48B-FE349B846F0D}" destId="{57312CD7-71BE-46FF-9A87-F4C724EF261D}" srcOrd="3" destOrd="0" presId="urn:microsoft.com/office/officeart/2005/8/layout/equation2"/>
    <dgm:cxn modelId="{BB5C8139-28C6-4ACF-A9C0-03CC7499CB1F}" type="presParOf" srcId="{6FC9B225-3638-4FB4-B48B-FE349B846F0D}" destId="{4AFD0F3D-F959-4EF8-BBEF-93D8A5A26AD1}" srcOrd="4" destOrd="0" presId="urn:microsoft.com/office/officeart/2005/8/layout/equation2"/>
    <dgm:cxn modelId="{0AD8F590-A5FC-422E-8A1C-3B5110DB15C7}" type="presParOf" srcId="{D6279E48-FEB6-418E-B29D-6BF0D0C54532}" destId="{CD0D37C3-E875-48A3-9BAC-8A848952A1AC}" srcOrd="1" destOrd="0" presId="urn:microsoft.com/office/officeart/2005/8/layout/equation2"/>
    <dgm:cxn modelId="{ECD60B65-E35F-4B79-8924-5343A23042F6}" type="presParOf" srcId="{CD0D37C3-E875-48A3-9BAC-8A848952A1AC}" destId="{827B245A-2970-4B60-A821-FF335A9EDEA9}" srcOrd="0" destOrd="0" presId="urn:microsoft.com/office/officeart/2005/8/layout/equation2"/>
    <dgm:cxn modelId="{F58EE4AB-C65A-4309-8CB9-B091FB45C324}" type="presParOf" srcId="{D6279E48-FEB6-418E-B29D-6BF0D0C54532}" destId="{2F935038-9DFC-40AF-95FA-BE125E56A03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396B72-3951-42B4-8DF2-2775A66DE383}"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IN"/>
        </a:p>
      </dgm:t>
    </dgm:pt>
    <dgm:pt modelId="{A2F18928-D403-439A-8123-69FAB813C69E}">
      <dgm:prSet phldrT="[Text]"/>
      <dgm:spPr/>
      <dgm:t>
        <a:bodyPr/>
        <a:lstStyle/>
        <a:p>
          <a:r>
            <a:rPr lang="en-US" dirty="0" smtClean="0"/>
            <a:t>Scope of Vulnerability</a:t>
          </a:r>
          <a:endParaRPr lang="en-IN" dirty="0"/>
        </a:p>
      </dgm:t>
    </dgm:pt>
    <dgm:pt modelId="{D5DDE421-D2A9-46B5-B960-F7162E3E36A8}" type="parTrans" cxnId="{C2529379-CA50-4657-93AF-210C0A97755B}">
      <dgm:prSet/>
      <dgm:spPr/>
      <dgm:t>
        <a:bodyPr/>
        <a:lstStyle/>
        <a:p>
          <a:endParaRPr lang="en-IN"/>
        </a:p>
      </dgm:t>
    </dgm:pt>
    <dgm:pt modelId="{6E24AE27-D2BC-4E96-B566-1B64EB330B13}" type="sibTrans" cxnId="{C2529379-CA50-4657-93AF-210C0A97755B}">
      <dgm:prSet/>
      <dgm:spPr/>
      <dgm:t>
        <a:bodyPr/>
        <a:lstStyle/>
        <a:p>
          <a:endParaRPr lang="en-IN"/>
        </a:p>
      </dgm:t>
    </dgm:pt>
    <dgm:pt modelId="{4CC23E83-A743-4E95-9D4C-AB1E5D3CB739}">
      <dgm:prSet phldrT="[Text]"/>
      <dgm:spPr/>
      <dgm:t>
        <a:bodyPr/>
        <a:lstStyle/>
        <a:p>
          <a:r>
            <a:rPr lang="en-IN" b="1" dirty="0" smtClean="0"/>
            <a:t>The collection of hardware elements that contribute to an exploitable fault</a:t>
          </a:r>
          <a:endParaRPr lang="en-IN" b="1" dirty="0"/>
        </a:p>
      </dgm:t>
    </dgm:pt>
    <dgm:pt modelId="{F3EC63B5-A8A7-4834-BB66-462E0FBC7D58}" type="parTrans" cxnId="{C9C0FF0E-E2BE-4CDA-9589-A3F9E65970A1}">
      <dgm:prSet/>
      <dgm:spPr/>
      <dgm:t>
        <a:bodyPr/>
        <a:lstStyle/>
        <a:p>
          <a:endParaRPr lang="en-IN"/>
        </a:p>
      </dgm:t>
    </dgm:pt>
    <dgm:pt modelId="{EEBFB8E1-B27C-4814-B703-7953A06D08D4}" type="sibTrans" cxnId="{C9C0FF0E-E2BE-4CDA-9589-A3F9E65970A1}">
      <dgm:prSet/>
      <dgm:spPr/>
      <dgm:t>
        <a:bodyPr/>
        <a:lstStyle/>
        <a:p>
          <a:endParaRPr lang="en-IN"/>
        </a:p>
      </dgm:t>
    </dgm:pt>
    <dgm:pt modelId="{3ED08A6A-69AF-405D-8281-A81A28B15B05}">
      <dgm:prSet phldrT="[Text]"/>
      <dgm:spPr/>
      <dgm:t>
        <a:bodyPr/>
        <a:lstStyle/>
        <a:p>
          <a:r>
            <a:rPr lang="en-IN" dirty="0" smtClean="0"/>
            <a:t>Scope of Propagation</a:t>
          </a:r>
          <a:endParaRPr lang="en-IN" dirty="0"/>
        </a:p>
      </dgm:t>
    </dgm:pt>
    <dgm:pt modelId="{48179343-0286-4466-93C4-F463BCA79C9B}" type="parTrans" cxnId="{6BAF9FEC-41D6-4324-BA2F-40C3E05B6754}">
      <dgm:prSet/>
      <dgm:spPr/>
      <dgm:t>
        <a:bodyPr/>
        <a:lstStyle/>
        <a:p>
          <a:endParaRPr lang="en-IN"/>
        </a:p>
      </dgm:t>
    </dgm:pt>
    <dgm:pt modelId="{5C1F6112-41CF-4924-AF28-0DD0A7705D5E}" type="sibTrans" cxnId="{6BAF9FEC-41D6-4324-BA2F-40C3E05B6754}">
      <dgm:prSet/>
      <dgm:spPr/>
      <dgm:t>
        <a:bodyPr/>
        <a:lstStyle/>
        <a:p>
          <a:endParaRPr lang="en-IN"/>
        </a:p>
      </dgm:t>
    </dgm:pt>
    <dgm:pt modelId="{1D23C433-0C9D-4075-B32F-743510CE2A66}">
      <dgm:prSet phldrT="[Text]"/>
      <dgm:spPr/>
      <dgm:t>
        <a:bodyPr/>
        <a:lstStyle/>
        <a:p>
          <a:r>
            <a:rPr lang="en-IN" b="1" dirty="0" smtClean="0"/>
            <a:t>The part of a </a:t>
          </a:r>
          <a:r>
            <a:rPr lang="en-IN" b="1" dirty="0" err="1" smtClean="0"/>
            <a:t>netlist</a:t>
          </a:r>
          <a:r>
            <a:rPr lang="en-IN" b="1" dirty="0" smtClean="0"/>
            <a:t> that contributes to the propagation of such an exploitable fault</a:t>
          </a:r>
          <a:endParaRPr lang="en-IN" b="1" dirty="0"/>
        </a:p>
      </dgm:t>
    </dgm:pt>
    <dgm:pt modelId="{5C80208A-8CB7-457C-89C8-713D3E6470BB}" type="parTrans" cxnId="{5405A6E1-5850-4EA4-B333-E0D8FF2C97D2}">
      <dgm:prSet/>
      <dgm:spPr/>
      <dgm:t>
        <a:bodyPr/>
        <a:lstStyle/>
        <a:p>
          <a:endParaRPr lang="en-IN"/>
        </a:p>
      </dgm:t>
    </dgm:pt>
    <dgm:pt modelId="{C8FCAF0F-AAF6-4A74-83AB-4FB1F3C1CD6D}" type="sibTrans" cxnId="{5405A6E1-5850-4EA4-B333-E0D8FF2C97D2}">
      <dgm:prSet/>
      <dgm:spPr/>
      <dgm:t>
        <a:bodyPr/>
        <a:lstStyle/>
        <a:p>
          <a:endParaRPr lang="en-IN"/>
        </a:p>
      </dgm:t>
    </dgm:pt>
    <dgm:pt modelId="{FCF17205-8387-40DE-A206-EB5E461A98DC}" type="pres">
      <dgm:prSet presAssocID="{36396B72-3951-42B4-8DF2-2775A66DE383}" presName="diagram" presStyleCnt="0">
        <dgm:presLayoutVars>
          <dgm:chPref val="1"/>
          <dgm:dir/>
          <dgm:animOne val="branch"/>
          <dgm:animLvl val="lvl"/>
          <dgm:resizeHandles/>
        </dgm:presLayoutVars>
      </dgm:prSet>
      <dgm:spPr/>
      <dgm:t>
        <a:bodyPr/>
        <a:lstStyle/>
        <a:p>
          <a:endParaRPr lang="en-IN"/>
        </a:p>
      </dgm:t>
    </dgm:pt>
    <dgm:pt modelId="{9E2B3A88-0A11-4136-9909-9C0F39B7C842}" type="pres">
      <dgm:prSet presAssocID="{A2F18928-D403-439A-8123-69FAB813C69E}" presName="root" presStyleCnt="0"/>
      <dgm:spPr/>
    </dgm:pt>
    <dgm:pt modelId="{59362681-65BB-4CF3-A086-83C06898556A}" type="pres">
      <dgm:prSet presAssocID="{A2F18928-D403-439A-8123-69FAB813C69E}" presName="rootComposite" presStyleCnt="0"/>
      <dgm:spPr/>
    </dgm:pt>
    <dgm:pt modelId="{C9EEEE59-9F3B-42DD-8B1B-F3802B862683}" type="pres">
      <dgm:prSet presAssocID="{A2F18928-D403-439A-8123-69FAB813C69E}" presName="rootText" presStyleLbl="node1" presStyleIdx="0" presStyleCnt="2"/>
      <dgm:spPr/>
      <dgm:t>
        <a:bodyPr/>
        <a:lstStyle/>
        <a:p>
          <a:endParaRPr lang="en-IN"/>
        </a:p>
      </dgm:t>
    </dgm:pt>
    <dgm:pt modelId="{37BD8661-A660-433F-82C1-046B198FF7E8}" type="pres">
      <dgm:prSet presAssocID="{A2F18928-D403-439A-8123-69FAB813C69E}" presName="rootConnector" presStyleLbl="node1" presStyleIdx="0" presStyleCnt="2"/>
      <dgm:spPr/>
      <dgm:t>
        <a:bodyPr/>
        <a:lstStyle/>
        <a:p>
          <a:endParaRPr lang="en-IN"/>
        </a:p>
      </dgm:t>
    </dgm:pt>
    <dgm:pt modelId="{63A24370-0049-442B-AA31-A936ECA0FA90}" type="pres">
      <dgm:prSet presAssocID="{A2F18928-D403-439A-8123-69FAB813C69E}" presName="childShape" presStyleCnt="0"/>
      <dgm:spPr/>
    </dgm:pt>
    <dgm:pt modelId="{DE970A68-F6B0-484E-AA29-317E1DDBE871}" type="pres">
      <dgm:prSet presAssocID="{F3EC63B5-A8A7-4834-BB66-462E0FBC7D58}" presName="Name13" presStyleLbl="parChTrans1D2" presStyleIdx="0" presStyleCnt="2"/>
      <dgm:spPr/>
      <dgm:t>
        <a:bodyPr/>
        <a:lstStyle/>
        <a:p>
          <a:endParaRPr lang="en-IN"/>
        </a:p>
      </dgm:t>
    </dgm:pt>
    <dgm:pt modelId="{82E89E15-7E1D-415B-B09A-AC2A54DD0E1F}" type="pres">
      <dgm:prSet presAssocID="{4CC23E83-A743-4E95-9D4C-AB1E5D3CB739}" presName="childText" presStyleLbl="bgAcc1" presStyleIdx="0" presStyleCnt="2">
        <dgm:presLayoutVars>
          <dgm:bulletEnabled val="1"/>
        </dgm:presLayoutVars>
      </dgm:prSet>
      <dgm:spPr/>
      <dgm:t>
        <a:bodyPr/>
        <a:lstStyle/>
        <a:p>
          <a:endParaRPr lang="en-IN"/>
        </a:p>
      </dgm:t>
    </dgm:pt>
    <dgm:pt modelId="{CD2C0AA7-0781-4FF0-876A-BA91F1A0D8BE}" type="pres">
      <dgm:prSet presAssocID="{3ED08A6A-69AF-405D-8281-A81A28B15B05}" presName="root" presStyleCnt="0"/>
      <dgm:spPr/>
    </dgm:pt>
    <dgm:pt modelId="{1521C4BB-D6F3-4D94-90ED-570B6AB92BDC}" type="pres">
      <dgm:prSet presAssocID="{3ED08A6A-69AF-405D-8281-A81A28B15B05}" presName="rootComposite" presStyleCnt="0"/>
      <dgm:spPr/>
    </dgm:pt>
    <dgm:pt modelId="{CA32D745-2D07-4FE5-9BDC-BCA39131217F}" type="pres">
      <dgm:prSet presAssocID="{3ED08A6A-69AF-405D-8281-A81A28B15B05}" presName="rootText" presStyleLbl="node1" presStyleIdx="1" presStyleCnt="2"/>
      <dgm:spPr/>
      <dgm:t>
        <a:bodyPr/>
        <a:lstStyle/>
        <a:p>
          <a:endParaRPr lang="en-IN"/>
        </a:p>
      </dgm:t>
    </dgm:pt>
    <dgm:pt modelId="{67DFA669-ED02-452D-9128-5F6A5BDECDBD}" type="pres">
      <dgm:prSet presAssocID="{3ED08A6A-69AF-405D-8281-A81A28B15B05}" presName="rootConnector" presStyleLbl="node1" presStyleIdx="1" presStyleCnt="2"/>
      <dgm:spPr/>
      <dgm:t>
        <a:bodyPr/>
        <a:lstStyle/>
        <a:p>
          <a:endParaRPr lang="en-IN"/>
        </a:p>
      </dgm:t>
    </dgm:pt>
    <dgm:pt modelId="{CBC0E9FD-B55F-4255-ADCE-7506888C88AF}" type="pres">
      <dgm:prSet presAssocID="{3ED08A6A-69AF-405D-8281-A81A28B15B05}" presName="childShape" presStyleCnt="0"/>
      <dgm:spPr/>
    </dgm:pt>
    <dgm:pt modelId="{62489546-C89C-4417-A687-DDB1A01FE2F0}" type="pres">
      <dgm:prSet presAssocID="{5C80208A-8CB7-457C-89C8-713D3E6470BB}" presName="Name13" presStyleLbl="parChTrans1D2" presStyleIdx="1" presStyleCnt="2"/>
      <dgm:spPr/>
      <dgm:t>
        <a:bodyPr/>
        <a:lstStyle/>
        <a:p>
          <a:endParaRPr lang="en-IN"/>
        </a:p>
      </dgm:t>
    </dgm:pt>
    <dgm:pt modelId="{0F10BE45-6554-432F-AE12-863A8AFBCA26}" type="pres">
      <dgm:prSet presAssocID="{1D23C433-0C9D-4075-B32F-743510CE2A66}" presName="childText" presStyleLbl="bgAcc1" presStyleIdx="1" presStyleCnt="2">
        <dgm:presLayoutVars>
          <dgm:bulletEnabled val="1"/>
        </dgm:presLayoutVars>
      </dgm:prSet>
      <dgm:spPr/>
      <dgm:t>
        <a:bodyPr/>
        <a:lstStyle/>
        <a:p>
          <a:endParaRPr lang="en-IN"/>
        </a:p>
      </dgm:t>
    </dgm:pt>
  </dgm:ptLst>
  <dgm:cxnLst>
    <dgm:cxn modelId="{F8B028CE-E442-42DA-BDA5-1F65E5885C5A}" type="presOf" srcId="{A2F18928-D403-439A-8123-69FAB813C69E}" destId="{C9EEEE59-9F3B-42DD-8B1B-F3802B862683}" srcOrd="0" destOrd="0" presId="urn:microsoft.com/office/officeart/2005/8/layout/hierarchy3"/>
    <dgm:cxn modelId="{90E790E2-3113-4A64-8B40-70972F25E329}" type="presOf" srcId="{3ED08A6A-69AF-405D-8281-A81A28B15B05}" destId="{CA32D745-2D07-4FE5-9BDC-BCA39131217F}" srcOrd="0" destOrd="0" presId="urn:microsoft.com/office/officeart/2005/8/layout/hierarchy3"/>
    <dgm:cxn modelId="{5405A6E1-5850-4EA4-B333-E0D8FF2C97D2}" srcId="{3ED08A6A-69AF-405D-8281-A81A28B15B05}" destId="{1D23C433-0C9D-4075-B32F-743510CE2A66}" srcOrd="0" destOrd="0" parTransId="{5C80208A-8CB7-457C-89C8-713D3E6470BB}" sibTransId="{C8FCAF0F-AAF6-4A74-83AB-4FB1F3C1CD6D}"/>
    <dgm:cxn modelId="{8DBE10A0-9CCB-476C-986B-0BF11804446C}" type="presOf" srcId="{F3EC63B5-A8A7-4834-BB66-462E0FBC7D58}" destId="{DE970A68-F6B0-484E-AA29-317E1DDBE871}" srcOrd="0" destOrd="0" presId="urn:microsoft.com/office/officeart/2005/8/layout/hierarchy3"/>
    <dgm:cxn modelId="{6BAF9FEC-41D6-4324-BA2F-40C3E05B6754}" srcId="{36396B72-3951-42B4-8DF2-2775A66DE383}" destId="{3ED08A6A-69AF-405D-8281-A81A28B15B05}" srcOrd="1" destOrd="0" parTransId="{48179343-0286-4466-93C4-F463BCA79C9B}" sibTransId="{5C1F6112-41CF-4924-AF28-0DD0A7705D5E}"/>
    <dgm:cxn modelId="{C2529379-CA50-4657-93AF-210C0A97755B}" srcId="{36396B72-3951-42B4-8DF2-2775A66DE383}" destId="{A2F18928-D403-439A-8123-69FAB813C69E}" srcOrd="0" destOrd="0" parTransId="{D5DDE421-D2A9-46B5-B960-F7162E3E36A8}" sibTransId="{6E24AE27-D2BC-4E96-B566-1B64EB330B13}"/>
    <dgm:cxn modelId="{94BA42D7-EFC5-4E41-80B3-1790D893A956}" type="presOf" srcId="{36396B72-3951-42B4-8DF2-2775A66DE383}" destId="{FCF17205-8387-40DE-A206-EB5E461A98DC}" srcOrd="0" destOrd="0" presId="urn:microsoft.com/office/officeart/2005/8/layout/hierarchy3"/>
    <dgm:cxn modelId="{9D1E0565-4A38-42BC-85E8-7CA2EB837AC9}" type="presOf" srcId="{5C80208A-8CB7-457C-89C8-713D3E6470BB}" destId="{62489546-C89C-4417-A687-DDB1A01FE2F0}" srcOrd="0" destOrd="0" presId="urn:microsoft.com/office/officeart/2005/8/layout/hierarchy3"/>
    <dgm:cxn modelId="{7BF14A1E-1E4F-4269-9A29-6FABE840807A}" type="presOf" srcId="{4CC23E83-A743-4E95-9D4C-AB1E5D3CB739}" destId="{82E89E15-7E1D-415B-B09A-AC2A54DD0E1F}" srcOrd="0" destOrd="0" presId="urn:microsoft.com/office/officeart/2005/8/layout/hierarchy3"/>
    <dgm:cxn modelId="{EC8A52A3-1278-4A93-8AD2-47C2D65B851D}" type="presOf" srcId="{3ED08A6A-69AF-405D-8281-A81A28B15B05}" destId="{67DFA669-ED02-452D-9128-5F6A5BDECDBD}" srcOrd="1" destOrd="0" presId="urn:microsoft.com/office/officeart/2005/8/layout/hierarchy3"/>
    <dgm:cxn modelId="{C9C0FF0E-E2BE-4CDA-9589-A3F9E65970A1}" srcId="{A2F18928-D403-439A-8123-69FAB813C69E}" destId="{4CC23E83-A743-4E95-9D4C-AB1E5D3CB739}" srcOrd="0" destOrd="0" parTransId="{F3EC63B5-A8A7-4834-BB66-462E0FBC7D58}" sibTransId="{EEBFB8E1-B27C-4814-B703-7953A06D08D4}"/>
    <dgm:cxn modelId="{D2B4FDD8-6BB0-4CE1-9E3E-4DDD3EA9FA6F}" type="presOf" srcId="{A2F18928-D403-439A-8123-69FAB813C69E}" destId="{37BD8661-A660-433F-82C1-046B198FF7E8}" srcOrd="1" destOrd="0" presId="urn:microsoft.com/office/officeart/2005/8/layout/hierarchy3"/>
    <dgm:cxn modelId="{FC4FC3C4-82B4-4B26-8BBF-D37DB3FC3419}" type="presOf" srcId="{1D23C433-0C9D-4075-B32F-743510CE2A66}" destId="{0F10BE45-6554-432F-AE12-863A8AFBCA26}" srcOrd="0" destOrd="0" presId="urn:microsoft.com/office/officeart/2005/8/layout/hierarchy3"/>
    <dgm:cxn modelId="{B3F57F4A-D773-4091-9884-518334FDC887}" type="presParOf" srcId="{FCF17205-8387-40DE-A206-EB5E461A98DC}" destId="{9E2B3A88-0A11-4136-9909-9C0F39B7C842}" srcOrd="0" destOrd="0" presId="urn:microsoft.com/office/officeart/2005/8/layout/hierarchy3"/>
    <dgm:cxn modelId="{2FFDE568-8137-43B1-8153-A1D62DCFC742}" type="presParOf" srcId="{9E2B3A88-0A11-4136-9909-9C0F39B7C842}" destId="{59362681-65BB-4CF3-A086-83C06898556A}" srcOrd="0" destOrd="0" presId="urn:microsoft.com/office/officeart/2005/8/layout/hierarchy3"/>
    <dgm:cxn modelId="{B7C75C66-DD75-4A89-91E4-D6F9920B1AA6}" type="presParOf" srcId="{59362681-65BB-4CF3-A086-83C06898556A}" destId="{C9EEEE59-9F3B-42DD-8B1B-F3802B862683}" srcOrd="0" destOrd="0" presId="urn:microsoft.com/office/officeart/2005/8/layout/hierarchy3"/>
    <dgm:cxn modelId="{0EC01856-14E2-4EFC-82A7-259841835CA8}" type="presParOf" srcId="{59362681-65BB-4CF3-A086-83C06898556A}" destId="{37BD8661-A660-433F-82C1-046B198FF7E8}" srcOrd="1" destOrd="0" presId="urn:microsoft.com/office/officeart/2005/8/layout/hierarchy3"/>
    <dgm:cxn modelId="{B2C63700-52C1-4673-9BB1-5614AB3C839C}" type="presParOf" srcId="{9E2B3A88-0A11-4136-9909-9C0F39B7C842}" destId="{63A24370-0049-442B-AA31-A936ECA0FA90}" srcOrd="1" destOrd="0" presId="urn:microsoft.com/office/officeart/2005/8/layout/hierarchy3"/>
    <dgm:cxn modelId="{554E2203-D2BA-4DE4-BB02-B78EDAC28132}" type="presParOf" srcId="{63A24370-0049-442B-AA31-A936ECA0FA90}" destId="{DE970A68-F6B0-484E-AA29-317E1DDBE871}" srcOrd="0" destOrd="0" presId="urn:microsoft.com/office/officeart/2005/8/layout/hierarchy3"/>
    <dgm:cxn modelId="{7693DF6D-B900-406A-A898-E6CE0FDCF1B1}" type="presParOf" srcId="{63A24370-0049-442B-AA31-A936ECA0FA90}" destId="{82E89E15-7E1D-415B-B09A-AC2A54DD0E1F}" srcOrd="1" destOrd="0" presId="urn:microsoft.com/office/officeart/2005/8/layout/hierarchy3"/>
    <dgm:cxn modelId="{92B09A8E-6FFF-4A9A-8003-41B4FC85AB9F}" type="presParOf" srcId="{FCF17205-8387-40DE-A206-EB5E461A98DC}" destId="{CD2C0AA7-0781-4FF0-876A-BA91F1A0D8BE}" srcOrd="1" destOrd="0" presId="urn:microsoft.com/office/officeart/2005/8/layout/hierarchy3"/>
    <dgm:cxn modelId="{24B8240A-10AE-4103-8C06-2D2B6FFD02E2}" type="presParOf" srcId="{CD2C0AA7-0781-4FF0-876A-BA91F1A0D8BE}" destId="{1521C4BB-D6F3-4D94-90ED-570B6AB92BDC}" srcOrd="0" destOrd="0" presId="urn:microsoft.com/office/officeart/2005/8/layout/hierarchy3"/>
    <dgm:cxn modelId="{7C4554BB-1DAE-44D2-95D3-B1D89DAEC0E1}" type="presParOf" srcId="{1521C4BB-D6F3-4D94-90ED-570B6AB92BDC}" destId="{CA32D745-2D07-4FE5-9BDC-BCA39131217F}" srcOrd="0" destOrd="0" presId="urn:microsoft.com/office/officeart/2005/8/layout/hierarchy3"/>
    <dgm:cxn modelId="{2C77941D-EFB4-4672-86F4-AB45BE6C7152}" type="presParOf" srcId="{1521C4BB-D6F3-4D94-90ED-570B6AB92BDC}" destId="{67DFA669-ED02-452D-9128-5F6A5BDECDBD}" srcOrd="1" destOrd="0" presId="urn:microsoft.com/office/officeart/2005/8/layout/hierarchy3"/>
    <dgm:cxn modelId="{C459680F-5B32-4246-B445-14516AB42D21}" type="presParOf" srcId="{CD2C0AA7-0781-4FF0-876A-BA91F1A0D8BE}" destId="{CBC0E9FD-B55F-4255-ADCE-7506888C88AF}" srcOrd="1" destOrd="0" presId="urn:microsoft.com/office/officeart/2005/8/layout/hierarchy3"/>
    <dgm:cxn modelId="{80E5946D-2BCB-43BF-B95B-7298537F58E1}" type="presParOf" srcId="{CBC0E9FD-B55F-4255-ADCE-7506888C88AF}" destId="{62489546-C89C-4417-A687-DDB1A01FE2F0}" srcOrd="0" destOrd="0" presId="urn:microsoft.com/office/officeart/2005/8/layout/hierarchy3"/>
    <dgm:cxn modelId="{738540EB-21C7-4D54-91AD-3415B76B7FC4}" type="presParOf" srcId="{CBC0E9FD-B55F-4255-ADCE-7506888C88AF}" destId="{0F10BE45-6554-432F-AE12-863A8AFBCA2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C2DB4-B3C1-4514-BC69-D9391BABC434}">
      <dsp:nvSpPr>
        <dsp:cNvPr id="0" name=""/>
        <dsp:cNvSpPr/>
      </dsp:nvSpPr>
      <dsp:spPr>
        <a:xfrm>
          <a:off x="455223" y="2021228"/>
          <a:ext cx="2341977" cy="1170988"/>
        </a:xfrm>
        <a:prstGeom prst="roundRect">
          <a:avLst>
            <a:gd name="adj" fmla="val 10000"/>
          </a:avLst>
        </a:prstGeom>
        <a:gradFill rotWithShape="0">
          <a:gsLst>
            <a:gs pos="0">
              <a:schemeClr val="lt1">
                <a:hueOff val="0"/>
                <a:satOff val="0"/>
                <a:lumOff val="0"/>
                <a:alphaOff val="0"/>
                <a:tint val="70000"/>
                <a:satMod val="180000"/>
              </a:schemeClr>
            </a:gs>
            <a:gs pos="62000">
              <a:schemeClr val="lt1">
                <a:hueOff val="0"/>
                <a:satOff val="0"/>
                <a:lumOff val="0"/>
                <a:alphaOff val="0"/>
                <a:tint val="30000"/>
                <a:satMod val="180000"/>
              </a:schemeClr>
            </a:gs>
            <a:gs pos="100000">
              <a:schemeClr val="lt1">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Countermeasures to DFA</a:t>
          </a:r>
          <a:endParaRPr lang="en-IN" sz="1900" b="1" kern="1200" dirty="0"/>
        </a:p>
      </dsp:txBody>
      <dsp:txXfrm>
        <a:off x="489520" y="2055525"/>
        <a:ext cx="2273383" cy="1102394"/>
      </dsp:txXfrm>
    </dsp:sp>
    <dsp:sp modelId="{AFECD7A5-336A-4ABA-89B2-87DEB9414BC0}">
      <dsp:nvSpPr>
        <dsp:cNvPr id="0" name=""/>
        <dsp:cNvSpPr/>
      </dsp:nvSpPr>
      <dsp:spPr>
        <a:xfrm rot="18289469">
          <a:off x="2445381" y="1913189"/>
          <a:ext cx="1640429" cy="40429"/>
        </a:xfrm>
        <a:custGeom>
          <a:avLst/>
          <a:gdLst/>
          <a:ahLst/>
          <a:cxnLst/>
          <a:rect l="0" t="0" r="0" b="0"/>
          <a:pathLst>
            <a:path>
              <a:moveTo>
                <a:pt x="0" y="20214"/>
              </a:moveTo>
              <a:lnTo>
                <a:pt x="1640429" y="20214"/>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a:p>
      </dsp:txBody>
      <dsp:txXfrm>
        <a:off x="3224585" y="1892393"/>
        <a:ext cx="82021" cy="82021"/>
      </dsp:txXfrm>
    </dsp:sp>
    <dsp:sp modelId="{01EC3A21-BCD4-4267-927D-E6C46F68EBA8}">
      <dsp:nvSpPr>
        <dsp:cNvPr id="0" name=""/>
        <dsp:cNvSpPr/>
      </dsp:nvSpPr>
      <dsp:spPr>
        <a:xfrm>
          <a:off x="3733991" y="674591"/>
          <a:ext cx="2341977" cy="1170988"/>
        </a:xfrm>
        <a:prstGeom prst="roundRect">
          <a:avLst>
            <a:gd name="adj" fmla="val 10000"/>
          </a:avLst>
        </a:prstGeom>
        <a:gradFill rotWithShape="0">
          <a:gsLst>
            <a:gs pos="0">
              <a:schemeClr val="lt1">
                <a:hueOff val="0"/>
                <a:satOff val="0"/>
                <a:lumOff val="0"/>
                <a:alphaOff val="0"/>
                <a:tint val="70000"/>
                <a:satMod val="180000"/>
              </a:schemeClr>
            </a:gs>
            <a:gs pos="62000">
              <a:schemeClr val="lt1">
                <a:hueOff val="0"/>
                <a:satOff val="0"/>
                <a:lumOff val="0"/>
                <a:alphaOff val="0"/>
                <a:tint val="30000"/>
                <a:satMod val="180000"/>
              </a:schemeClr>
            </a:gs>
            <a:gs pos="100000">
              <a:schemeClr val="lt1">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Detection Based Countermeasures</a:t>
          </a:r>
          <a:endParaRPr lang="en-IN" sz="1900" b="1" kern="1200" dirty="0"/>
        </a:p>
      </dsp:txBody>
      <dsp:txXfrm>
        <a:off x="3768288" y="708888"/>
        <a:ext cx="2273383" cy="1102394"/>
      </dsp:txXfrm>
    </dsp:sp>
    <dsp:sp modelId="{BE0BEDE6-47D7-46BF-8EF7-63FF6CBCFC2A}">
      <dsp:nvSpPr>
        <dsp:cNvPr id="0" name=""/>
        <dsp:cNvSpPr/>
      </dsp:nvSpPr>
      <dsp:spPr>
        <a:xfrm rot="19457599">
          <a:off x="5967533" y="903211"/>
          <a:ext cx="1153661" cy="40429"/>
        </a:xfrm>
        <a:custGeom>
          <a:avLst/>
          <a:gdLst/>
          <a:ahLst/>
          <a:cxnLst/>
          <a:rect l="0" t="0" r="0" b="0"/>
          <a:pathLst>
            <a:path>
              <a:moveTo>
                <a:pt x="0" y="20214"/>
              </a:moveTo>
              <a:lnTo>
                <a:pt x="1153661" y="20214"/>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a:p>
      </dsp:txBody>
      <dsp:txXfrm>
        <a:off x="6515523" y="894584"/>
        <a:ext cx="57683" cy="57683"/>
      </dsp:txXfrm>
    </dsp:sp>
    <dsp:sp modelId="{AF01D3E2-679F-4E86-A6CC-3825D931EDA6}">
      <dsp:nvSpPr>
        <dsp:cNvPr id="0" name=""/>
        <dsp:cNvSpPr/>
      </dsp:nvSpPr>
      <dsp:spPr>
        <a:xfrm>
          <a:off x="7012760" y="1272"/>
          <a:ext cx="2341977" cy="1170988"/>
        </a:xfrm>
        <a:prstGeom prst="roundRect">
          <a:avLst>
            <a:gd name="adj" fmla="val 10000"/>
          </a:avLst>
        </a:prstGeom>
        <a:gradFill rotWithShape="0">
          <a:gsLst>
            <a:gs pos="0">
              <a:schemeClr val="lt1">
                <a:hueOff val="0"/>
                <a:satOff val="0"/>
                <a:lumOff val="0"/>
                <a:alphaOff val="0"/>
                <a:tint val="70000"/>
                <a:satMod val="180000"/>
              </a:schemeClr>
            </a:gs>
            <a:gs pos="62000">
              <a:schemeClr val="lt1">
                <a:hueOff val="0"/>
                <a:satOff val="0"/>
                <a:lumOff val="0"/>
                <a:alphaOff val="0"/>
                <a:tint val="30000"/>
                <a:satMod val="180000"/>
              </a:schemeClr>
            </a:gs>
            <a:gs pos="100000">
              <a:schemeClr val="lt1">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ea typeface="ＭＳ Ｐゴシック"/>
            </a:rPr>
            <a:t>Based on application of </a:t>
          </a:r>
          <a:r>
            <a:rPr lang="en-US" sz="1900" b="1" kern="1200" dirty="0" smtClean="0">
              <a:ea typeface="ＭＳ Ｐゴシック"/>
              <a:cs typeface="ＭＳ Ｐゴシック"/>
            </a:rPr>
            <a:t>Classical fault tolerant techniques to cryptography</a:t>
          </a:r>
          <a:endParaRPr lang="en-IN" sz="1900" b="1" kern="1200" dirty="0"/>
        </a:p>
      </dsp:txBody>
      <dsp:txXfrm>
        <a:off x="7047057" y="35569"/>
        <a:ext cx="2273383" cy="1102394"/>
      </dsp:txXfrm>
    </dsp:sp>
    <dsp:sp modelId="{E4D7631C-1BFF-4032-B2AB-1FF3030D00B2}">
      <dsp:nvSpPr>
        <dsp:cNvPr id="0" name=""/>
        <dsp:cNvSpPr/>
      </dsp:nvSpPr>
      <dsp:spPr>
        <a:xfrm rot="2142401">
          <a:off x="5967533" y="1576529"/>
          <a:ext cx="1153661" cy="40429"/>
        </a:xfrm>
        <a:custGeom>
          <a:avLst/>
          <a:gdLst/>
          <a:ahLst/>
          <a:cxnLst/>
          <a:rect l="0" t="0" r="0" b="0"/>
          <a:pathLst>
            <a:path>
              <a:moveTo>
                <a:pt x="0" y="20214"/>
              </a:moveTo>
              <a:lnTo>
                <a:pt x="1153661" y="20214"/>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dirty="0"/>
        </a:p>
      </dsp:txBody>
      <dsp:txXfrm>
        <a:off x="6515523" y="1567903"/>
        <a:ext cx="57683" cy="57683"/>
      </dsp:txXfrm>
    </dsp:sp>
    <dsp:sp modelId="{0E0AE11A-C417-4500-8CDD-C8A186A375CA}">
      <dsp:nvSpPr>
        <dsp:cNvPr id="0" name=""/>
        <dsp:cNvSpPr/>
      </dsp:nvSpPr>
      <dsp:spPr>
        <a:xfrm>
          <a:off x="7012760" y="1347909"/>
          <a:ext cx="2341977" cy="1170988"/>
        </a:xfrm>
        <a:prstGeom prst="roundRect">
          <a:avLst>
            <a:gd name="adj" fmla="val 10000"/>
          </a:avLst>
        </a:prstGeom>
        <a:gradFill rotWithShape="0">
          <a:gsLst>
            <a:gs pos="0">
              <a:schemeClr val="lt1">
                <a:hueOff val="0"/>
                <a:satOff val="0"/>
                <a:lumOff val="0"/>
                <a:alphaOff val="0"/>
                <a:tint val="70000"/>
                <a:satMod val="180000"/>
              </a:schemeClr>
            </a:gs>
            <a:gs pos="62000">
              <a:schemeClr val="lt1">
                <a:hueOff val="0"/>
                <a:satOff val="0"/>
                <a:lumOff val="0"/>
                <a:alphaOff val="0"/>
                <a:tint val="30000"/>
                <a:satMod val="180000"/>
              </a:schemeClr>
            </a:gs>
            <a:gs pos="100000">
              <a:schemeClr val="lt1">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Uses Various Forms of Redundancy</a:t>
          </a:r>
          <a:endParaRPr lang="en-IN" sz="1900" b="1" kern="1200" dirty="0"/>
        </a:p>
      </dsp:txBody>
      <dsp:txXfrm>
        <a:off x="7047057" y="1382206"/>
        <a:ext cx="2273383" cy="1102394"/>
      </dsp:txXfrm>
    </dsp:sp>
    <dsp:sp modelId="{DB7F7F38-CEEC-462C-8584-B78739A25BDA}">
      <dsp:nvSpPr>
        <dsp:cNvPr id="0" name=""/>
        <dsp:cNvSpPr/>
      </dsp:nvSpPr>
      <dsp:spPr>
        <a:xfrm rot="3310531">
          <a:off x="2445381" y="3259826"/>
          <a:ext cx="1640429" cy="40429"/>
        </a:xfrm>
        <a:custGeom>
          <a:avLst/>
          <a:gdLst/>
          <a:ahLst/>
          <a:cxnLst/>
          <a:rect l="0" t="0" r="0" b="0"/>
          <a:pathLst>
            <a:path>
              <a:moveTo>
                <a:pt x="0" y="20214"/>
              </a:moveTo>
              <a:lnTo>
                <a:pt x="1640429" y="20214"/>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a:p>
      </dsp:txBody>
      <dsp:txXfrm>
        <a:off x="3224585" y="3239030"/>
        <a:ext cx="82021" cy="82021"/>
      </dsp:txXfrm>
    </dsp:sp>
    <dsp:sp modelId="{C9293768-55D8-49C7-97FE-8BA2DCD236AB}">
      <dsp:nvSpPr>
        <dsp:cNvPr id="0" name=""/>
        <dsp:cNvSpPr/>
      </dsp:nvSpPr>
      <dsp:spPr>
        <a:xfrm>
          <a:off x="3733991" y="3367865"/>
          <a:ext cx="2341977" cy="1170988"/>
        </a:xfrm>
        <a:prstGeom prst="roundRect">
          <a:avLst>
            <a:gd name="adj" fmla="val 10000"/>
          </a:avLst>
        </a:prstGeom>
        <a:gradFill rotWithShape="0">
          <a:gsLst>
            <a:gs pos="0">
              <a:schemeClr val="lt1">
                <a:hueOff val="0"/>
                <a:satOff val="0"/>
                <a:lumOff val="0"/>
                <a:alphaOff val="0"/>
                <a:tint val="70000"/>
                <a:satMod val="180000"/>
              </a:schemeClr>
            </a:gs>
            <a:gs pos="62000">
              <a:schemeClr val="lt1">
                <a:hueOff val="0"/>
                <a:satOff val="0"/>
                <a:lumOff val="0"/>
                <a:alphaOff val="0"/>
                <a:tint val="30000"/>
                <a:satMod val="180000"/>
              </a:schemeClr>
            </a:gs>
            <a:gs pos="100000">
              <a:schemeClr val="lt1">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t>Infection Based Countermeasures</a:t>
          </a:r>
          <a:endParaRPr lang="en-IN" sz="1900" b="1" kern="1200" dirty="0"/>
        </a:p>
      </dsp:txBody>
      <dsp:txXfrm>
        <a:off x="3768288" y="3402162"/>
        <a:ext cx="2273383" cy="1102394"/>
      </dsp:txXfrm>
    </dsp:sp>
    <dsp:sp modelId="{BCC6B195-2798-4C34-8C11-A31F28DC8266}">
      <dsp:nvSpPr>
        <dsp:cNvPr id="0" name=""/>
        <dsp:cNvSpPr/>
      </dsp:nvSpPr>
      <dsp:spPr>
        <a:xfrm rot="19457599">
          <a:off x="5967533" y="3596485"/>
          <a:ext cx="1153661" cy="40429"/>
        </a:xfrm>
        <a:custGeom>
          <a:avLst/>
          <a:gdLst/>
          <a:ahLst/>
          <a:cxnLst/>
          <a:rect l="0" t="0" r="0" b="0"/>
          <a:pathLst>
            <a:path>
              <a:moveTo>
                <a:pt x="0" y="20214"/>
              </a:moveTo>
              <a:lnTo>
                <a:pt x="1153661" y="20214"/>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a:p>
      </dsp:txBody>
      <dsp:txXfrm>
        <a:off x="6515523" y="3587858"/>
        <a:ext cx="57683" cy="57683"/>
      </dsp:txXfrm>
    </dsp:sp>
    <dsp:sp modelId="{EF9AD611-B6AC-4B7D-A5DD-279498E0C6BA}">
      <dsp:nvSpPr>
        <dsp:cNvPr id="0" name=""/>
        <dsp:cNvSpPr/>
      </dsp:nvSpPr>
      <dsp:spPr>
        <a:xfrm>
          <a:off x="7012760" y="2694546"/>
          <a:ext cx="2341977" cy="1170988"/>
        </a:xfrm>
        <a:prstGeom prst="roundRect">
          <a:avLst>
            <a:gd name="adj" fmla="val 10000"/>
          </a:avLst>
        </a:prstGeom>
        <a:gradFill rotWithShape="0">
          <a:gsLst>
            <a:gs pos="0">
              <a:schemeClr val="lt1">
                <a:hueOff val="0"/>
                <a:satOff val="0"/>
                <a:lumOff val="0"/>
                <a:alphaOff val="0"/>
                <a:tint val="70000"/>
                <a:satMod val="180000"/>
              </a:schemeClr>
            </a:gs>
            <a:gs pos="62000">
              <a:schemeClr val="lt1">
                <a:hueOff val="0"/>
                <a:satOff val="0"/>
                <a:lumOff val="0"/>
                <a:alphaOff val="0"/>
                <a:tint val="30000"/>
                <a:satMod val="180000"/>
              </a:schemeClr>
            </a:gs>
            <a:gs pos="100000">
              <a:schemeClr val="lt1">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ea typeface="ＭＳ Ｐゴシック"/>
            </a:rPr>
            <a:t>Tries to disturb the information of a fault by infection</a:t>
          </a:r>
          <a:endParaRPr lang="en-IN" sz="1900" b="1" kern="1200" dirty="0"/>
        </a:p>
      </dsp:txBody>
      <dsp:txXfrm>
        <a:off x="7047057" y="2728843"/>
        <a:ext cx="2273383" cy="1102394"/>
      </dsp:txXfrm>
    </dsp:sp>
    <dsp:sp modelId="{A1541331-D37B-41E0-80F3-D6A4BFA280E6}">
      <dsp:nvSpPr>
        <dsp:cNvPr id="0" name=""/>
        <dsp:cNvSpPr/>
      </dsp:nvSpPr>
      <dsp:spPr>
        <a:xfrm rot="2142401">
          <a:off x="5967533" y="4269803"/>
          <a:ext cx="1153661" cy="40429"/>
        </a:xfrm>
        <a:custGeom>
          <a:avLst/>
          <a:gdLst/>
          <a:ahLst/>
          <a:cxnLst/>
          <a:rect l="0" t="0" r="0" b="0"/>
          <a:pathLst>
            <a:path>
              <a:moveTo>
                <a:pt x="0" y="20214"/>
              </a:moveTo>
              <a:lnTo>
                <a:pt x="1153661" y="20214"/>
              </a:lnTo>
            </a:path>
          </a:pathLst>
        </a:custGeom>
        <a:noFill/>
        <a:ln w="381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b="1" kern="1200"/>
        </a:p>
      </dsp:txBody>
      <dsp:txXfrm>
        <a:off x="6515523" y="4261177"/>
        <a:ext cx="57683" cy="57683"/>
      </dsp:txXfrm>
    </dsp:sp>
    <dsp:sp modelId="{19426835-BDB6-4A22-9D23-1CC9D031F754}">
      <dsp:nvSpPr>
        <dsp:cNvPr id="0" name=""/>
        <dsp:cNvSpPr/>
      </dsp:nvSpPr>
      <dsp:spPr>
        <a:xfrm>
          <a:off x="7012760" y="4041183"/>
          <a:ext cx="2341977" cy="1170988"/>
        </a:xfrm>
        <a:prstGeom prst="roundRect">
          <a:avLst>
            <a:gd name="adj" fmla="val 10000"/>
          </a:avLst>
        </a:prstGeom>
        <a:gradFill rotWithShape="0">
          <a:gsLst>
            <a:gs pos="0">
              <a:schemeClr val="lt1">
                <a:hueOff val="0"/>
                <a:satOff val="0"/>
                <a:lumOff val="0"/>
                <a:alphaOff val="0"/>
                <a:tint val="70000"/>
                <a:satMod val="180000"/>
              </a:schemeClr>
            </a:gs>
            <a:gs pos="62000">
              <a:schemeClr val="lt1">
                <a:hueOff val="0"/>
                <a:satOff val="0"/>
                <a:lumOff val="0"/>
                <a:alphaOff val="0"/>
                <a:tint val="30000"/>
                <a:satMod val="180000"/>
              </a:schemeClr>
            </a:gs>
            <a:gs pos="100000">
              <a:schemeClr val="lt1">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smtClean="0">
              <a:ea typeface="ＭＳ Ｐゴシック"/>
            </a:rPr>
            <a:t>No explicit detection step</a:t>
          </a:r>
          <a:endParaRPr lang="en-IN" sz="1900" b="1" kern="1200" dirty="0"/>
        </a:p>
      </dsp:txBody>
      <dsp:txXfrm>
        <a:off x="7047057" y="4075480"/>
        <a:ext cx="2273383" cy="1102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A2732-0D6D-4C16-8B4E-3A4871951BEB}">
      <dsp:nvSpPr>
        <dsp:cNvPr id="0" name=""/>
        <dsp:cNvSpPr/>
      </dsp:nvSpPr>
      <dsp:spPr>
        <a:xfrm rot="16200000">
          <a:off x="784746" y="-784746"/>
          <a:ext cx="2019868" cy="3589361"/>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Adversary injects faults into cryptosystems and analyzes the faulty output to recover the key</a:t>
          </a:r>
          <a:endParaRPr lang="en-IN" sz="2400" kern="1200" dirty="0"/>
        </a:p>
      </dsp:txBody>
      <dsp:txXfrm rot="5400000">
        <a:off x="-1" y="1"/>
        <a:ext cx="3589361" cy="1514901"/>
      </dsp:txXfrm>
    </dsp:sp>
    <dsp:sp modelId="{DE39D683-EBF8-4880-984B-A44A6AFA6012}">
      <dsp:nvSpPr>
        <dsp:cNvPr id="0" name=""/>
        <dsp:cNvSpPr/>
      </dsp:nvSpPr>
      <dsp:spPr>
        <a:xfrm>
          <a:off x="3589361" y="2726"/>
          <a:ext cx="3589361" cy="2019868"/>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Easy to perform, does not </a:t>
          </a:r>
          <a:r>
            <a:rPr lang="en-US" sz="2400" kern="1200" dirty="0" smtClean="0"/>
            <a:t>necessarily require </a:t>
          </a:r>
          <a:r>
            <a:rPr lang="en-US" sz="2400" kern="1200" dirty="0" smtClean="0"/>
            <a:t>high end equipment</a:t>
          </a:r>
          <a:endParaRPr lang="en-IN" sz="2400" kern="1200" dirty="0"/>
        </a:p>
      </dsp:txBody>
      <dsp:txXfrm>
        <a:off x="3589361" y="2726"/>
        <a:ext cx="3589361" cy="1514901"/>
      </dsp:txXfrm>
    </dsp:sp>
    <dsp:sp modelId="{48F27370-7C7C-4659-97BB-F65854193534}">
      <dsp:nvSpPr>
        <dsp:cNvPr id="0" name=""/>
        <dsp:cNvSpPr/>
      </dsp:nvSpPr>
      <dsp:spPr>
        <a:xfrm rot="10800000">
          <a:off x="0" y="2019868"/>
          <a:ext cx="3589361" cy="2019868"/>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Must design efficient countermeasures against fault attacks</a:t>
          </a:r>
          <a:endParaRPr lang="en-IN" sz="2400" kern="1200" dirty="0"/>
        </a:p>
      </dsp:txBody>
      <dsp:txXfrm rot="10800000">
        <a:off x="0" y="2524835"/>
        <a:ext cx="3589361" cy="1514901"/>
      </dsp:txXfrm>
    </dsp:sp>
    <dsp:sp modelId="{DC123FB6-A4C0-49BF-9854-3564C2514522}">
      <dsp:nvSpPr>
        <dsp:cNvPr id="0" name=""/>
        <dsp:cNvSpPr/>
      </dsp:nvSpPr>
      <dsp:spPr>
        <a:xfrm rot="5400000">
          <a:off x="4374107" y="1235122"/>
          <a:ext cx="2019868" cy="3589361"/>
        </a:xfrm>
        <a:prstGeom prst="round1Rect">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Weakens even mathematically robust cryptosystems </a:t>
          </a:r>
          <a:endParaRPr lang="en-IN" sz="2400" kern="1200" dirty="0"/>
        </a:p>
      </dsp:txBody>
      <dsp:txXfrm rot="-5400000">
        <a:off x="3589360" y="2524835"/>
        <a:ext cx="3589361" cy="1514901"/>
      </dsp:txXfrm>
    </dsp:sp>
    <dsp:sp modelId="{630CE6EF-1516-4EF6-9247-3195D50829E0}">
      <dsp:nvSpPr>
        <dsp:cNvPr id="0" name=""/>
        <dsp:cNvSpPr/>
      </dsp:nvSpPr>
      <dsp:spPr>
        <a:xfrm>
          <a:off x="2512552" y="1514901"/>
          <a:ext cx="2153616" cy="1009934"/>
        </a:xfrm>
        <a:prstGeom prst="roundRect">
          <a:avLst/>
        </a:prstGeom>
        <a:solidFill>
          <a:schemeClr val="dk1">
            <a:tint val="6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b="1" kern="1200" dirty="0" smtClean="0"/>
            <a:t>Fault Analysis</a:t>
          </a:r>
          <a:endParaRPr lang="en-IN" sz="2500" b="1" kern="1200" dirty="0"/>
        </a:p>
      </dsp:txBody>
      <dsp:txXfrm>
        <a:off x="2561853" y="1564202"/>
        <a:ext cx="2055014" cy="9113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3BE88-9576-482A-8A96-09BD01667F00}">
      <dsp:nvSpPr>
        <dsp:cNvPr id="0" name=""/>
        <dsp:cNvSpPr/>
      </dsp:nvSpPr>
      <dsp:spPr>
        <a:xfrm rot="5400000">
          <a:off x="-254374" y="262628"/>
          <a:ext cx="1695829" cy="1187080"/>
        </a:xfrm>
        <a:prstGeom prst="chevron">
          <a:avLst/>
        </a:prstGeom>
        <a:solidFill>
          <a:schemeClr val="accent5">
            <a:hueOff val="0"/>
            <a:satOff val="0"/>
            <a:lumOff val="0"/>
            <a:alphaOff val="0"/>
          </a:schemeClr>
        </a:solidFill>
        <a:ln w="381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dirty="0" smtClean="0"/>
            <a:t>2003</a:t>
          </a:r>
          <a:endParaRPr lang="en-IN" sz="3300" b="1" kern="1200" dirty="0"/>
        </a:p>
      </dsp:txBody>
      <dsp:txXfrm rot="-5400000">
        <a:off x="1" y="601793"/>
        <a:ext cx="1187080" cy="508749"/>
      </dsp:txXfrm>
    </dsp:sp>
    <dsp:sp modelId="{74D526A9-A37F-4FF4-AB83-76C08C42DD6D}">
      <dsp:nvSpPr>
        <dsp:cNvPr id="0" name=""/>
        <dsp:cNvSpPr/>
      </dsp:nvSpPr>
      <dsp:spPr>
        <a:xfrm rot="5400000">
          <a:off x="4895399" y="-3697419"/>
          <a:ext cx="1113488" cy="8530125"/>
        </a:xfrm>
        <a:prstGeom prst="round2SameRect">
          <a:avLst/>
        </a:prstGeom>
        <a:solidFill>
          <a:schemeClr val="lt1">
            <a:alpha val="90000"/>
            <a:hueOff val="0"/>
            <a:satOff val="0"/>
            <a:lumOff val="0"/>
            <a:alphaOff val="0"/>
          </a:schemeClr>
        </a:solidFill>
        <a:ln w="381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smtClean="0"/>
            <a:t>Piret et. al. (CHES 2003)</a:t>
          </a:r>
          <a:endParaRPr lang="en-IN" sz="2000" kern="1200"/>
        </a:p>
        <a:p>
          <a:pPr marL="228600" lvl="1" indent="-228600" algn="l" defTabSz="889000">
            <a:lnSpc>
              <a:spcPct val="90000"/>
            </a:lnSpc>
            <a:spcBef>
              <a:spcPct val="0"/>
            </a:spcBef>
            <a:spcAft>
              <a:spcPct val="15000"/>
            </a:spcAft>
            <a:buChar char="••"/>
          </a:pPr>
          <a:r>
            <a:rPr lang="en-US" sz="2000" b="1" kern="1200" smtClean="0">
              <a:ea typeface="ＭＳ Ｐゴシック"/>
              <a:cs typeface="ＭＳ Ｐゴシック"/>
            </a:rPr>
            <a:t>2 faults for unique key recovery, Time Complexity: 2</a:t>
          </a:r>
          <a:r>
            <a:rPr lang="en-US" sz="2000" b="1" kern="1200" baseline="30000" smtClean="0">
              <a:ea typeface="ＭＳ Ｐゴシック"/>
              <a:cs typeface="ＭＳ Ｐゴシック"/>
            </a:rPr>
            <a:t>40</a:t>
          </a:r>
          <a:endParaRPr lang="en-IN" sz="2000" b="1" kern="1200" dirty="0"/>
        </a:p>
      </dsp:txBody>
      <dsp:txXfrm rot="-5400000">
        <a:off x="1187081" y="65255"/>
        <a:ext cx="8475769" cy="1004776"/>
      </dsp:txXfrm>
    </dsp:sp>
    <dsp:sp modelId="{9BE2704A-9915-458B-A20A-7183AE9F8C2C}">
      <dsp:nvSpPr>
        <dsp:cNvPr id="0" name=""/>
        <dsp:cNvSpPr/>
      </dsp:nvSpPr>
      <dsp:spPr>
        <a:xfrm rot="5400000">
          <a:off x="-254374" y="1897980"/>
          <a:ext cx="1695829" cy="1187080"/>
        </a:xfrm>
        <a:prstGeom prst="chevron">
          <a:avLst/>
        </a:prstGeom>
        <a:solidFill>
          <a:schemeClr val="accent5">
            <a:hueOff val="5941847"/>
            <a:satOff val="-30260"/>
            <a:lumOff val="5588"/>
            <a:alphaOff val="0"/>
          </a:schemeClr>
        </a:solidFill>
        <a:ln w="381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dirty="0" smtClean="0"/>
            <a:t>2009</a:t>
          </a:r>
          <a:endParaRPr lang="en-IN" sz="3300" b="1" kern="1200" dirty="0"/>
        </a:p>
      </dsp:txBody>
      <dsp:txXfrm rot="-5400000">
        <a:off x="1" y="2237145"/>
        <a:ext cx="1187080" cy="508749"/>
      </dsp:txXfrm>
    </dsp:sp>
    <dsp:sp modelId="{1ED2CE75-5A97-455F-9CDE-F844EF2C711C}">
      <dsp:nvSpPr>
        <dsp:cNvPr id="0" name=""/>
        <dsp:cNvSpPr/>
      </dsp:nvSpPr>
      <dsp:spPr>
        <a:xfrm rot="5400000">
          <a:off x="4774196" y="-2070311"/>
          <a:ext cx="1355892" cy="8530125"/>
        </a:xfrm>
        <a:prstGeom prst="round2SameRect">
          <a:avLst/>
        </a:prstGeom>
        <a:solidFill>
          <a:schemeClr val="lt1">
            <a:alpha val="90000"/>
            <a:hueOff val="0"/>
            <a:satOff val="0"/>
            <a:lumOff val="0"/>
            <a:alphaOff val="0"/>
          </a:schemeClr>
        </a:solidFill>
        <a:ln w="381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Mukhopadhyay (</a:t>
          </a:r>
          <a:r>
            <a:rPr lang="en-US" sz="2000" b="1" kern="1200" dirty="0" err="1" smtClean="0"/>
            <a:t>AfricaCrypt</a:t>
          </a:r>
          <a:r>
            <a:rPr lang="en-US" sz="2000" b="1" kern="1200" dirty="0" smtClean="0"/>
            <a:t> 2009)</a:t>
          </a:r>
          <a:endParaRPr lang="en-IN" sz="2000" b="1" kern="1200" dirty="0"/>
        </a:p>
        <a:p>
          <a:pPr marL="228600" lvl="1" indent="-228600" algn="l" defTabSz="889000">
            <a:lnSpc>
              <a:spcPct val="90000"/>
            </a:lnSpc>
            <a:spcBef>
              <a:spcPct val="0"/>
            </a:spcBef>
            <a:spcAft>
              <a:spcPct val="15000"/>
            </a:spcAft>
            <a:buChar char="••"/>
          </a:pPr>
          <a:r>
            <a:rPr lang="en-US" sz="2000" b="1" kern="1200" dirty="0" smtClean="0">
              <a:ea typeface="ＭＳ Ｐゴシック"/>
              <a:cs typeface="ＭＳ Ｐゴシック"/>
            </a:rPr>
            <a:t>2 faults for unique key recovery, Time Complexity: 2</a:t>
          </a:r>
          <a:r>
            <a:rPr lang="en-US" sz="2000" b="1" kern="1200" baseline="30000" dirty="0" smtClean="0">
              <a:ea typeface="ＭＳ Ｐゴシック"/>
              <a:cs typeface="ＭＳ Ｐゴシック"/>
            </a:rPr>
            <a:t>32</a:t>
          </a:r>
          <a:endParaRPr lang="en-IN" sz="2000" b="1" kern="1200" dirty="0"/>
        </a:p>
        <a:p>
          <a:pPr marL="228600" lvl="1" indent="-228600" algn="l" defTabSz="889000">
            <a:lnSpc>
              <a:spcPct val="90000"/>
            </a:lnSpc>
            <a:spcBef>
              <a:spcPct val="0"/>
            </a:spcBef>
            <a:spcAft>
              <a:spcPct val="15000"/>
            </a:spcAft>
            <a:buChar char="••"/>
          </a:pPr>
          <a:r>
            <a:rPr lang="en-US" sz="2000" b="1" kern="1200" dirty="0" smtClean="0"/>
            <a:t>Demonstrated attack possibility with a single fault</a:t>
          </a:r>
          <a:endParaRPr lang="en-IN" sz="2000" b="1" kern="1200" dirty="0"/>
        </a:p>
      </dsp:txBody>
      <dsp:txXfrm rot="-5400000">
        <a:off x="1187080" y="1582994"/>
        <a:ext cx="8463936" cy="1223514"/>
      </dsp:txXfrm>
    </dsp:sp>
    <dsp:sp modelId="{326F8206-29A7-41A9-8B68-32123A1076E5}">
      <dsp:nvSpPr>
        <dsp:cNvPr id="0" name=""/>
        <dsp:cNvSpPr/>
      </dsp:nvSpPr>
      <dsp:spPr>
        <a:xfrm rot="5400000">
          <a:off x="-254374" y="3406531"/>
          <a:ext cx="1695829" cy="1187080"/>
        </a:xfrm>
        <a:prstGeom prst="chevron">
          <a:avLst/>
        </a:prstGeom>
        <a:solidFill>
          <a:schemeClr val="accent5">
            <a:hueOff val="11883694"/>
            <a:satOff val="-60520"/>
            <a:lumOff val="11175"/>
            <a:alphaOff val="0"/>
          </a:schemeClr>
        </a:solidFill>
        <a:ln w="381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3300" b="1" kern="1200" dirty="0" smtClean="0"/>
            <a:t>2011</a:t>
          </a:r>
          <a:endParaRPr lang="en-IN" sz="3300" b="1" kern="1200" dirty="0"/>
        </a:p>
      </dsp:txBody>
      <dsp:txXfrm rot="-5400000">
        <a:off x="1" y="3745696"/>
        <a:ext cx="1187080" cy="508749"/>
      </dsp:txXfrm>
    </dsp:sp>
    <dsp:sp modelId="{BE73F543-3793-4C60-99D1-0E110C659078}">
      <dsp:nvSpPr>
        <dsp:cNvPr id="0" name=""/>
        <dsp:cNvSpPr/>
      </dsp:nvSpPr>
      <dsp:spPr>
        <a:xfrm rot="5400000">
          <a:off x="4900998" y="-561760"/>
          <a:ext cx="1102289" cy="8530125"/>
        </a:xfrm>
        <a:prstGeom prst="round2SameRect">
          <a:avLst/>
        </a:prstGeom>
        <a:solidFill>
          <a:schemeClr val="lt1">
            <a:alpha val="90000"/>
            <a:hueOff val="0"/>
            <a:satOff val="0"/>
            <a:lumOff val="0"/>
            <a:alphaOff val="0"/>
          </a:schemeClr>
        </a:solidFill>
        <a:ln w="381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err="1" smtClean="0"/>
            <a:t>Tunstall</a:t>
          </a:r>
          <a:r>
            <a:rPr lang="en-US" sz="2000" b="1" kern="1200" dirty="0" smtClean="0"/>
            <a:t>, Mukhopadhyay, Ali (WISTP 2011)</a:t>
          </a:r>
          <a:endParaRPr lang="en-IN" sz="2000" b="1" kern="1200" dirty="0"/>
        </a:p>
        <a:p>
          <a:pPr marL="228600" lvl="1" indent="-228600" algn="l" defTabSz="889000">
            <a:lnSpc>
              <a:spcPct val="90000"/>
            </a:lnSpc>
            <a:spcBef>
              <a:spcPct val="0"/>
            </a:spcBef>
            <a:spcAft>
              <a:spcPct val="15000"/>
            </a:spcAft>
            <a:buChar char="••"/>
          </a:pPr>
          <a:r>
            <a:rPr lang="en-US" sz="2000" b="1" kern="1200" dirty="0" smtClean="0"/>
            <a:t>Single fault for unique key recovery, Key Space: </a:t>
          </a:r>
          <a:r>
            <a:rPr lang="en-US" sz="2000" b="1" kern="1200" dirty="0" smtClean="0">
              <a:ea typeface="ＭＳ Ｐゴシック"/>
              <a:cs typeface="ＭＳ Ｐゴシック"/>
            </a:rPr>
            <a:t>2</a:t>
          </a:r>
          <a:r>
            <a:rPr lang="en-US" sz="2000" b="1" kern="1200" baseline="30000" dirty="0" smtClean="0">
              <a:ea typeface="ＭＳ Ｐゴシック"/>
              <a:cs typeface="ＭＳ Ｐゴシック"/>
            </a:rPr>
            <a:t>8</a:t>
          </a:r>
          <a:r>
            <a:rPr lang="en-US" sz="2000" b="1" kern="1200" dirty="0" smtClean="0"/>
            <a:t> , </a:t>
          </a:r>
          <a:r>
            <a:rPr lang="en-US" sz="2000" b="1" kern="1200" dirty="0" smtClean="0">
              <a:ea typeface="ＭＳ Ｐゴシック"/>
              <a:cs typeface="ＭＳ Ｐゴシック"/>
            </a:rPr>
            <a:t>Time Complexity: 2</a:t>
          </a:r>
          <a:r>
            <a:rPr lang="en-US" sz="2000" b="1" kern="1200" baseline="30000" dirty="0" smtClean="0">
              <a:ea typeface="ＭＳ Ｐゴシック"/>
              <a:cs typeface="ＭＳ Ｐゴシック"/>
            </a:rPr>
            <a:t>32</a:t>
          </a:r>
          <a:endParaRPr lang="en-IN" sz="2000" b="1" kern="1200" dirty="0"/>
        </a:p>
        <a:p>
          <a:pPr marL="228600" lvl="1" indent="-228600" algn="l" defTabSz="889000">
            <a:lnSpc>
              <a:spcPct val="90000"/>
            </a:lnSpc>
            <a:spcBef>
              <a:spcPct val="0"/>
            </a:spcBef>
            <a:spcAft>
              <a:spcPct val="15000"/>
            </a:spcAft>
            <a:buChar char="••"/>
          </a:pPr>
          <a:r>
            <a:rPr lang="en-US" sz="2000" b="1" kern="1200" dirty="0" smtClean="0"/>
            <a:t>Ali, Mukhopadhyay (</a:t>
          </a:r>
          <a:r>
            <a:rPr lang="en-US" sz="2000" b="1" kern="1200" dirty="0" err="1" smtClean="0"/>
            <a:t>eprint</a:t>
          </a:r>
          <a:r>
            <a:rPr lang="en-US" sz="2000" b="1" kern="1200" dirty="0" smtClean="0"/>
            <a:t> 2011) further reduced the time complexity to </a:t>
          </a:r>
          <a:r>
            <a:rPr lang="en-US" sz="2000" b="1" kern="1200" dirty="0" smtClean="0">
              <a:ea typeface="ＭＳ Ｐゴシック"/>
              <a:cs typeface="ＭＳ Ｐゴシック"/>
            </a:rPr>
            <a:t>2</a:t>
          </a:r>
          <a:r>
            <a:rPr lang="en-US" sz="2000" b="1" kern="1200" baseline="30000" dirty="0" smtClean="0">
              <a:ea typeface="ＭＳ Ｐゴシック"/>
              <a:cs typeface="ＭＳ Ｐゴシック"/>
            </a:rPr>
            <a:t>30</a:t>
          </a:r>
          <a:r>
            <a:rPr lang="en-US" sz="2000" b="1" kern="1200" dirty="0" smtClean="0"/>
            <a:t> </a:t>
          </a:r>
          <a:endParaRPr lang="en-IN" sz="2000" b="1" kern="1200" dirty="0"/>
        </a:p>
      </dsp:txBody>
      <dsp:txXfrm rot="-5400000">
        <a:off x="1187081" y="3205966"/>
        <a:ext cx="8476316" cy="994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3BE88-9576-482A-8A96-09BD01667F00}">
      <dsp:nvSpPr>
        <dsp:cNvPr id="0" name=""/>
        <dsp:cNvSpPr/>
      </dsp:nvSpPr>
      <dsp:spPr>
        <a:xfrm rot="5400000">
          <a:off x="-279258" y="481214"/>
          <a:ext cx="1861722" cy="1303206"/>
        </a:xfrm>
        <a:prstGeom prst="chevron">
          <a:avLst/>
        </a:prstGeom>
        <a:solidFill>
          <a:schemeClr val="accent5">
            <a:hueOff val="0"/>
            <a:satOff val="0"/>
            <a:lumOff val="0"/>
            <a:alphaOff val="0"/>
          </a:schemeClr>
        </a:solidFill>
        <a:ln w="381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Prior to </a:t>
          </a:r>
        </a:p>
        <a:p>
          <a:pPr lvl="0" algn="ctr" defTabSz="800100">
            <a:lnSpc>
              <a:spcPct val="90000"/>
            </a:lnSpc>
            <a:spcBef>
              <a:spcPct val="0"/>
            </a:spcBef>
            <a:spcAft>
              <a:spcPct val="35000"/>
            </a:spcAft>
          </a:pPr>
          <a:r>
            <a:rPr lang="en-US" sz="1800" b="1" kern="1200" dirty="0" smtClean="0"/>
            <a:t>2012</a:t>
          </a:r>
          <a:endParaRPr lang="en-IN" sz="1800" b="1" kern="1200" dirty="0"/>
        </a:p>
      </dsp:txBody>
      <dsp:txXfrm rot="-5400000">
        <a:off x="0" y="853559"/>
        <a:ext cx="1303206" cy="558516"/>
      </dsp:txXfrm>
    </dsp:sp>
    <dsp:sp modelId="{74D526A9-A37F-4FF4-AB83-76C08C42DD6D}">
      <dsp:nvSpPr>
        <dsp:cNvPr id="0" name=""/>
        <dsp:cNvSpPr/>
      </dsp:nvSpPr>
      <dsp:spPr>
        <a:xfrm rot="5400000">
          <a:off x="4757065" y="-3419851"/>
          <a:ext cx="1585800" cy="8518154"/>
        </a:xfrm>
        <a:prstGeom prst="round2SameRect">
          <a:avLst/>
        </a:prstGeom>
        <a:solidFill>
          <a:schemeClr val="lt1">
            <a:alpha val="90000"/>
            <a:hueOff val="0"/>
            <a:satOff val="0"/>
            <a:lumOff val="0"/>
            <a:alphaOff val="0"/>
          </a:schemeClr>
        </a:solidFill>
        <a:ln w="381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t>Fournier et. al. and </a:t>
          </a:r>
          <a:r>
            <a:rPr lang="en-US" sz="1800" b="1" kern="1200" dirty="0" err="1" smtClean="0"/>
            <a:t>Joye</a:t>
          </a:r>
          <a:r>
            <a:rPr lang="en-US" sz="1800" b="1" kern="1200" dirty="0" smtClean="0"/>
            <a:t> et. al. suggested infective countermeasure schemes using deterministic diffusion functions</a:t>
          </a:r>
          <a:endParaRPr lang="en-IN" sz="1800" b="1" kern="1200" dirty="0"/>
        </a:p>
        <a:p>
          <a:pPr marL="171450" lvl="1" indent="-171450" algn="l" defTabSz="800100">
            <a:lnSpc>
              <a:spcPct val="90000"/>
            </a:lnSpc>
            <a:spcBef>
              <a:spcPct val="0"/>
            </a:spcBef>
            <a:spcAft>
              <a:spcPct val="15000"/>
            </a:spcAft>
            <a:buChar char="••"/>
          </a:pPr>
          <a:r>
            <a:rPr lang="en-US" sz="1800" b="1" kern="1200" dirty="0" smtClean="0"/>
            <a:t>Used consistency checks between cipher and redundant computations</a:t>
          </a:r>
          <a:endParaRPr lang="en-IN" sz="1800" b="1" kern="1200" dirty="0"/>
        </a:p>
        <a:p>
          <a:pPr marL="171450" lvl="1" indent="-171450" algn="l" defTabSz="800100">
            <a:lnSpc>
              <a:spcPct val="90000"/>
            </a:lnSpc>
            <a:spcBef>
              <a:spcPct val="0"/>
            </a:spcBef>
            <a:spcAft>
              <a:spcPct val="15000"/>
            </a:spcAft>
            <a:buChar char="••"/>
          </a:pPr>
          <a:r>
            <a:rPr lang="en-US" sz="1800" b="1" kern="1200" dirty="0" smtClean="0">
              <a:solidFill>
                <a:srgbClr val="FF0000"/>
              </a:solidFill>
            </a:rPr>
            <a:t>Proved to be inherently insecure by </a:t>
          </a:r>
          <a:r>
            <a:rPr lang="en-US" sz="1800" b="1" kern="1200" dirty="0" err="1" smtClean="0">
              <a:solidFill>
                <a:srgbClr val="FF0000"/>
              </a:solidFill>
            </a:rPr>
            <a:t>Lomne</a:t>
          </a:r>
          <a:r>
            <a:rPr lang="en-US" sz="1800" b="1" kern="1200" dirty="0" smtClean="0">
              <a:solidFill>
                <a:srgbClr val="FF0000"/>
              </a:solidFill>
            </a:rPr>
            <a:t> et. al. in FDTC 2012</a:t>
          </a:r>
          <a:endParaRPr lang="en-IN" sz="1800" b="1" kern="1200" dirty="0">
            <a:solidFill>
              <a:srgbClr val="FF0000"/>
            </a:solidFill>
          </a:endParaRPr>
        </a:p>
      </dsp:txBody>
      <dsp:txXfrm rot="-5400000">
        <a:off x="1290888" y="123738"/>
        <a:ext cx="8440742" cy="1430976"/>
      </dsp:txXfrm>
    </dsp:sp>
    <dsp:sp modelId="{9BE2704A-9915-458B-A20A-7183AE9F8C2C}">
      <dsp:nvSpPr>
        <dsp:cNvPr id="0" name=""/>
        <dsp:cNvSpPr/>
      </dsp:nvSpPr>
      <dsp:spPr>
        <a:xfrm rot="5400000">
          <a:off x="-279258" y="2539593"/>
          <a:ext cx="1861722" cy="1303206"/>
        </a:xfrm>
        <a:prstGeom prst="chevron">
          <a:avLst/>
        </a:prstGeom>
        <a:solidFill>
          <a:schemeClr val="accent5">
            <a:hueOff val="5941847"/>
            <a:satOff val="-30260"/>
            <a:lumOff val="5588"/>
            <a:alphaOff val="0"/>
          </a:schemeClr>
        </a:solidFill>
        <a:ln w="381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2012-2014</a:t>
          </a:r>
          <a:endParaRPr lang="en-IN" sz="2200" b="1" kern="1200" dirty="0"/>
        </a:p>
      </dsp:txBody>
      <dsp:txXfrm rot="-5400000">
        <a:off x="0" y="2911938"/>
        <a:ext cx="1303206" cy="558516"/>
      </dsp:txXfrm>
    </dsp:sp>
    <dsp:sp modelId="{1ED2CE75-5A97-455F-9CDE-F844EF2C711C}">
      <dsp:nvSpPr>
        <dsp:cNvPr id="0" name=""/>
        <dsp:cNvSpPr/>
      </dsp:nvSpPr>
      <dsp:spPr>
        <a:xfrm rot="5400000">
          <a:off x="4822523" y="-1699850"/>
          <a:ext cx="2124607" cy="9191921"/>
        </a:xfrm>
        <a:prstGeom prst="round2SameRect">
          <a:avLst/>
        </a:prstGeom>
        <a:solidFill>
          <a:schemeClr val="lt1">
            <a:alpha val="90000"/>
            <a:hueOff val="0"/>
            <a:satOff val="0"/>
            <a:lumOff val="0"/>
            <a:alphaOff val="0"/>
          </a:schemeClr>
        </a:solidFill>
        <a:ln w="38100" cap="flat" cmpd="sng" algn="ctr">
          <a:solidFill>
            <a:schemeClr val="accent5">
              <a:hueOff val="5941847"/>
              <a:satOff val="-30260"/>
              <a:lumOff val="5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t>Gierlichs</a:t>
          </a:r>
          <a:r>
            <a:rPr lang="en-US" sz="1800" b="1" kern="1200" dirty="0" smtClean="0"/>
            <a:t> et. al. proposed in </a:t>
          </a:r>
          <a:r>
            <a:rPr lang="en-US" sz="1800" b="1" kern="1200" dirty="0" err="1" smtClean="0"/>
            <a:t>LatinCrypt</a:t>
          </a:r>
          <a:r>
            <a:rPr lang="en-US" sz="1800" b="1" kern="1200" dirty="0" smtClean="0"/>
            <a:t> 2012 a randomized infective countermeasure that totally does away with explicit consistency checks by clever use of random and dummy rounds</a:t>
          </a:r>
          <a:endParaRPr lang="en-IN" sz="1800" b="1" kern="1200" dirty="0"/>
        </a:p>
        <a:p>
          <a:pPr marL="171450" lvl="1" indent="-171450" algn="l" defTabSz="800100">
            <a:lnSpc>
              <a:spcPct val="90000"/>
            </a:lnSpc>
            <a:spcBef>
              <a:spcPct val="0"/>
            </a:spcBef>
            <a:spcAft>
              <a:spcPct val="15000"/>
            </a:spcAft>
            <a:buChar char="••"/>
          </a:pPr>
          <a:r>
            <a:rPr lang="en-US" sz="1800" b="1" kern="1200" dirty="0" smtClean="0"/>
            <a:t>Propagation of faults prevents an attacker from being able to conduct any fault analysis of corrupted ciphertexts</a:t>
          </a:r>
          <a:endParaRPr lang="en-IN" sz="1800" b="1" kern="1200" dirty="0"/>
        </a:p>
        <a:p>
          <a:pPr marL="171450" lvl="1" indent="-171450" algn="l" defTabSz="800100">
            <a:lnSpc>
              <a:spcPct val="90000"/>
            </a:lnSpc>
            <a:spcBef>
              <a:spcPct val="0"/>
            </a:spcBef>
            <a:spcAft>
              <a:spcPct val="15000"/>
            </a:spcAft>
            <a:buChar char="••"/>
          </a:pPr>
          <a:r>
            <a:rPr lang="en-US" sz="1800" b="1" kern="1200" dirty="0" smtClean="0">
              <a:solidFill>
                <a:srgbClr val="FF0000"/>
              </a:solidFill>
            </a:rPr>
            <a:t>Proved to be insecure against attacks </a:t>
          </a:r>
          <a:r>
            <a:rPr lang="en-US" sz="1800" b="1" i="1" kern="1200" dirty="0" smtClean="0">
              <a:solidFill>
                <a:srgbClr val="FF0000"/>
              </a:solidFill>
            </a:rPr>
            <a:t>on the last round</a:t>
          </a:r>
          <a:r>
            <a:rPr lang="en-US" sz="1800" b="1" kern="1200" dirty="0" smtClean="0">
              <a:solidFill>
                <a:srgbClr val="FF0000"/>
              </a:solidFill>
            </a:rPr>
            <a:t> by </a:t>
          </a:r>
          <a:r>
            <a:rPr lang="en-US" sz="1800" b="1" kern="1200" dirty="0" err="1" smtClean="0">
              <a:solidFill>
                <a:srgbClr val="FF0000"/>
              </a:solidFill>
            </a:rPr>
            <a:t>Battistello</a:t>
          </a:r>
          <a:r>
            <a:rPr lang="en-US" sz="1800" b="1" kern="1200" dirty="0" smtClean="0">
              <a:solidFill>
                <a:srgbClr val="FF0000"/>
              </a:solidFill>
            </a:rPr>
            <a:t> et. al. in FDTC 2013 and </a:t>
          </a:r>
          <a:r>
            <a:rPr lang="en-US" sz="1800" b="1" kern="1200" dirty="0" err="1" smtClean="0">
              <a:solidFill>
                <a:srgbClr val="FF0000"/>
              </a:solidFill>
            </a:rPr>
            <a:t>Tupsamudre</a:t>
          </a:r>
          <a:r>
            <a:rPr lang="en-US" sz="1800" b="1" kern="1200" dirty="0" smtClean="0">
              <a:solidFill>
                <a:srgbClr val="FF0000"/>
              </a:solidFill>
            </a:rPr>
            <a:t> et. al. in CHES 2014</a:t>
          </a:r>
          <a:endParaRPr lang="en-IN" sz="1800" b="1" kern="1200" dirty="0">
            <a:solidFill>
              <a:srgbClr val="FF0000"/>
            </a:solidFill>
          </a:endParaRPr>
        </a:p>
      </dsp:txBody>
      <dsp:txXfrm rot="-5400000">
        <a:off x="1288867" y="1937521"/>
        <a:ext cx="9088206" cy="1917177"/>
      </dsp:txXfrm>
    </dsp:sp>
    <dsp:sp modelId="{326F8206-29A7-41A9-8B68-32123A1076E5}">
      <dsp:nvSpPr>
        <dsp:cNvPr id="0" name=""/>
        <dsp:cNvSpPr/>
      </dsp:nvSpPr>
      <dsp:spPr>
        <a:xfrm rot="5400000">
          <a:off x="-279258" y="4578725"/>
          <a:ext cx="1861722" cy="1303206"/>
        </a:xfrm>
        <a:prstGeom prst="chevron">
          <a:avLst/>
        </a:prstGeom>
        <a:solidFill>
          <a:schemeClr val="accent5">
            <a:hueOff val="11883694"/>
            <a:satOff val="-60520"/>
            <a:lumOff val="11175"/>
            <a:alphaOff val="0"/>
          </a:schemeClr>
        </a:solidFill>
        <a:ln w="381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Since 2014</a:t>
          </a:r>
          <a:endParaRPr lang="en-IN" sz="2200" b="1" kern="1200" dirty="0"/>
        </a:p>
      </dsp:txBody>
      <dsp:txXfrm rot="-5400000">
        <a:off x="0" y="4951070"/>
        <a:ext cx="1303206" cy="558516"/>
      </dsp:txXfrm>
    </dsp:sp>
    <dsp:sp modelId="{BE73F543-3793-4C60-99D1-0E110C659078}">
      <dsp:nvSpPr>
        <dsp:cNvPr id="0" name=""/>
        <dsp:cNvSpPr/>
      </dsp:nvSpPr>
      <dsp:spPr>
        <a:xfrm rot="5400000">
          <a:off x="5054217" y="400934"/>
          <a:ext cx="1689714" cy="9191921"/>
        </a:xfrm>
        <a:prstGeom prst="round2SameRect">
          <a:avLst/>
        </a:prstGeom>
        <a:solidFill>
          <a:schemeClr val="lt1">
            <a:alpha val="90000"/>
            <a:hueOff val="0"/>
            <a:satOff val="0"/>
            <a:lumOff val="0"/>
            <a:alphaOff val="0"/>
          </a:schemeClr>
        </a:solidFill>
        <a:ln w="381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err="1" smtClean="0"/>
            <a:t>Tupsamudre</a:t>
          </a:r>
          <a:r>
            <a:rPr lang="en-US" sz="1800" b="1" kern="1200" dirty="0" smtClean="0"/>
            <a:t> et. al. proposed a randomized infective countermeasure in CHES 2014</a:t>
          </a:r>
          <a:endParaRPr lang="en-IN" sz="1800" b="1" kern="1200" dirty="0"/>
        </a:p>
        <a:p>
          <a:pPr marL="171450" lvl="1" indent="-171450" algn="l" defTabSz="800100">
            <a:lnSpc>
              <a:spcPct val="90000"/>
            </a:lnSpc>
            <a:spcBef>
              <a:spcPct val="0"/>
            </a:spcBef>
            <a:spcAft>
              <a:spcPct val="15000"/>
            </a:spcAft>
            <a:buChar char="••"/>
          </a:pPr>
          <a:r>
            <a:rPr lang="en-US" sz="1800" b="1" kern="1200" dirty="0" smtClean="0"/>
            <a:t>Addresses several pitfalls of the earlier infective countermeasure scheme</a:t>
          </a:r>
          <a:endParaRPr lang="en-IN" sz="1800" b="1" kern="1200" dirty="0"/>
        </a:p>
        <a:p>
          <a:pPr marL="171450" lvl="1" indent="-171450" algn="l" defTabSz="800100">
            <a:lnSpc>
              <a:spcPct val="90000"/>
            </a:lnSpc>
            <a:spcBef>
              <a:spcPct val="0"/>
            </a:spcBef>
            <a:spcAft>
              <a:spcPct val="15000"/>
            </a:spcAft>
            <a:buChar char="••"/>
          </a:pPr>
          <a:r>
            <a:rPr lang="en-US" sz="1800" b="1" kern="1200" dirty="0" smtClean="0">
              <a:solidFill>
                <a:srgbClr val="FF0000"/>
              </a:solidFill>
            </a:rPr>
            <a:t>Does not provide any formal proofs of security</a:t>
          </a:r>
          <a:endParaRPr lang="en-IN" sz="1800" b="1" kern="1200" dirty="0">
            <a:solidFill>
              <a:srgbClr val="FF0000"/>
            </a:solidFill>
          </a:endParaRPr>
        </a:p>
        <a:p>
          <a:pPr marL="171450" lvl="1" indent="-171450" algn="l" defTabSz="800100">
            <a:lnSpc>
              <a:spcPct val="90000"/>
            </a:lnSpc>
            <a:spcBef>
              <a:spcPct val="0"/>
            </a:spcBef>
            <a:spcAft>
              <a:spcPct val="15000"/>
            </a:spcAft>
            <a:buChar char="••"/>
          </a:pPr>
          <a:r>
            <a:rPr lang="en-US" sz="1800" b="1" kern="1200" dirty="0" smtClean="0">
              <a:solidFill>
                <a:srgbClr val="FF0000"/>
              </a:solidFill>
            </a:rPr>
            <a:t>Does not consider attacks where the execution order of instructions could be changed </a:t>
          </a:r>
          <a:endParaRPr lang="en-IN" sz="1800" b="1" kern="1200" dirty="0">
            <a:solidFill>
              <a:srgbClr val="FF0000"/>
            </a:solidFill>
          </a:endParaRPr>
        </a:p>
      </dsp:txBody>
      <dsp:txXfrm rot="-5400000">
        <a:off x="1303114" y="4234523"/>
        <a:ext cx="9109436" cy="15247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55561-CD6B-4A2A-A27D-203E6217226F}">
      <dsp:nvSpPr>
        <dsp:cNvPr id="0" name=""/>
        <dsp:cNvSpPr/>
      </dsp:nvSpPr>
      <dsp:spPr>
        <a:xfrm>
          <a:off x="6901" y="0"/>
          <a:ext cx="2062852" cy="1935892"/>
        </a:xfrm>
        <a:prstGeom prst="roundRect">
          <a:avLst>
            <a:gd name="adj" fmla="val 10000"/>
          </a:avLst>
        </a:prstGeom>
        <a:gradFill rotWithShape="0">
          <a:gsLst>
            <a:gs pos="0">
              <a:schemeClr val="accent3">
                <a:hueOff val="0"/>
                <a:satOff val="0"/>
                <a:lumOff val="0"/>
                <a:alphaOff val="0"/>
                <a:tint val="70000"/>
                <a:satMod val="180000"/>
              </a:schemeClr>
            </a:gs>
            <a:gs pos="62000">
              <a:schemeClr val="accent3">
                <a:hueOff val="0"/>
                <a:satOff val="0"/>
                <a:lumOff val="0"/>
                <a:alphaOff val="0"/>
                <a:tint val="30000"/>
                <a:satMod val="180000"/>
              </a:schemeClr>
            </a:gs>
            <a:gs pos="100000">
              <a:schemeClr val="accent3">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Skip the increment of the round counter after the final redundant round</a:t>
          </a:r>
          <a:endParaRPr lang="en-IN" sz="1800" b="1" kern="1200" dirty="0"/>
        </a:p>
      </dsp:txBody>
      <dsp:txXfrm>
        <a:off x="63601" y="56700"/>
        <a:ext cx="1949452" cy="1822492"/>
      </dsp:txXfrm>
    </dsp:sp>
    <dsp:sp modelId="{B12A6C40-7232-4C03-81F8-7C9EDA9CA9F9}">
      <dsp:nvSpPr>
        <dsp:cNvPr id="0" name=""/>
        <dsp:cNvSpPr/>
      </dsp:nvSpPr>
      <dsp:spPr>
        <a:xfrm>
          <a:off x="2280419" y="712152"/>
          <a:ext cx="446609" cy="511587"/>
        </a:xfrm>
        <a:prstGeom prst="rightArrow">
          <a:avLst>
            <a:gd name="adj1" fmla="val 60000"/>
            <a:gd name="adj2" fmla="val 50000"/>
          </a:avLst>
        </a:prstGeom>
        <a:gradFill rotWithShape="0">
          <a:gsLst>
            <a:gs pos="0">
              <a:schemeClr val="accent3">
                <a:hueOff val="0"/>
                <a:satOff val="0"/>
                <a:lumOff val="0"/>
                <a:alphaOff val="0"/>
                <a:tint val="70000"/>
                <a:satMod val="180000"/>
              </a:schemeClr>
            </a:gs>
            <a:gs pos="62000">
              <a:schemeClr val="accent3">
                <a:hueOff val="0"/>
                <a:satOff val="0"/>
                <a:lumOff val="0"/>
                <a:alphaOff val="0"/>
                <a:tint val="30000"/>
                <a:satMod val="180000"/>
              </a:schemeClr>
            </a:gs>
            <a:gs pos="100000">
              <a:schemeClr val="accent3">
                <a:hueOff val="0"/>
                <a:satOff val="0"/>
                <a:lumOff val="0"/>
                <a:alphaOff val="0"/>
                <a:tint val="22000"/>
                <a:satMod val="180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IN" sz="1500" kern="1200"/>
        </a:p>
      </dsp:txBody>
      <dsp:txXfrm>
        <a:off x="2280419" y="814469"/>
        <a:ext cx="312626" cy="306953"/>
      </dsp:txXfrm>
    </dsp:sp>
    <dsp:sp modelId="{F7D00E10-50C4-4AB9-BAD2-76E9262321BB}">
      <dsp:nvSpPr>
        <dsp:cNvPr id="0" name=""/>
        <dsp:cNvSpPr/>
      </dsp:nvSpPr>
      <dsp:spPr>
        <a:xfrm>
          <a:off x="2912413" y="0"/>
          <a:ext cx="2062852" cy="1935892"/>
        </a:xfrm>
        <a:prstGeom prst="roundRect">
          <a:avLst>
            <a:gd name="adj" fmla="val 10000"/>
          </a:avLst>
        </a:prstGeom>
        <a:gradFill rotWithShape="0">
          <a:gsLst>
            <a:gs pos="0">
              <a:schemeClr val="accent3">
                <a:hueOff val="-8413220"/>
                <a:satOff val="-4326"/>
                <a:lumOff val="-1863"/>
                <a:alphaOff val="0"/>
                <a:tint val="70000"/>
                <a:satMod val="180000"/>
              </a:schemeClr>
            </a:gs>
            <a:gs pos="62000">
              <a:schemeClr val="accent3">
                <a:hueOff val="-8413220"/>
                <a:satOff val="-4326"/>
                <a:lumOff val="-1863"/>
                <a:alphaOff val="0"/>
                <a:tint val="30000"/>
                <a:satMod val="180000"/>
              </a:schemeClr>
            </a:gs>
            <a:gs pos="100000">
              <a:schemeClr val="accent3">
                <a:hueOff val="-8413220"/>
                <a:satOff val="-4326"/>
                <a:lumOff val="-1863"/>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The last cipher round is replaced by a spurious redundant round</a:t>
          </a:r>
          <a:endParaRPr lang="en-IN" sz="1800" b="1" kern="1200" dirty="0"/>
        </a:p>
      </dsp:txBody>
      <dsp:txXfrm>
        <a:off x="2969113" y="56700"/>
        <a:ext cx="1949452" cy="1822492"/>
      </dsp:txXfrm>
    </dsp:sp>
    <dsp:sp modelId="{91F12C2B-2BA4-4A28-BBEE-83D70BABFECA}">
      <dsp:nvSpPr>
        <dsp:cNvPr id="0" name=""/>
        <dsp:cNvSpPr/>
      </dsp:nvSpPr>
      <dsp:spPr>
        <a:xfrm>
          <a:off x="5177171" y="712152"/>
          <a:ext cx="428040" cy="511587"/>
        </a:xfrm>
        <a:prstGeom prst="rightArrow">
          <a:avLst>
            <a:gd name="adj1" fmla="val 60000"/>
            <a:gd name="adj2" fmla="val 50000"/>
          </a:avLst>
        </a:prstGeom>
        <a:gradFill rotWithShape="0">
          <a:gsLst>
            <a:gs pos="0">
              <a:schemeClr val="accent3">
                <a:hueOff val="-16826440"/>
                <a:satOff val="-8652"/>
                <a:lumOff val="-3725"/>
                <a:alphaOff val="0"/>
                <a:tint val="70000"/>
                <a:satMod val="180000"/>
              </a:schemeClr>
            </a:gs>
            <a:gs pos="62000">
              <a:schemeClr val="accent3">
                <a:hueOff val="-16826440"/>
                <a:satOff val="-8652"/>
                <a:lumOff val="-3725"/>
                <a:alphaOff val="0"/>
                <a:tint val="30000"/>
                <a:satMod val="180000"/>
              </a:schemeClr>
            </a:gs>
            <a:gs pos="100000">
              <a:schemeClr val="accent3">
                <a:hueOff val="-16826440"/>
                <a:satOff val="-8652"/>
                <a:lumOff val="-3725"/>
                <a:alphaOff val="0"/>
                <a:tint val="22000"/>
                <a:satMod val="180000"/>
              </a:schemeClr>
            </a:gs>
          </a:gsLst>
          <a:lin ang="16200000" scaled="0"/>
        </a:gradFill>
        <a:ln>
          <a:noFill/>
        </a:ln>
        <a:effectLst>
          <a:outerShdw blurRad="50800" dist="38100" dir="5400000" rotWithShape="0">
            <a:srgbClr val="000000">
              <a:alpha val="43137"/>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IN" sz="1500" kern="1200"/>
        </a:p>
      </dsp:txBody>
      <dsp:txXfrm>
        <a:off x="5177171" y="814469"/>
        <a:ext cx="299628" cy="306953"/>
      </dsp:txXfrm>
    </dsp:sp>
    <dsp:sp modelId="{87414804-A61E-4612-B222-1012EA35ACF7}">
      <dsp:nvSpPr>
        <dsp:cNvPr id="0" name=""/>
        <dsp:cNvSpPr/>
      </dsp:nvSpPr>
      <dsp:spPr>
        <a:xfrm>
          <a:off x="5782889" y="0"/>
          <a:ext cx="2062852" cy="1935892"/>
        </a:xfrm>
        <a:prstGeom prst="roundRect">
          <a:avLst>
            <a:gd name="adj" fmla="val 10000"/>
          </a:avLst>
        </a:prstGeom>
        <a:gradFill rotWithShape="0">
          <a:gsLst>
            <a:gs pos="0">
              <a:schemeClr val="accent3">
                <a:hueOff val="-16826440"/>
                <a:satOff val="-8652"/>
                <a:lumOff val="-3725"/>
                <a:alphaOff val="0"/>
                <a:tint val="70000"/>
                <a:satMod val="180000"/>
              </a:schemeClr>
            </a:gs>
            <a:gs pos="62000">
              <a:schemeClr val="accent3">
                <a:hueOff val="-16826440"/>
                <a:satOff val="-8652"/>
                <a:lumOff val="-3725"/>
                <a:alphaOff val="0"/>
                <a:tint val="30000"/>
                <a:satMod val="180000"/>
              </a:schemeClr>
            </a:gs>
            <a:gs pos="100000">
              <a:schemeClr val="accent3">
                <a:hueOff val="-16826440"/>
                <a:satOff val="-8652"/>
                <a:lumOff val="-3725"/>
                <a:alphaOff val="0"/>
                <a:tint val="22000"/>
                <a:satMod val="180000"/>
              </a:schemeClr>
            </a:gs>
          </a:gsLst>
          <a:lin ang="16200000" scaled="0"/>
        </a:gradFill>
        <a:ln>
          <a:noFill/>
        </a:ln>
        <a:effectLst>
          <a:outerShdw blurRad="50800" dist="381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The adversary obtains the output of the 9</a:t>
          </a:r>
          <a:r>
            <a:rPr lang="en-US" sz="1800" b="1" kern="1200" baseline="30000" dirty="0" smtClean="0"/>
            <a:t>th</a:t>
          </a:r>
          <a:r>
            <a:rPr lang="en-US" sz="1800" b="1" kern="1200" dirty="0" smtClean="0"/>
            <a:t> round </a:t>
          </a:r>
          <a:endParaRPr lang="en-IN" sz="1800" b="1" kern="1200" dirty="0"/>
        </a:p>
      </dsp:txBody>
      <dsp:txXfrm>
        <a:off x="5839589" y="56700"/>
        <a:ext cx="1949452" cy="18224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526BB-73CD-4FAA-A027-27D619AEC289}">
      <dsp:nvSpPr>
        <dsp:cNvPr id="0" name=""/>
        <dsp:cNvSpPr/>
      </dsp:nvSpPr>
      <dsp:spPr>
        <a:xfrm>
          <a:off x="1123985" y="967"/>
          <a:ext cx="3691281" cy="2214768"/>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Fixed ordering of redundant and cipher rounds</a:t>
          </a:r>
          <a:endParaRPr lang="en-IN" sz="3300" kern="1200" dirty="0"/>
        </a:p>
      </dsp:txBody>
      <dsp:txXfrm>
        <a:off x="1123985" y="967"/>
        <a:ext cx="3691281" cy="2214768"/>
      </dsp:txXfrm>
    </dsp:sp>
    <dsp:sp modelId="{7DCE36B4-8A2F-4F94-97C6-F57DE4B99AAB}">
      <dsp:nvSpPr>
        <dsp:cNvPr id="0" name=""/>
        <dsp:cNvSpPr/>
      </dsp:nvSpPr>
      <dsp:spPr>
        <a:xfrm>
          <a:off x="5184395" y="967"/>
          <a:ext cx="3691281" cy="2214768"/>
        </a:xfrm>
        <a:prstGeom prst="rect">
          <a:avLst/>
        </a:prstGeom>
        <a:solidFill>
          <a:schemeClr val="accent5">
            <a:hueOff val="3961231"/>
            <a:satOff val="-20173"/>
            <a:lumOff val="3725"/>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Fault in the redundant round is only detected in the next cipher round</a:t>
          </a:r>
          <a:endParaRPr lang="en-IN" sz="3300" kern="1200" dirty="0"/>
        </a:p>
      </dsp:txBody>
      <dsp:txXfrm>
        <a:off x="5184395" y="967"/>
        <a:ext cx="3691281" cy="2214768"/>
      </dsp:txXfrm>
    </dsp:sp>
    <dsp:sp modelId="{F2962480-C70F-4E74-A20A-E6802812387A}">
      <dsp:nvSpPr>
        <dsp:cNvPr id="0" name=""/>
        <dsp:cNvSpPr/>
      </dsp:nvSpPr>
      <dsp:spPr>
        <a:xfrm>
          <a:off x="1123985" y="2584864"/>
          <a:ext cx="3691281" cy="2214768"/>
        </a:xfrm>
        <a:prstGeom prst="rect">
          <a:avLst/>
        </a:prstGeom>
        <a:solidFill>
          <a:schemeClr val="accent5">
            <a:hueOff val="7922463"/>
            <a:satOff val="-40347"/>
            <a:lumOff val="745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No check if a redundant round being executed is valid</a:t>
          </a:r>
          <a:endParaRPr lang="en-IN" sz="3300" kern="1200" dirty="0"/>
        </a:p>
      </dsp:txBody>
      <dsp:txXfrm>
        <a:off x="1123985" y="2584864"/>
        <a:ext cx="3691281" cy="2214768"/>
      </dsp:txXfrm>
    </dsp:sp>
    <dsp:sp modelId="{689CA123-83B6-48EF-8C4B-6C93E0BB4537}">
      <dsp:nvSpPr>
        <dsp:cNvPr id="0" name=""/>
        <dsp:cNvSpPr/>
      </dsp:nvSpPr>
      <dsp:spPr>
        <a:xfrm>
          <a:off x="5184395" y="2584864"/>
          <a:ext cx="3691281" cy="2214768"/>
        </a:xfrm>
        <a:prstGeom prst="rect">
          <a:avLst/>
        </a:prstGeom>
        <a:solidFill>
          <a:schemeClr val="accent5">
            <a:hueOff val="11883694"/>
            <a:satOff val="-60520"/>
            <a:lumOff val="11175"/>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smtClean="0"/>
            <a:t>Round counter is not validated</a:t>
          </a:r>
          <a:endParaRPr lang="en-IN" sz="3300" kern="1200" dirty="0"/>
        </a:p>
      </dsp:txBody>
      <dsp:txXfrm>
        <a:off x="5184395" y="2584864"/>
        <a:ext cx="3691281" cy="22147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0E592-A7B2-464D-A4C0-FB11F98DFAE0}">
      <dsp:nvSpPr>
        <dsp:cNvPr id="0" name=""/>
        <dsp:cNvSpPr/>
      </dsp:nvSpPr>
      <dsp:spPr>
        <a:xfrm>
          <a:off x="263482" y="6806"/>
          <a:ext cx="4170250" cy="1745546"/>
        </a:xfrm>
        <a:prstGeom prst="ellips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The relative ordering of cipher and redundant rounds is randomized</a:t>
          </a:r>
          <a:endParaRPr lang="en-IN" sz="2200" b="1" kern="1200" dirty="0"/>
        </a:p>
      </dsp:txBody>
      <dsp:txXfrm>
        <a:off x="874201" y="262435"/>
        <a:ext cx="2948812" cy="1234288"/>
      </dsp:txXfrm>
    </dsp:sp>
    <dsp:sp modelId="{4DD2B9B2-6D18-488A-8254-0921A4B9B981}">
      <dsp:nvSpPr>
        <dsp:cNvPr id="0" name=""/>
        <dsp:cNvSpPr/>
      </dsp:nvSpPr>
      <dsp:spPr>
        <a:xfrm>
          <a:off x="1842399" y="1894091"/>
          <a:ext cx="1012416" cy="1012416"/>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IN" sz="1700" kern="1200"/>
        </a:p>
      </dsp:txBody>
      <dsp:txXfrm>
        <a:off x="1976595" y="2281239"/>
        <a:ext cx="744024" cy="238120"/>
      </dsp:txXfrm>
    </dsp:sp>
    <dsp:sp modelId="{4AFD0F3D-F959-4EF8-BBEF-93D8A5A26AD1}">
      <dsp:nvSpPr>
        <dsp:cNvPr id="0" name=""/>
        <dsp:cNvSpPr/>
      </dsp:nvSpPr>
      <dsp:spPr>
        <a:xfrm>
          <a:off x="10971" y="3048246"/>
          <a:ext cx="4675271" cy="1745546"/>
        </a:xfrm>
        <a:prstGeom prst="ellips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b="1" kern="1200" dirty="0" smtClean="0"/>
            <a:t>The intermediate output after each odd computation round is masked</a:t>
          </a:r>
          <a:endParaRPr lang="en-IN" sz="2200" b="1" kern="1200" dirty="0"/>
        </a:p>
      </dsp:txBody>
      <dsp:txXfrm>
        <a:off x="695649" y="3303875"/>
        <a:ext cx="3305915" cy="1234288"/>
      </dsp:txXfrm>
    </dsp:sp>
    <dsp:sp modelId="{CD0D37C3-E875-48A3-9BAC-8A848952A1AC}">
      <dsp:nvSpPr>
        <dsp:cNvPr id="0" name=""/>
        <dsp:cNvSpPr/>
      </dsp:nvSpPr>
      <dsp:spPr>
        <a:xfrm>
          <a:off x="4948075" y="2075628"/>
          <a:ext cx="555083" cy="64934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IN" sz="1800" kern="1200"/>
        </a:p>
      </dsp:txBody>
      <dsp:txXfrm>
        <a:off x="4948075" y="2205497"/>
        <a:ext cx="388558" cy="389605"/>
      </dsp:txXfrm>
    </dsp:sp>
    <dsp:sp modelId="{2F935038-9DFC-40AF-95FA-BE125E56A033}">
      <dsp:nvSpPr>
        <dsp:cNvPr id="0" name=""/>
        <dsp:cNvSpPr/>
      </dsp:nvSpPr>
      <dsp:spPr>
        <a:xfrm>
          <a:off x="5733571" y="3350"/>
          <a:ext cx="4255118" cy="4793898"/>
        </a:xfrm>
        <a:prstGeom prst="ellipse">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Penultimate computation could be redundant or cipher </a:t>
          </a:r>
        </a:p>
        <a:p>
          <a:pPr lvl="0" algn="ctr" defTabSz="1066800">
            <a:lnSpc>
              <a:spcPct val="90000"/>
            </a:lnSpc>
            <a:spcBef>
              <a:spcPct val="0"/>
            </a:spcBef>
            <a:spcAft>
              <a:spcPct val="35000"/>
            </a:spcAft>
          </a:pPr>
          <a:endParaRPr lang="en-US" sz="2400" b="1" kern="1200" dirty="0" smtClean="0"/>
        </a:p>
        <a:p>
          <a:pPr lvl="0" algn="ctr" defTabSz="1066800">
            <a:lnSpc>
              <a:spcPct val="90000"/>
            </a:lnSpc>
            <a:spcBef>
              <a:spcPct val="0"/>
            </a:spcBef>
            <a:spcAft>
              <a:spcPct val="35000"/>
            </a:spcAft>
          </a:pPr>
          <a:r>
            <a:rPr lang="en-US" sz="2400" b="1" kern="1200" dirty="0" smtClean="0"/>
            <a:t>In either scenario, instruction skip gives a masked output that has no correlation with the key</a:t>
          </a:r>
        </a:p>
      </dsp:txBody>
      <dsp:txXfrm>
        <a:off x="6356719" y="705400"/>
        <a:ext cx="3008822" cy="33897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EEE59-9F3B-42DD-8B1B-F3802B862683}">
      <dsp:nvSpPr>
        <dsp:cNvPr id="0" name=""/>
        <dsp:cNvSpPr/>
      </dsp:nvSpPr>
      <dsp:spPr>
        <a:xfrm>
          <a:off x="204460" y="2614"/>
          <a:ext cx="4262551" cy="213127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lvl="0" algn="ctr" defTabSz="2667000">
            <a:lnSpc>
              <a:spcPct val="90000"/>
            </a:lnSpc>
            <a:spcBef>
              <a:spcPct val="0"/>
            </a:spcBef>
            <a:spcAft>
              <a:spcPct val="35000"/>
            </a:spcAft>
          </a:pPr>
          <a:r>
            <a:rPr lang="en-US" sz="6000" kern="1200" dirty="0" smtClean="0"/>
            <a:t>Scope of Vulnerability</a:t>
          </a:r>
          <a:endParaRPr lang="en-IN" sz="6000" kern="1200" dirty="0"/>
        </a:p>
      </dsp:txBody>
      <dsp:txXfrm>
        <a:off x="266883" y="65037"/>
        <a:ext cx="4137705" cy="2006429"/>
      </dsp:txXfrm>
    </dsp:sp>
    <dsp:sp modelId="{DE970A68-F6B0-484E-AA29-317E1DDBE871}">
      <dsp:nvSpPr>
        <dsp:cNvPr id="0" name=""/>
        <dsp:cNvSpPr/>
      </dsp:nvSpPr>
      <dsp:spPr>
        <a:xfrm>
          <a:off x="630715" y="2133890"/>
          <a:ext cx="426255" cy="1598456"/>
        </a:xfrm>
        <a:custGeom>
          <a:avLst/>
          <a:gdLst/>
          <a:ahLst/>
          <a:cxnLst/>
          <a:rect l="0" t="0" r="0" b="0"/>
          <a:pathLst>
            <a:path>
              <a:moveTo>
                <a:pt x="0" y="0"/>
              </a:moveTo>
              <a:lnTo>
                <a:pt x="0" y="1598456"/>
              </a:lnTo>
              <a:lnTo>
                <a:pt x="426255" y="1598456"/>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E89E15-7E1D-415B-B09A-AC2A54DD0E1F}">
      <dsp:nvSpPr>
        <dsp:cNvPr id="0" name=""/>
        <dsp:cNvSpPr/>
      </dsp:nvSpPr>
      <dsp:spPr>
        <a:xfrm>
          <a:off x="1056971" y="2666709"/>
          <a:ext cx="3410040" cy="2131275"/>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IN" sz="2700" b="1" kern="1200" dirty="0" smtClean="0"/>
            <a:t>The collection of hardware elements that contribute to an exploitable fault</a:t>
          </a:r>
          <a:endParaRPr lang="en-IN" sz="2700" b="1" kern="1200" dirty="0"/>
        </a:p>
      </dsp:txBody>
      <dsp:txXfrm>
        <a:off x="1119394" y="2729132"/>
        <a:ext cx="3285194" cy="2006429"/>
      </dsp:txXfrm>
    </dsp:sp>
    <dsp:sp modelId="{CA32D745-2D07-4FE5-9BDC-BCA39131217F}">
      <dsp:nvSpPr>
        <dsp:cNvPr id="0" name=""/>
        <dsp:cNvSpPr/>
      </dsp:nvSpPr>
      <dsp:spPr>
        <a:xfrm>
          <a:off x="5532649" y="2614"/>
          <a:ext cx="4262551" cy="213127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76200" rIns="114300" bIns="76200" numCol="1" spcCol="1270" anchor="ctr" anchorCtr="0">
          <a:noAutofit/>
        </a:bodyPr>
        <a:lstStyle/>
        <a:p>
          <a:pPr lvl="0" algn="ctr" defTabSz="2667000">
            <a:lnSpc>
              <a:spcPct val="90000"/>
            </a:lnSpc>
            <a:spcBef>
              <a:spcPct val="0"/>
            </a:spcBef>
            <a:spcAft>
              <a:spcPct val="35000"/>
            </a:spcAft>
          </a:pPr>
          <a:r>
            <a:rPr lang="en-IN" sz="6000" kern="1200" dirty="0" smtClean="0"/>
            <a:t>Scope of Propagation</a:t>
          </a:r>
          <a:endParaRPr lang="en-IN" sz="6000" kern="1200" dirty="0"/>
        </a:p>
      </dsp:txBody>
      <dsp:txXfrm>
        <a:off x="5595072" y="65037"/>
        <a:ext cx="4137705" cy="2006429"/>
      </dsp:txXfrm>
    </dsp:sp>
    <dsp:sp modelId="{62489546-C89C-4417-A687-DDB1A01FE2F0}">
      <dsp:nvSpPr>
        <dsp:cNvPr id="0" name=""/>
        <dsp:cNvSpPr/>
      </dsp:nvSpPr>
      <dsp:spPr>
        <a:xfrm>
          <a:off x="5958905" y="2133890"/>
          <a:ext cx="426255" cy="1598456"/>
        </a:xfrm>
        <a:custGeom>
          <a:avLst/>
          <a:gdLst/>
          <a:ahLst/>
          <a:cxnLst/>
          <a:rect l="0" t="0" r="0" b="0"/>
          <a:pathLst>
            <a:path>
              <a:moveTo>
                <a:pt x="0" y="0"/>
              </a:moveTo>
              <a:lnTo>
                <a:pt x="0" y="1598456"/>
              </a:lnTo>
              <a:lnTo>
                <a:pt x="426255" y="1598456"/>
              </a:lnTo>
            </a:path>
          </a:pathLst>
        </a:cu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10BE45-6554-432F-AE12-863A8AFBCA26}">
      <dsp:nvSpPr>
        <dsp:cNvPr id="0" name=""/>
        <dsp:cNvSpPr/>
      </dsp:nvSpPr>
      <dsp:spPr>
        <a:xfrm>
          <a:off x="6385160" y="2666709"/>
          <a:ext cx="3410040" cy="2131275"/>
        </a:xfrm>
        <a:prstGeom prst="roundRect">
          <a:avLst>
            <a:gd name="adj" fmla="val 10000"/>
          </a:avLst>
        </a:prstGeom>
        <a:solidFill>
          <a:schemeClr val="lt1">
            <a:alpha val="90000"/>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IN" sz="2700" b="1" kern="1200" dirty="0" smtClean="0"/>
            <a:t>The part of a </a:t>
          </a:r>
          <a:r>
            <a:rPr lang="en-IN" sz="2700" b="1" kern="1200" dirty="0" err="1" smtClean="0"/>
            <a:t>netlist</a:t>
          </a:r>
          <a:r>
            <a:rPr lang="en-IN" sz="2700" b="1" kern="1200" dirty="0" smtClean="0"/>
            <a:t> that contributes to the propagation of such an exploitable fault</a:t>
          </a:r>
          <a:endParaRPr lang="en-IN" sz="2700" b="1" kern="1200" dirty="0"/>
        </a:p>
      </dsp:txBody>
      <dsp:txXfrm>
        <a:off x="6447583" y="2729132"/>
        <a:ext cx="3285194" cy="20064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5" Type="http://schemas.openxmlformats.org/officeDocument/2006/relationships/image" Target="../media/image15.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r>
              <a:rPr lang="en-IN" smtClean="0"/>
              <a:t>13-09-2015</a:t>
            </a:r>
            <a:endParaRPr lang="en-IN"/>
          </a:p>
        </p:txBody>
      </p:sp>
      <p:sp>
        <p:nvSpPr>
          <p:cNvPr id="4" name="Footer Placehold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C37D51CA-33B1-45FE-BF16-6E4BA9E021B0}" type="slidenum">
              <a:rPr lang="en-IN" smtClean="0"/>
              <a:t>‹#›</a:t>
            </a:fld>
            <a:endParaRPr lang="en-IN"/>
          </a:p>
        </p:txBody>
      </p:sp>
    </p:spTree>
    <p:extLst>
      <p:ext uri="{BB962C8B-B14F-4D97-AF65-F5344CB8AC3E}">
        <p14:creationId xmlns:p14="http://schemas.microsoft.com/office/powerpoint/2010/main" val="124635818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IN"/>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r>
              <a:rPr lang="en-IN" smtClean="0"/>
              <a:t>13-09-2015</a:t>
            </a:r>
            <a:endParaRPr lang="en-IN"/>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IN"/>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IN"/>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8F89532D-C0BD-499B-AFCC-75B095FD026E}" type="slidenum">
              <a:rPr lang="en-IN" smtClean="0"/>
              <a:t>‹#›</a:t>
            </a:fld>
            <a:endParaRPr lang="en-IN"/>
          </a:p>
        </p:txBody>
      </p:sp>
    </p:spTree>
    <p:extLst>
      <p:ext uri="{BB962C8B-B14F-4D97-AF65-F5344CB8AC3E}">
        <p14:creationId xmlns:p14="http://schemas.microsoft.com/office/powerpoint/2010/main" val="213149741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smtClean="0">
              <a:ea typeface="ＭＳ Ｐゴシック"/>
              <a:cs typeface="ＭＳ Ｐゴシック"/>
            </a:endParaRPr>
          </a:p>
        </p:txBody>
      </p:sp>
      <p:sp>
        <p:nvSpPr>
          <p:cNvPr id="2" name="Date Placeholder 1"/>
          <p:cNvSpPr>
            <a:spLocks noGrp="1"/>
          </p:cNvSpPr>
          <p:nvPr>
            <p:ph type="dt" idx="10"/>
          </p:nvPr>
        </p:nvSpPr>
        <p:spPr/>
        <p:txBody>
          <a:bodyPr/>
          <a:lstStyle/>
          <a:p>
            <a:r>
              <a:rPr lang="en-IN" smtClean="0"/>
              <a:t>13-09-2015</a:t>
            </a:r>
            <a:endParaRPr lang="en-IN"/>
          </a:p>
        </p:txBody>
      </p:sp>
    </p:spTree>
    <p:extLst>
      <p:ext uri="{BB962C8B-B14F-4D97-AF65-F5344CB8AC3E}">
        <p14:creationId xmlns:p14="http://schemas.microsoft.com/office/powerpoint/2010/main" val="2968751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5" name="Date Placeholder 4"/>
          <p:cNvSpPr>
            <a:spLocks noGrp="1"/>
          </p:cNvSpPr>
          <p:nvPr>
            <p:ph type="dt" idx="10"/>
          </p:nvPr>
        </p:nvSpPr>
        <p:spPr/>
        <p:txBody>
          <a:bodyPr/>
          <a:lstStyle/>
          <a:p>
            <a:r>
              <a:rPr lang="en-IN" smtClean="0"/>
              <a:t>13-09-2015</a:t>
            </a:r>
            <a:endParaRPr lang="en-IN"/>
          </a:p>
        </p:txBody>
      </p:sp>
    </p:spTree>
    <p:extLst>
      <p:ext uri="{BB962C8B-B14F-4D97-AF65-F5344CB8AC3E}">
        <p14:creationId xmlns:p14="http://schemas.microsoft.com/office/powerpoint/2010/main" val="4049848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7" name="Slide Image Placeholder 1"/>
          <p:cNvSpPr>
            <a:spLocks noGrp="1" noRot="1" noChangeAspect="1" noTextEdit="1"/>
          </p:cNvSpPr>
          <p:nvPr>
            <p:ph type="sldImg"/>
          </p:nvPr>
        </p:nvSpPr>
        <p:spPr bwMode="auto">
          <a:noFill/>
          <a:ln>
            <a:solidFill>
              <a:srgbClr val="000000"/>
            </a:solidFill>
            <a:miter lim="800000"/>
            <a:headEnd/>
            <a:tailEnd/>
          </a:ln>
        </p:spPr>
      </p:sp>
      <p:sp>
        <p:nvSpPr>
          <p:cNvPr id="823298" name="Notes Placeholder 2"/>
          <p:cNvSpPr>
            <a:spLocks noGrp="1"/>
          </p:cNvSpPr>
          <p:nvPr>
            <p:ph type="body" idx="1"/>
          </p:nvPr>
        </p:nvSpPr>
        <p:spPr bwMode="auto">
          <a:noFill/>
        </p:spPr>
        <p:txBody>
          <a:bodyPr/>
          <a:lstStyle/>
          <a:p>
            <a:endParaRPr lang="en-US" smtClean="0">
              <a:ea typeface="ＭＳ Ｐゴシック"/>
              <a:cs typeface="ＭＳ Ｐゴシック"/>
            </a:endParaRPr>
          </a:p>
        </p:txBody>
      </p:sp>
      <p:sp>
        <p:nvSpPr>
          <p:cNvPr id="2" name="Date Placeholder 1"/>
          <p:cNvSpPr>
            <a:spLocks noGrp="1"/>
          </p:cNvSpPr>
          <p:nvPr>
            <p:ph type="dt" idx="10"/>
          </p:nvPr>
        </p:nvSpPr>
        <p:spPr/>
        <p:txBody>
          <a:bodyPr/>
          <a:lstStyle/>
          <a:p>
            <a:r>
              <a:rPr lang="en-IN" smtClean="0"/>
              <a:t>13-09-2015</a:t>
            </a:r>
            <a:endParaRPr lang="en-IN"/>
          </a:p>
        </p:txBody>
      </p:sp>
    </p:spTree>
    <p:extLst>
      <p:ext uri="{BB962C8B-B14F-4D97-AF65-F5344CB8AC3E}">
        <p14:creationId xmlns:p14="http://schemas.microsoft.com/office/powerpoint/2010/main" val="311819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5" name="Date Placeholder 4"/>
          <p:cNvSpPr>
            <a:spLocks noGrp="1"/>
          </p:cNvSpPr>
          <p:nvPr>
            <p:ph type="dt" idx="10"/>
          </p:nvPr>
        </p:nvSpPr>
        <p:spPr/>
        <p:txBody>
          <a:bodyPr/>
          <a:lstStyle/>
          <a:p>
            <a:r>
              <a:rPr lang="en-IN" smtClean="0"/>
              <a:t>13-09-2015</a:t>
            </a:r>
            <a:endParaRPr lang="en-IN"/>
          </a:p>
        </p:txBody>
      </p:sp>
    </p:spTree>
    <p:extLst>
      <p:ext uri="{BB962C8B-B14F-4D97-AF65-F5344CB8AC3E}">
        <p14:creationId xmlns:p14="http://schemas.microsoft.com/office/powerpoint/2010/main" val="2031782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5" name="Date Placeholder 4"/>
          <p:cNvSpPr>
            <a:spLocks noGrp="1"/>
          </p:cNvSpPr>
          <p:nvPr>
            <p:ph type="dt" idx="10"/>
          </p:nvPr>
        </p:nvSpPr>
        <p:spPr/>
        <p:txBody>
          <a:bodyPr/>
          <a:lstStyle/>
          <a:p>
            <a:r>
              <a:rPr lang="en-IN" smtClean="0"/>
              <a:t>13-09-2015</a:t>
            </a:r>
            <a:endParaRPr lang="en-IN"/>
          </a:p>
        </p:txBody>
      </p:sp>
    </p:spTree>
    <p:extLst>
      <p:ext uri="{BB962C8B-B14F-4D97-AF65-F5344CB8AC3E}">
        <p14:creationId xmlns:p14="http://schemas.microsoft.com/office/powerpoint/2010/main" val="1405792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3" name="Rectangle 2"/>
          <p:cNvSpPr>
            <a:spLocks noGrp="1" noRot="1" noChangeAspect="1" noTextEdit="1"/>
          </p:cNvSpPr>
          <p:nvPr>
            <p:ph type="sldImg"/>
          </p:nvPr>
        </p:nvSpPr>
        <p:spPr bwMode="auto">
          <a:noFill/>
          <a:ln>
            <a:solidFill>
              <a:srgbClr val="000000"/>
            </a:solidFill>
            <a:miter lim="800000"/>
            <a:headEnd/>
            <a:tailEnd/>
          </a:ln>
        </p:spPr>
      </p:sp>
      <p:sp>
        <p:nvSpPr>
          <p:cNvPr id="740354" name="Rectangle 3"/>
          <p:cNvSpPr>
            <a:spLocks noGrp="1"/>
          </p:cNvSpPr>
          <p:nvPr>
            <p:ph type="body" idx="1"/>
          </p:nvPr>
        </p:nvSpPr>
        <p:spPr bwMode="auto">
          <a:noFill/>
        </p:spPr>
        <p:txBody>
          <a:bodyPr/>
          <a:lstStyle/>
          <a:p>
            <a:endParaRPr lang="en-US" smtClean="0">
              <a:ea typeface="ＭＳ Ｐゴシック"/>
              <a:cs typeface="ＭＳ Ｐゴシック"/>
            </a:endParaRPr>
          </a:p>
        </p:txBody>
      </p:sp>
      <p:sp>
        <p:nvSpPr>
          <p:cNvPr id="2" name="Date Placeholder 1"/>
          <p:cNvSpPr>
            <a:spLocks noGrp="1"/>
          </p:cNvSpPr>
          <p:nvPr>
            <p:ph type="dt" idx="10"/>
          </p:nvPr>
        </p:nvSpPr>
        <p:spPr/>
        <p:txBody>
          <a:bodyPr/>
          <a:lstStyle/>
          <a:p>
            <a:r>
              <a:rPr lang="en-IN" smtClean="0"/>
              <a:t>13-09-2015</a:t>
            </a:r>
            <a:endParaRPr lang="en-IN"/>
          </a:p>
        </p:txBody>
      </p:sp>
    </p:spTree>
    <p:extLst>
      <p:ext uri="{BB962C8B-B14F-4D97-AF65-F5344CB8AC3E}">
        <p14:creationId xmlns:p14="http://schemas.microsoft.com/office/powerpoint/2010/main" val="1216596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7" name="Rectangle 2"/>
          <p:cNvSpPr>
            <a:spLocks noGrp="1" noRot="1" noChangeAspect="1" noTextEdit="1"/>
          </p:cNvSpPr>
          <p:nvPr>
            <p:ph type="sldImg"/>
          </p:nvPr>
        </p:nvSpPr>
        <p:spPr bwMode="auto">
          <a:xfrm>
            <a:off x="160338" y="779463"/>
            <a:ext cx="6935787" cy="3902075"/>
          </a:xfrm>
          <a:noFill/>
          <a:ln>
            <a:solidFill>
              <a:srgbClr val="000000"/>
            </a:solidFill>
            <a:miter lim="800000"/>
            <a:headEnd/>
            <a:tailEnd/>
          </a:ln>
        </p:spPr>
      </p:sp>
      <p:sp>
        <p:nvSpPr>
          <p:cNvPr id="807938" name="Rectangle 3"/>
          <p:cNvSpPr>
            <a:spLocks noGrp="1"/>
          </p:cNvSpPr>
          <p:nvPr>
            <p:ph type="body" idx="1"/>
          </p:nvPr>
        </p:nvSpPr>
        <p:spPr bwMode="auto">
          <a:xfrm>
            <a:off x="726364" y="4943176"/>
            <a:ext cx="5804335" cy="4681981"/>
          </a:xfrm>
          <a:noFill/>
        </p:spPr>
        <p:txBody>
          <a:bodyPr/>
          <a:lstStyle/>
          <a:p>
            <a:endParaRPr lang="en-US" smtClean="0">
              <a:ea typeface="ＭＳ Ｐゴシック"/>
              <a:cs typeface="ＭＳ Ｐゴシック"/>
            </a:endParaRPr>
          </a:p>
        </p:txBody>
      </p:sp>
      <p:sp>
        <p:nvSpPr>
          <p:cNvPr id="2" name="Date Placeholder 1"/>
          <p:cNvSpPr>
            <a:spLocks noGrp="1"/>
          </p:cNvSpPr>
          <p:nvPr>
            <p:ph type="dt" idx="10"/>
          </p:nvPr>
        </p:nvSpPr>
        <p:spPr/>
        <p:txBody>
          <a:bodyPr/>
          <a:lstStyle/>
          <a:p>
            <a:r>
              <a:rPr lang="en-IN" smtClean="0"/>
              <a:t>13-09-2015</a:t>
            </a:r>
            <a:endParaRPr lang="en-IN"/>
          </a:p>
        </p:txBody>
      </p:sp>
    </p:spTree>
    <p:extLst>
      <p:ext uri="{BB962C8B-B14F-4D97-AF65-F5344CB8AC3E}">
        <p14:creationId xmlns:p14="http://schemas.microsoft.com/office/powerpoint/2010/main" val="3070035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5" name="Date Placeholder 4"/>
          <p:cNvSpPr>
            <a:spLocks noGrp="1"/>
          </p:cNvSpPr>
          <p:nvPr>
            <p:ph type="dt" idx="10"/>
          </p:nvPr>
        </p:nvSpPr>
        <p:spPr/>
        <p:txBody>
          <a:bodyPr/>
          <a:lstStyle/>
          <a:p>
            <a:r>
              <a:rPr lang="en-IN" smtClean="0"/>
              <a:t>13-09-2015</a:t>
            </a:r>
            <a:endParaRPr lang="en-IN"/>
          </a:p>
        </p:txBody>
      </p:sp>
    </p:spTree>
    <p:extLst>
      <p:ext uri="{BB962C8B-B14F-4D97-AF65-F5344CB8AC3E}">
        <p14:creationId xmlns:p14="http://schemas.microsoft.com/office/powerpoint/2010/main" val="2355772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5" name="Date Placeholder 4"/>
          <p:cNvSpPr>
            <a:spLocks noGrp="1"/>
          </p:cNvSpPr>
          <p:nvPr>
            <p:ph type="dt" idx="10"/>
          </p:nvPr>
        </p:nvSpPr>
        <p:spPr/>
        <p:txBody>
          <a:bodyPr/>
          <a:lstStyle/>
          <a:p>
            <a:r>
              <a:rPr lang="en-IN" smtClean="0"/>
              <a:t>13-09-2015</a:t>
            </a:r>
            <a:endParaRPr lang="en-IN"/>
          </a:p>
        </p:txBody>
      </p:sp>
    </p:spTree>
    <p:extLst>
      <p:ext uri="{BB962C8B-B14F-4D97-AF65-F5344CB8AC3E}">
        <p14:creationId xmlns:p14="http://schemas.microsoft.com/office/powerpoint/2010/main" val="1337921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5" name="Date Placeholder 4"/>
          <p:cNvSpPr>
            <a:spLocks noGrp="1"/>
          </p:cNvSpPr>
          <p:nvPr>
            <p:ph type="dt" idx="10"/>
          </p:nvPr>
        </p:nvSpPr>
        <p:spPr/>
        <p:txBody>
          <a:bodyPr/>
          <a:lstStyle/>
          <a:p>
            <a:r>
              <a:rPr lang="en-IN" smtClean="0"/>
              <a:t>13-09-2015</a:t>
            </a:r>
            <a:endParaRPr lang="en-IN"/>
          </a:p>
        </p:txBody>
      </p:sp>
    </p:spTree>
    <p:extLst>
      <p:ext uri="{BB962C8B-B14F-4D97-AF65-F5344CB8AC3E}">
        <p14:creationId xmlns:p14="http://schemas.microsoft.com/office/powerpoint/2010/main" val="2306272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5" name="Date Placeholder 4"/>
          <p:cNvSpPr>
            <a:spLocks noGrp="1"/>
          </p:cNvSpPr>
          <p:nvPr>
            <p:ph type="dt" idx="10"/>
          </p:nvPr>
        </p:nvSpPr>
        <p:spPr/>
        <p:txBody>
          <a:bodyPr/>
          <a:lstStyle/>
          <a:p>
            <a:r>
              <a:rPr lang="en-IN" smtClean="0"/>
              <a:t>13-09-2015</a:t>
            </a:r>
            <a:endParaRPr lang="en-IN"/>
          </a:p>
        </p:txBody>
      </p:sp>
    </p:spTree>
    <p:extLst>
      <p:ext uri="{BB962C8B-B14F-4D97-AF65-F5344CB8AC3E}">
        <p14:creationId xmlns:p14="http://schemas.microsoft.com/office/powerpoint/2010/main" val="42789253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Pie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5" name="Oval 7"/>
          <p:cNvSpPr>
            <a:spLocks noChangeArrowheads="1"/>
          </p:cNvSpPr>
          <p:nvPr/>
        </p:nvSpPr>
        <p:spPr bwMode="auto">
          <a:xfrm>
            <a:off x="224367" y="20639"/>
            <a:ext cx="2271184" cy="1703387"/>
          </a:xfrm>
          <a:prstGeom prst="ellipse">
            <a:avLst/>
          </a:prstGeom>
          <a:noFill/>
          <a:ln w="27305" cap="rnd">
            <a:solidFill>
              <a:srgbClr val="FFF6DB"/>
            </a:solidFill>
            <a:round/>
            <a:headEnd/>
            <a:tailEnd/>
          </a:ln>
          <a:effectLst>
            <a:outerShdw dist="25400" dir="5400000" algn="tl" rotWithShape="0">
              <a:srgbClr val="AFA58D">
                <a:alpha val="84998"/>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6"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7" name="Rectangle 11"/>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8" name="Rectangle 14"/>
          <p:cNvSpPr>
            <a:spLocks noChangeArrowheads="1"/>
          </p:cNvSpPr>
          <p:nvPr/>
        </p:nvSpPr>
        <p:spPr bwMode="invGray">
          <a:xfrm>
            <a:off x="1352551" y="0"/>
            <a:ext cx="97367"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9" name="Oval 12"/>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0" name="Oval 13"/>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1"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088EC204-1405-4E6A-9E97-14DF60BD1AB9}"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12" name="Oval 3"/>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ea typeface="ＭＳ Ｐゴシック" charset="-128"/>
            </a:endParaRPr>
          </a:p>
        </p:txBody>
      </p:sp>
      <p:sp>
        <p:nvSpPr>
          <p:cNvPr id="13" name="Oval 4"/>
          <p:cNvSpPr/>
          <p:nvPr/>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ea typeface="ＭＳ Ｐゴシック" charset="-128"/>
            </a:endParaRPr>
          </a:p>
        </p:txBody>
      </p:sp>
      <p:sp>
        <p:nvSpPr>
          <p:cNvPr id="14" name="Title 13"/>
          <p:cNvSpPr>
            <a:spLocks noGrp="1"/>
          </p:cNvSpPr>
          <p:nvPr>
            <p:ph type="ctrTitle"/>
          </p:nvPr>
        </p:nvSpPr>
        <p:spPr>
          <a:xfrm>
            <a:off x="1910080" y="359898"/>
            <a:ext cx="9875520" cy="1472184"/>
          </a:xfrm>
        </p:spPr>
        <p:txBody>
          <a:bodyPr anchor="b"/>
          <a:lstStyle>
            <a:lvl1pPr algn="ctr">
              <a:defRPr/>
            </a:lvl1pPr>
          </a:lstStyle>
          <a:p>
            <a:r>
              <a:rPr lang="en-US" dirty="0" smtClean="0"/>
              <a:t>Click to edit Master title style</a:t>
            </a:r>
            <a:endParaRPr lang="en-US" dirty="0"/>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200" b="1" dirty="0">
                <a:solidFill>
                  <a:srgbClr val="835E01"/>
                </a:solidFill>
                <a:latin typeface="Arial Narrow" pitchFamily="34" charset="0"/>
                <a:ea typeface="ＭＳ Ｐゴシック"/>
              </a:rPr>
              <a:t>17-05-2015                                                                                      NYU-Abu Dhabi</a:t>
            </a:r>
          </a:p>
        </p:txBody>
      </p:sp>
      <p:sp>
        <p:nvSpPr>
          <p:cNvPr id="16" name="TextBox 15"/>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17"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2591017774"/>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36989842"/>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274641"/>
            <a:ext cx="7416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448674"/>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92098"/>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05824745"/>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467" y="274638"/>
            <a:ext cx="9999133" cy="1143000"/>
          </a:xfrm>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1913467" y="1447800"/>
            <a:ext cx="489796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14634" y="1447800"/>
            <a:ext cx="489796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7181983"/>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467" y="274638"/>
            <a:ext cx="9999133" cy="11430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913467" y="1447800"/>
            <a:ext cx="489796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014634" y="1447800"/>
            <a:ext cx="4897967"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014634" y="3924300"/>
            <a:ext cx="4897967"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9405589"/>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467" y="274638"/>
            <a:ext cx="9999133" cy="1143000"/>
          </a:xfrm>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1913467" y="1447800"/>
            <a:ext cx="489796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014634" y="1447800"/>
            <a:ext cx="4897967"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014634" y="3924300"/>
            <a:ext cx="4897967"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69302176"/>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3467" y="274638"/>
            <a:ext cx="9999133" cy="1143000"/>
          </a:xfrm>
        </p:spPr>
        <p:txBody>
          <a:bodyPr/>
          <a:lstStyle>
            <a:lvl1pPr algn="ctr">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1913467" y="1676400"/>
            <a:ext cx="9999133" cy="4800600"/>
          </a:xfrm>
        </p:spPr>
        <p:txBody>
          <a:bodyPr/>
          <a:lstStyle>
            <a:lvl1pPr>
              <a:defRPr>
                <a:latin typeface="Calibri" pitchFamily="34" charset="0"/>
              </a:defRPr>
            </a:lvl1pPr>
          </a:lstStyle>
          <a:p>
            <a:pPr lvl="0"/>
            <a:endParaRPr lang="en-US" noProof="0"/>
          </a:p>
        </p:txBody>
      </p:sp>
    </p:spTree>
    <p:extLst>
      <p:ext uri="{BB962C8B-B14F-4D97-AF65-F5344CB8AC3E}">
        <p14:creationId xmlns:p14="http://schemas.microsoft.com/office/powerpoint/2010/main" val="3997172388"/>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467" y="274638"/>
            <a:ext cx="9999133" cy="1143000"/>
          </a:xfrm>
        </p:spPr>
        <p:txBody>
          <a:bodyPr/>
          <a:lstStyle/>
          <a:p>
            <a:r>
              <a:rPr lang="en-US"/>
              <a:t>Click to edit Master title style</a:t>
            </a:r>
          </a:p>
        </p:txBody>
      </p:sp>
      <p:sp>
        <p:nvSpPr>
          <p:cNvPr id="3" name="Content Placeholder 2"/>
          <p:cNvSpPr>
            <a:spLocks noGrp="1"/>
          </p:cNvSpPr>
          <p:nvPr>
            <p:ph idx="1"/>
          </p:nvPr>
        </p:nvSpPr>
        <p:spPr>
          <a:xfrm>
            <a:off x="1913467" y="1447800"/>
            <a:ext cx="9999133"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9507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Pie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5" name="Oval 7"/>
          <p:cNvSpPr>
            <a:spLocks noChangeArrowheads="1"/>
          </p:cNvSpPr>
          <p:nvPr/>
        </p:nvSpPr>
        <p:spPr bwMode="auto">
          <a:xfrm>
            <a:off x="224367" y="20639"/>
            <a:ext cx="2271184" cy="1703387"/>
          </a:xfrm>
          <a:prstGeom prst="ellipse">
            <a:avLst/>
          </a:prstGeom>
          <a:noFill/>
          <a:ln w="27305" cap="rnd">
            <a:solidFill>
              <a:srgbClr val="FFF6DB"/>
            </a:solidFill>
            <a:round/>
            <a:headEnd/>
            <a:tailEnd/>
          </a:ln>
          <a:effectLst>
            <a:outerShdw dist="25400" dir="5400000" algn="tl" rotWithShape="0">
              <a:srgbClr val="AFA58D">
                <a:alpha val="84998"/>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6"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7" name="Rectangle 11"/>
          <p:cNvSpPr/>
          <p:nvPr/>
        </p:nvSpPr>
        <p:spPr>
          <a:xfrm>
            <a:off x="1350434"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8" name="Rectangle 14"/>
          <p:cNvSpPr>
            <a:spLocks noChangeArrowheads="1"/>
          </p:cNvSpPr>
          <p:nvPr/>
        </p:nvSpPr>
        <p:spPr bwMode="invGray">
          <a:xfrm>
            <a:off x="1352551" y="0"/>
            <a:ext cx="97367"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9" name="Oval 12"/>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0" name="Oval 13"/>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1"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088EC204-1405-4E6A-9E97-14DF60BD1AB9}"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12" name="Oval 3"/>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ea typeface="ＭＳ Ｐゴシック" charset="-128"/>
            </a:endParaRPr>
          </a:p>
        </p:txBody>
      </p:sp>
      <p:sp>
        <p:nvSpPr>
          <p:cNvPr id="13" name="Oval 4"/>
          <p:cNvSpPr/>
          <p:nvPr/>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ea typeface="ＭＳ Ｐゴシック" charset="-128"/>
            </a:endParaRPr>
          </a:p>
        </p:txBody>
      </p:sp>
      <p:sp>
        <p:nvSpPr>
          <p:cNvPr id="14" name="Title 13"/>
          <p:cNvSpPr>
            <a:spLocks noGrp="1"/>
          </p:cNvSpPr>
          <p:nvPr>
            <p:ph type="ctrTitle"/>
          </p:nvPr>
        </p:nvSpPr>
        <p:spPr>
          <a:xfrm>
            <a:off x="1910080" y="359898"/>
            <a:ext cx="9875520" cy="1472184"/>
          </a:xfrm>
        </p:spPr>
        <p:txBody>
          <a:bodyPr anchor="b"/>
          <a:lstStyle>
            <a:lvl1pPr algn="ctr">
              <a:defRPr/>
            </a:lvl1pPr>
          </a:lstStyle>
          <a:p>
            <a:r>
              <a:rPr lang="en-US" dirty="0" smtClean="0"/>
              <a:t>Click to edit Master title style</a:t>
            </a:r>
            <a:endParaRPr lang="en-US" dirty="0"/>
          </a:p>
        </p:txBody>
      </p:sp>
      <p:sp>
        <p:nvSpPr>
          <p:cNvPr id="22" name="Subtitle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600" b="1" dirty="0" smtClean="0">
                <a:solidFill>
                  <a:srgbClr val="835E01"/>
                </a:solidFill>
                <a:latin typeface="Arial Narrow" pitchFamily="34" charset="0"/>
                <a:ea typeface="ＭＳ Ｐゴシック"/>
              </a:rPr>
              <a:t>13-09-2015                                                                                      CHES 2015, SAINT MALO, FRANCE</a:t>
            </a:r>
            <a:endParaRPr lang="en-US" sz="1600" b="1" dirty="0">
              <a:solidFill>
                <a:srgbClr val="835E01"/>
              </a:solidFill>
              <a:latin typeface="Arial Narrow" pitchFamily="34" charset="0"/>
              <a:ea typeface="ＭＳ Ｐゴシック"/>
            </a:endParaRPr>
          </a:p>
        </p:txBody>
      </p:sp>
      <p:sp>
        <p:nvSpPr>
          <p:cNvPr id="16" name="TextBox 15"/>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17"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323288144"/>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Pie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5" name="Oval 7"/>
          <p:cNvSpPr>
            <a:spLocks noChangeArrowheads="1"/>
          </p:cNvSpPr>
          <p:nvPr/>
        </p:nvSpPr>
        <p:spPr bwMode="auto">
          <a:xfrm>
            <a:off x="224367" y="20639"/>
            <a:ext cx="2271184" cy="1703387"/>
          </a:xfrm>
          <a:prstGeom prst="ellipse">
            <a:avLst/>
          </a:prstGeom>
          <a:noFill/>
          <a:ln w="27305" cap="rnd">
            <a:solidFill>
              <a:srgbClr val="FFF6DB"/>
            </a:solidFill>
            <a:round/>
            <a:headEnd/>
            <a:tailEnd/>
          </a:ln>
          <a:effectLst>
            <a:outerShdw dist="25400" dir="5400000" algn="tl" rotWithShape="0">
              <a:srgbClr val="AFA58D">
                <a:alpha val="84998"/>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6"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7" name="Rectangle 11"/>
          <p:cNvSpPr/>
          <p:nvPr/>
        </p:nvSpPr>
        <p:spPr>
          <a:xfrm>
            <a:off x="1320801"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8" name="Rectangle 14"/>
          <p:cNvSpPr>
            <a:spLocks noChangeArrowheads="1"/>
          </p:cNvSpPr>
          <p:nvPr/>
        </p:nvSpPr>
        <p:spPr bwMode="invGray">
          <a:xfrm>
            <a:off x="1352551" y="0"/>
            <a:ext cx="97367"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9" name="Oval 12"/>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0" name="Oval 13"/>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1"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12697DA7-E313-4C35-BC21-92A5EE250405}"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12" name="Oval 3"/>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3" name="Oval 4"/>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2" name="Title 1"/>
          <p:cNvSpPr>
            <a:spLocks noGrp="1"/>
          </p:cNvSpPr>
          <p:nvPr>
            <p:ph type="title"/>
          </p:nvPr>
        </p:nvSpPr>
        <p:spPr/>
        <p:txBody>
          <a:bodyPr/>
          <a:lstStyle>
            <a:lvl1pPr>
              <a:defRPr b="1">
                <a:solidFill>
                  <a:srgbClr val="9B4C37"/>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200" b="1" dirty="0">
                <a:solidFill>
                  <a:srgbClr val="835E01"/>
                </a:solidFill>
                <a:latin typeface="Arial Narrow" pitchFamily="34" charset="0"/>
                <a:ea typeface="ＭＳ Ｐゴシック"/>
              </a:rPr>
              <a:t>17-05-2015                                                                                      NYU-Abu Dhabi</a:t>
            </a:r>
          </a:p>
        </p:txBody>
      </p:sp>
      <p:sp>
        <p:nvSpPr>
          <p:cNvPr id="15" name="TextBox 14"/>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17"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3373754285"/>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Pie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5" name="Oval 7"/>
          <p:cNvSpPr>
            <a:spLocks noChangeArrowheads="1"/>
          </p:cNvSpPr>
          <p:nvPr/>
        </p:nvSpPr>
        <p:spPr bwMode="auto">
          <a:xfrm>
            <a:off x="224367" y="20639"/>
            <a:ext cx="2271184" cy="1703387"/>
          </a:xfrm>
          <a:prstGeom prst="ellipse">
            <a:avLst/>
          </a:prstGeom>
          <a:noFill/>
          <a:ln w="27305" cap="rnd">
            <a:solidFill>
              <a:srgbClr val="FFF6DB"/>
            </a:solidFill>
            <a:round/>
            <a:headEnd/>
            <a:tailEnd/>
          </a:ln>
          <a:effectLst>
            <a:outerShdw dist="25400" dir="5400000" algn="tl" rotWithShape="0">
              <a:srgbClr val="AFA58D">
                <a:alpha val="84998"/>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6"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7" name="Rectangle 11"/>
          <p:cNvSpPr/>
          <p:nvPr/>
        </p:nvSpPr>
        <p:spPr>
          <a:xfrm>
            <a:off x="1320801"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8" name="Rectangle 14"/>
          <p:cNvSpPr>
            <a:spLocks noChangeArrowheads="1"/>
          </p:cNvSpPr>
          <p:nvPr/>
        </p:nvSpPr>
        <p:spPr bwMode="invGray">
          <a:xfrm>
            <a:off x="1352551" y="0"/>
            <a:ext cx="97367"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9" name="Oval 12"/>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0" name="Oval 13"/>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1"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12697DA7-E313-4C35-BC21-92A5EE250405}"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12" name="Oval 3"/>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3" name="Oval 4"/>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2" name="Title 1"/>
          <p:cNvSpPr>
            <a:spLocks noGrp="1"/>
          </p:cNvSpPr>
          <p:nvPr>
            <p:ph type="title"/>
          </p:nvPr>
        </p:nvSpPr>
        <p:spPr/>
        <p:txBody>
          <a:bodyPr/>
          <a:lstStyle>
            <a:lvl1pPr>
              <a:defRPr b="1">
                <a:solidFill>
                  <a:srgbClr val="9B4C37"/>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600" b="1" dirty="0" smtClean="0">
                <a:solidFill>
                  <a:srgbClr val="835E01"/>
                </a:solidFill>
                <a:latin typeface="Arial Narrow" pitchFamily="34" charset="0"/>
                <a:ea typeface="ＭＳ Ｐゴシック"/>
              </a:rPr>
              <a:t>13-09-2015                                                                                      CHES 2015, SAINT MALO, FRANCE</a:t>
            </a:r>
            <a:endParaRPr lang="en-US" sz="1600" b="1" dirty="0">
              <a:solidFill>
                <a:srgbClr val="835E01"/>
              </a:solidFill>
              <a:latin typeface="Arial Narrow" pitchFamily="34" charset="0"/>
              <a:ea typeface="ＭＳ Ｐゴシック"/>
            </a:endParaRPr>
          </a:p>
        </p:txBody>
      </p:sp>
      <p:sp>
        <p:nvSpPr>
          <p:cNvPr id="17" name="TextBox 16"/>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18"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3256145205"/>
      </p:ext>
    </p:extLst>
  </p:cSld>
  <p:clrMapOvr>
    <a:masterClrMapping/>
  </p:clrMapOvr>
  <p:transition>
    <p:dissolv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5" name="Rectangle 4"/>
          <p:cNvSpPr>
            <a:spLocks noChangeArrowheads="1"/>
          </p:cNvSpPr>
          <p:nvPr/>
        </p:nvSpPr>
        <p:spPr bwMode="invGray">
          <a:xfrm>
            <a:off x="3048000" y="0"/>
            <a:ext cx="101600"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6" name="Oval 5"/>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ea typeface="ＭＳ Ｐゴシック" charset="-128"/>
            </a:endParaRPr>
          </a:p>
        </p:txBody>
      </p:sp>
      <p:sp>
        <p:nvSpPr>
          <p:cNvPr id="7" name="Oval 6"/>
          <p:cNvSpPr/>
          <p:nvPr/>
        </p:nvSpPr>
        <p:spPr>
          <a:xfrm>
            <a:off x="3210984"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ea typeface="ＭＳ Ｐゴシック" charset="-128"/>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extBox 7"/>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9"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
        <p:nvSpPr>
          <p:cNvPr id="10"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600" b="1" dirty="0" smtClean="0">
                <a:solidFill>
                  <a:srgbClr val="835E01"/>
                </a:solidFill>
                <a:latin typeface="Arial Narrow" pitchFamily="34" charset="0"/>
                <a:ea typeface="ＭＳ Ｐゴシック"/>
              </a:rPr>
              <a:t>13-09-2015                                                                                      CHES 2015, SAINT MALO, FRANCE</a:t>
            </a:r>
            <a:endParaRPr lang="en-US" sz="1600" b="1" dirty="0">
              <a:solidFill>
                <a:srgbClr val="835E01"/>
              </a:solidFill>
              <a:latin typeface="Arial Narrow" pitchFamily="34" charset="0"/>
              <a:ea typeface="ＭＳ Ｐゴシック"/>
            </a:endParaRPr>
          </a:p>
        </p:txBody>
      </p:sp>
    </p:spTree>
    <p:extLst>
      <p:ext uri="{BB962C8B-B14F-4D97-AF65-F5344CB8AC3E}">
        <p14:creationId xmlns:p14="http://schemas.microsoft.com/office/powerpoint/2010/main" val="940071284"/>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6"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4221805243"/>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FD5FCF76-187A-47F4-AC98-3AF7E0BADF5D}"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2" name="Title 1"/>
          <p:cNvSpPr>
            <a:spLocks noGrp="1"/>
          </p:cNvSpPr>
          <p:nvPr>
            <p:ph type="title"/>
          </p:nvPr>
        </p:nvSpPr>
        <p:spPr>
          <a:xfrm>
            <a:off x="609600" y="5160336"/>
            <a:ext cx="10972800" cy="1143000"/>
          </a:xfrm>
        </p:spPr>
        <p:txBody>
          <a:bodyPr/>
          <a:lstStyle>
            <a:lvl1pPr algn="ctr">
              <a:defRPr sz="45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200" b="1" dirty="0">
                <a:solidFill>
                  <a:srgbClr val="835E01"/>
                </a:solidFill>
                <a:latin typeface="Arial Narrow" pitchFamily="34" charset="0"/>
                <a:ea typeface="ＭＳ Ｐゴシック"/>
              </a:rPr>
              <a:t>17-05-2015                                                                                      NYU-Abu Dhabi</a:t>
            </a:r>
          </a:p>
        </p:txBody>
      </p:sp>
      <p:sp>
        <p:nvSpPr>
          <p:cNvPr id="9" name="TextBox 8"/>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11"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1111520518"/>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Pie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4" name="Oval 7"/>
          <p:cNvSpPr>
            <a:spLocks noChangeArrowheads="1"/>
          </p:cNvSpPr>
          <p:nvPr/>
        </p:nvSpPr>
        <p:spPr bwMode="auto">
          <a:xfrm>
            <a:off x="224367" y="20639"/>
            <a:ext cx="2271184" cy="1703387"/>
          </a:xfrm>
          <a:prstGeom prst="ellipse">
            <a:avLst/>
          </a:prstGeom>
          <a:noFill/>
          <a:ln w="27305" cap="rnd">
            <a:solidFill>
              <a:srgbClr val="FFF6DB"/>
            </a:solidFill>
            <a:round/>
            <a:headEnd/>
            <a:tailEnd/>
          </a:ln>
          <a:effectLst>
            <a:outerShdw dist="25400" dir="5400000" algn="tl" rotWithShape="0">
              <a:srgbClr val="AFA58D">
                <a:alpha val="84998"/>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5"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6" name="Rectangle 11"/>
          <p:cNvSpPr/>
          <p:nvPr/>
        </p:nvSpPr>
        <p:spPr>
          <a:xfrm>
            <a:off x="1320801"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7" name="Rectangle 14"/>
          <p:cNvSpPr>
            <a:spLocks noChangeArrowheads="1"/>
          </p:cNvSpPr>
          <p:nvPr/>
        </p:nvSpPr>
        <p:spPr bwMode="invGray">
          <a:xfrm>
            <a:off x="1352551" y="0"/>
            <a:ext cx="97367"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8" name="Oval 12"/>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9" name="Oval 13"/>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0"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246BE010-4BE8-4506-B304-1DA68202020A}"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11" name="Oval 2"/>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2" name="Oval 3"/>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2" name="Title 1"/>
          <p:cNvSpPr>
            <a:spLocks noGrp="1"/>
          </p:cNvSpPr>
          <p:nvPr>
            <p:ph type="title"/>
          </p:nvPr>
        </p:nvSpPr>
        <p:spPr>
          <a:xfrm>
            <a:off x="1914144" y="274320"/>
            <a:ext cx="9997440" cy="1143000"/>
          </a:xfrm>
        </p:spPr>
        <p:txBody>
          <a:bodyPr/>
          <a:lstStyle/>
          <a:p>
            <a:r>
              <a:rPr lang="en-US" dirty="0" smtClean="0"/>
              <a:t>Click to edit Master title style</a:t>
            </a:r>
            <a:endParaRPr lang="en-US" dirty="0"/>
          </a:p>
        </p:txBody>
      </p:sp>
      <p:sp>
        <p:nvSpPr>
          <p:cNvPr id="15"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200" b="1" dirty="0" smtClean="0">
                <a:solidFill>
                  <a:srgbClr val="835E01"/>
                </a:solidFill>
                <a:latin typeface="Arial Narrow" pitchFamily="34" charset="0"/>
                <a:ea typeface="ＭＳ Ｐゴシック"/>
              </a:rPr>
              <a:t>13-09-2015                                                                                      CHES</a:t>
            </a:r>
            <a:r>
              <a:rPr lang="en-US" sz="1200" b="1" baseline="0" dirty="0" smtClean="0">
                <a:solidFill>
                  <a:srgbClr val="835E01"/>
                </a:solidFill>
                <a:latin typeface="Arial Narrow" pitchFamily="34" charset="0"/>
                <a:ea typeface="ＭＳ Ｐゴシック"/>
              </a:rPr>
              <a:t> 2015</a:t>
            </a:r>
            <a:endParaRPr lang="en-US" sz="1200" b="1" dirty="0">
              <a:solidFill>
                <a:srgbClr val="835E01"/>
              </a:solidFill>
              <a:latin typeface="Arial Narrow" pitchFamily="34" charset="0"/>
              <a:ea typeface="ＭＳ Ｐゴシック"/>
            </a:endParaRPr>
          </a:p>
        </p:txBody>
      </p:sp>
      <p:sp>
        <p:nvSpPr>
          <p:cNvPr id="14" name="TextBox 13"/>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16"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2365101874"/>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352552"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3" name="Rectangle 2"/>
          <p:cNvSpPr>
            <a:spLocks noChangeArrowheads="1"/>
          </p:cNvSpPr>
          <p:nvPr/>
        </p:nvSpPr>
        <p:spPr bwMode="invGray">
          <a:xfrm>
            <a:off x="1352551" y="0"/>
            <a:ext cx="97367"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4"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C9BE8CD3-FB0D-4143-BFAB-01560063918A}"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7"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600" b="1" dirty="0" smtClean="0">
                <a:solidFill>
                  <a:srgbClr val="835E01"/>
                </a:solidFill>
                <a:latin typeface="Arial Narrow" pitchFamily="34" charset="0"/>
                <a:ea typeface="ＭＳ Ｐゴシック"/>
              </a:rPr>
              <a:t>13-09-2015                                                                                      CHES 2015, SAINT MALO, FRANCE</a:t>
            </a:r>
            <a:endParaRPr lang="en-US" sz="1600" b="1" dirty="0">
              <a:solidFill>
                <a:srgbClr val="835E01"/>
              </a:solidFill>
              <a:latin typeface="Arial Narrow" pitchFamily="34" charset="0"/>
              <a:ea typeface="ＭＳ Ｐゴシック"/>
            </a:endParaRPr>
          </a:p>
        </p:txBody>
      </p:sp>
      <p:sp>
        <p:nvSpPr>
          <p:cNvPr id="6" name="TextBox 5"/>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8"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700250080"/>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BB9D4069-B209-4D2E-8EE7-244359B6B5A5}"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6"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600" b="1" dirty="0" smtClean="0">
                <a:solidFill>
                  <a:srgbClr val="835E01"/>
                </a:solidFill>
                <a:latin typeface="Arial Narrow" pitchFamily="34" charset="0"/>
                <a:ea typeface="ＭＳ Ｐゴシック"/>
              </a:rPr>
              <a:t>13-09-2015                                                                                      CHES 2015, SAINT MALO, FRANCE</a:t>
            </a:r>
            <a:endParaRPr lang="en-US" sz="1600" b="1" dirty="0">
              <a:solidFill>
                <a:srgbClr val="835E01"/>
              </a:solidFill>
              <a:latin typeface="Arial Narrow" pitchFamily="34" charset="0"/>
              <a:ea typeface="ＭＳ Ｐゴシック"/>
            </a:endParaRPr>
          </a:p>
        </p:txBody>
      </p:sp>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lstStyle>
          <a:p>
            <a:r>
              <a:rPr lang="en-US" dirty="0" smtClean="0"/>
              <a:t>Click to edit Master title style</a:t>
            </a:r>
            <a:endParaRPr lang="en-US" dirty="0"/>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8"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4183416601"/>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5" name="Rectangle 4"/>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2575" fontAlgn="base">
              <a:lnSpc>
                <a:spcPts val="3000"/>
              </a:lnSpc>
              <a:spcBef>
                <a:spcPts val="600"/>
              </a:spcBef>
              <a:spcAft>
                <a:spcPct val="0"/>
              </a:spcAft>
              <a:buClr>
                <a:srgbClr val="3891A7"/>
              </a:buClr>
              <a:buSzPct val="80000"/>
              <a:buFont typeface="Wingdings 2" pitchFamily="18" charset="2"/>
              <a:buNone/>
              <a:defRPr/>
            </a:pPr>
            <a:endParaRPr lang="en-US" sz="3200">
              <a:solidFill>
                <a:prstClr val="black"/>
              </a:solidFill>
              <a:latin typeface="Gill Sans MT" pitchFamily="34" charset="0"/>
              <a:ea typeface="ＭＳ Ｐゴシック" charset="-128"/>
            </a:endParaRPr>
          </a:p>
        </p:txBody>
      </p:sp>
      <p:sp>
        <p:nvSpPr>
          <p:cNvPr id="6" name="Flowchart: Process 5"/>
          <p:cNvSpPr>
            <a:spLocks noChangeArrowheads="1"/>
          </p:cNvSpPr>
          <p:nvPr/>
        </p:nvSpPr>
        <p:spPr bwMode="auto">
          <a:xfrm rot="19468671">
            <a:off x="529167" y="954089"/>
            <a:ext cx="914400" cy="204787"/>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rgbClr val="EBDAB1">
                <a:alpha val="39998"/>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7" name="Flowchart: Process 6"/>
          <p:cNvSpPr>
            <a:spLocks noChangeArrowheads="1"/>
          </p:cNvSpPr>
          <p:nvPr/>
        </p:nvSpPr>
        <p:spPr bwMode="auto">
          <a:xfrm rot="2103354" flipH="1">
            <a:off x="6671734" y="936625"/>
            <a:ext cx="865717" cy="204788"/>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chemeClr val="bg2">
                <a:alpha val="20000"/>
              </a:scheme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8"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8E2D3E77-1F9E-449F-9E2C-6AD1676472F0}"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200" b="1" dirty="0">
                <a:solidFill>
                  <a:srgbClr val="835E01"/>
                </a:solidFill>
                <a:latin typeface="Arial Narrow" pitchFamily="34" charset="0"/>
                <a:ea typeface="ＭＳ Ｐゴシック"/>
              </a:rPr>
              <a:t>17-05-2015                                                                                      NYU-Abu Dhabi</a:t>
            </a:r>
          </a:p>
        </p:txBody>
      </p:sp>
      <p:sp>
        <p:nvSpPr>
          <p:cNvPr id="9" name="Title 8"/>
          <p:cNvSpPr>
            <a:spLocks noGrp="1"/>
          </p:cNvSpPr>
          <p:nvPr>
            <p:ph type="title"/>
          </p:nvPr>
        </p:nvSpPr>
        <p:spPr/>
        <p:txBody>
          <a:bodyPr/>
          <a:lstStyle/>
          <a:p>
            <a:r>
              <a:rPr lang="en-US" smtClean="0"/>
              <a:t>Click to edit Master title style</a:t>
            </a:r>
            <a:endParaRPr lang="en-IN"/>
          </a:p>
        </p:txBody>
      </p:sp>
      <p:sp>
        <p:nvSpPr>
          <p:cNvPr id="10" name="TextBox 9"/>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12"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3949576962"/>
      </p:ext>
    </p:extLst>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Box 3"/>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5"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3946860376"/>
      </p:ext>
    </p:extLst>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274641"/>
            <a:ext cx="7416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Box 3"/>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5"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1519366324"/>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043767" y="0"/>
            <a:ext cx="9144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5" name="Rectangle 4"/>
          <p:cNvSpPr>
            <a:spLocks noChangeArrowheads="1"/>
          </p:cNvSpPr>
          <p:nvPr/>
        </p:nvSpPr>
        <p:spPr bwMode="invGray">
          <a:xfrm>
            <a:off x="3048000" y="0"/>
            <a:ext cx="101600"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6" name="Oval 5"/>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ea typeface="ＭＳ Ｐゴシック" charset="-128"/>
            </a:endParaRPr>
          </a:p>
        </p:txBody>
      </p:sp>
      <p:sp>
        <p:nvSpPr>
          <p:cNvPr id="7" name="Oval 6"/>
          <p:cNvSpPr/>
          <p:nvPr/>
        </p:nvSpPr>
        <p:spPr>
          <a:xfrm>
            <a:off x="3210984" y="2746375"/>
            <a:ext cx="84667"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ea typeface="ＭＳ Ｐゴシック" charset="-128"/>
            </a:endParaRPr>
          </a:p>
        </p:txBody>
      </p:sp>
      <p:sp>
        <p:nvSpPr>
          <p:cNvPr id="2" name="Title 1"/>
          <p:cNvSpPr>
            <a:spLocks noGrp="1"/>
          </p:cNvSpPr>
          <p:nvPr>
            <p:ph type="title"/>
          </p:nvPr>
        </p:nvSpPr>
        <p:spPr>
          <a:xfrm>
            <a:off x="3437856" y="2600325"/>
            <a:ext cx="8534400" cy="2286000"/>
          </a:xfrm>
        </p:spPr>
        <p:txBody>
          <a:bodyPr anchor="t"/>
          <a:lstStyle>
            <a:lvl1pPr algn="l">
              <a:lnSpc>
                <a:spcPts val="4500"/>
              </a:lnSpc>
              <a:buNone/>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extBox 7"/>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9"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2463001536"/>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3"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3704298461"/>
      </p:ext>
    </p:extLst>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Box 3"/>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5"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2136470626"/>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467" y="274638"/>
            <a:ext cx="9999133" cy="1143000"/>
          </a:xfrm>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1913467" y="1447800"/>
            <a:ext cx="489796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14634" y="1447800"/>
            <a:ext cx="489796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6"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2891144089"/>
      </p:ext>
    </p:extLst>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467" y="274638"/>
            <a:ext cx="9999133" cy="11430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1913467" y="1447800"/>
            <a:ext cx="489796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014634" y="1447800"/>
            <a:ext cx="4897967"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014634" y="3924300"/>
            <a:ext cx="4897967"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5"/>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7"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660501462"/>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467" y="274638"/>
            <a:ext cx="9999133" cy="1143000"/>
          </a:xfrm>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1913467" y="1447800"/>
            <a:ext cx="4897967"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7014634" y="1447800"/>
            <a:ext cx="4897967"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7014634" y="3924300"/>
            <a:ext cx="4897967"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Box 5"/>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7"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4276150414"/>
      </p:ext>
    </p:extLst>
  </p:cSld>
  <p:clrMapOvr>
    <a:masterClrMapping/>
  </p:clrMapOvr>
  <p:transition>
    <p:dissolv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913467" y="274638"/>
            <a:ext cx="9999133" cy="1143000"/>
          </a:xfrm>
        </p:spPr>
        <p:txBody>
          <a:bodyPr/>
          <a:lstStyle>
            <a:lvl1pPr algn="ctr">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1913467" y="1676400"/>
            <a:ext cx="9999133" cy="4800600"/>
          </a:xfrm>
        </p:spPr>
        <p:txBody>
          <a:bodyPr/>
          <a:lstStyle>
            <a:lvl1pPr>
              <a:defRPr>
                <a:latin typeface="Calibri" pitchFamily="34" charset="0"/>
              </a:defRPr>
            </a:lvl1pPr>
          </a:lstStyle>
          <a:p>
            <a:pPr lvl="0"/>
            <a:endParaRPr lang="en-US" noProof="0"/>
          </a:p>
        </p:txBody>
      </p:sp>
      <p:sp>
        <p:nvSpPr>
          <p:cNvPr id="4" name="TextBox 3"/>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5"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1173365355"/>
      </p:ext>
    </p:extLst>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3467" y="274638"/>
            <a:ext cx="9999133" cy="1143000"/>
          </a:xfrm>
        </p:spPr>
        <p:txBody>
          <a:bodyPr/>
          <a:lstStyle/>
          <a:p>
            <a:r>
              <a:rPr lang="en-US"/>
              <a:t>Click to edit Master title style</a:t>
            </a:r>
          </a:p>
        </p:txBody>
      </p:sp>
      <p:sp>
        <p:nvSpPr>
          <p:cNvPr id="3" name="Content Placeholder 2"/>
          <p:cNvSpPr>
            <a:spLocks noGrp="1"/>
          </p:cNvSpPr>
          <p:nvPr>
            <p:ph idx="1"/>
          </p:nvPr>
        </p:nvSpPr>
        <p:spPr>
          <a:xfrm>
            <a:off x="1913467" y="1447800"/>
            <a:ext cx="9999133"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5"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121908853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8B2126B-1D42-4D8C-8E70-CB431A375F74}" type="datetimeFigureOut">
              <a:rPr lang="en-IN" smtClean="0"/>
              <a:t>13-09-2015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43BFFF-463A-4D27-9DC7-40E05309C3D9}" type="slidenum">
              <a:rPr lang="en-IN" smtClean="0"/>
              <a:t>‹#›</a:t>
            </a:fld>
            <a:endParaRPr lang="en-IN"/>
          </a:p>
        </p:txBody>
      </p:sp>
    </p:spTree>
    <p:extLst>
      <p:ext uri="{BB962C8B-B14F-4D97-AF65-F5344CB8AC3E}">
        <p14:creationId xmlns:p14="http://schemas.microsoft.com/office/powerpoint/2010/main" val="448350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B2126B-1D42-4D8C-8E70-CB431A375F74}" type="datetimeFigureOut">
              <a:rPr lang="en-IN" smtClean="0"/>
              <a:t>13-09-2015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43BFFF-463A-4D27-9DC7-40E05309C3D9}" type="slidenum">
              <a:rPr lang="en-IN" smtClean="0"/>
              <a:t>‹#›</a:t>
            </a:fld>
            <a:endParaRPr lang="en-IN"/>
          </a:p>
        </p:txBody>
      </p:sp>
    </p:spTree>
    <p:extLst>
      <p:ext uri="{BB962C8B-B14F-4D97-AF65-F5344CB8AC3E}">
        <p14:creationId xmlns:p14="http://schemas.microsoft.com/office/powerpoint/2010/main" val="1914574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B2126B-1D42-4D8C-8E70-CB431A375F74}" type="datetimeFigureOut">
              <a:rPr lang="en-IN" smtClean="0"/>
              <a:t>13-09-2015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43BFFF-463A-4D27-9DC7-40E05309C3D9}" type="slidenum">
              <a:rPr lang="en-IN" smtClean="0"/>
              <a:t>‹#›</a:t>
            </a:fld>
            <a:endParaRPr lang="en-IN"/>
          </a:p>
        </p:txBody>
      </p:sp>
    </p:spTree>
    <p:extLst>
      <p:ext uri="{BB962C8B-B14F-4D97-AF65-F5344CB8AC3E}">
        <p14:creationId xmlns:p14="http://schemas.microsoft.com/office/powerpoint/2010/main" val="2916832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6"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3333674470"/>
      </p:ext>
    </p:extLst>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8B2126B-1D42-4D8C-8E70-CB431A375F74}" type="datetimeFigureOut">
              <a:rPr lang="en-IN" smtClean="0"/>
              <a:t>13-09-2015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43BFFF-463A-4D27-9DC7-40E05309C3D9}" type="slidenum">
              <a:rPr lang="en-IN" smtClean="0"/>
              <a:t>‹#›</a:t>
            </a:fld>
            <a:endParaRPr lang="en-IN"/>
          </a:p>
        </p:txBody>
      </p:sp>
    </p:spTree>
    <p:extLst>
      <p:ext uri="{BB962C8B-B14F-4D97-AF65-F5344CB8AC3E}">
        <p14:creationId xmlns:p14="http://schemas.microsoft.com/office/powerpoint/2010/main" val="40815253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8B2126B-1D42-4D8C-8E70-CB431A375F74}" type="datetimeFigureOut">
              <a:rPr lang="en-IN" smtClean="0"/>
              <a:t>13-09-2015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D43BFFF-463A-4D27-9DC7-40E05309C3D9}" type="slidenum">
              <a:rPr lang="en-IN" smtClean="0"/>
              <a:t>‹#›</a:t>
            </a:fld>
            <a:endParaRPr lang="en-IN"/>
          </a:p>
        </p:txBody>
      </p:sp>
    </p:spTree>
    <p:extLst>
      <p:ext uri="{BB962C8B-B14F-4D97-AF65-F5344CB8AC3E}">
        <p14:creationId xmlns:p14="http://schemas.microsoft.com/office/powerpoint/2010/main" val="4123526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8B2126B-1D42-4D8C-8E70-CB431A375F74}" type="datetimeFigureOut">
              <a:rPr lang="en-IN" smtClean="0"/>
              <a:t>13-09-2015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D43BFFF-463A-4D27-9DC7-40E05309C3D9}" type="slidenum">
              <a:rPr lang="en-IN" smtClean="0"/>
              <a:t>‹#›</a:t>
            </a:fld>
            <a:endParaRPr lang="en-IN"/>
          </a:p>
        </p:txBody>
      </p:sp>
    </p:spTree>
    <p:extLst>
      <p:ext uri="{BB962C8B-B14F-4D97-AF65-F5344CB8AC3E}">
        <p14:creationId xmlns:p14="http://schemas.microsoft.com/office/powerpoint/2010/main" val="22930917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2126B-1D42-4D8C-8E70-CB431A375F74}" type="datetimeFigureOut">
              <a:rPr lang="en-IN" smtClean="0"/>
              <a:t>13-09-2015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D43BFFF-463A-4D27-9DC7-40E05309C3D9}" type="slidenum">
              <a:rPr lang="en-IN" smtClean="0"/>
              <a:t>‹#›</a:t>
            </a:fld>
            <a:endParaRPr lang="en-IN"/>
          </a:p>
        </p:txBody>
      </p:sp>
    </p:spTree>
    <p:extLst>
      <p:ext uri="{BB962C8B-B14F-4D97-AF65-F5344CB8AC3E}">
        <p14:creationId xmlns:p14="http://schemas.microsoft.com/office/powerpoint/2010/main" val="146358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2126B-1D42-4D8C-8E70-CB431A375F74}" type="datetimeFigureOut">
              <a:rPr lang="en-IN" smtClean="0"/>
              <a:t>13-09-2015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43BFFF-463A-4D27-9DC7-40E05309C3D9}" type="slidenum">
              <a:rPr lang="en-IN" smtClean="0"/>
              <a:t>‹#›</a:t>
            </a:fld>
            <a:endParaRPr lang="en-IN"/>
          </a:p>
        </p:txBody>
      </p:sp>
    </p:spTree>
    <p:extLst>
      <p:ext uri="{BB962C8B-B14F-4D97-AF65-F5344CB8AC3E}">
        <p14:creationId xmlns:p14="http://schemas.microsoft.com/office/powerpoint/2010/main" val="2161319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B2126B-1D42-4D8C-8E70-CB431A375F74}" type="datetimeFigureOut">
              <a:rPr lang="en-IN" smtClean="0"/>
              <a:t>13-09-2015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43BFFF-463A-4D27-9DC7-40E05309C3D9}" type="slidenum">
              <a:rPr lang="en-IN" smtClean="0"/>
              <a:t>‹#›</a:t>
            </a:fld>
            <a:endParaRPr lang="en-IN"/>
          </a:p>
        </p:txBody>
      </p:sp>
    </p:spTree>
    <p:extLst>
      <p:ext uri="{BB962C8B-B14F-4D97-AF65-F5344CB8AC3E}">
        <p14:creationId xmlns:p14="http://schemas.microsoft.com/office/powerpoint/2010/main" val="338312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B2126B-1D42-4D8C-8E70-CB431A375F74}" type="datetimeFigureOut">
              <a:rPr lang="en-IN" smtClean="0"/>
              <a:t>13-09-2015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43BFFF-463A-4D27-9DC7-40E05309C3D9}" type="slidenum">
              <a:rPr lang="en-IN" smtClean="0"/>
              <a:t>‹#›</a:t>
            </a:fld>
            <a:endParaRPr lang="en-IN"/>
          </a:p>
        </p:txBody>
      </p:sp>
    </p:spTree>
    <p:extLst>
      <p:ext uri="{BB962C8B-B14F-4D97-AF65-F5344CB8AC3E}">
        <p14:creationId xmlns:p14="http://schemas.microsoft.com/office/powerpoint/2010/main" val="13940731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8B2126B-1D42-4D8C-8E70-CB431A375F74}" type="datetimeFigureOut">
              <a:rPr lang="en-IN" smtClean="0"/>
              <a:t>13-09-2015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43BFFF-463A-4D27-9DC7-40E05309C3D9}" type="slidenum">
              <a:rPr lang="en-IN" smtClean="0"/>
              <a:t>‹#›</a:t>
            </a:fld>
            <a:endParaRPr lang="en-IN"/>
          </a:p>
        </p:txBody>
      </p:sp>
    </p:spTree>
    <p:extLst>
      <p:ext uri="{BB962C8B-B14F-4D97-AF65-F5344CB8AC3E}">
        <p14:creationId xmlns:p14="http://schemas.microsoft.com/office/powerpoint/2010/main" val="1589751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FD5FCF76-187A-47F4-AC98-3AF7E0BADF5D}"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2" name="Title 1"/>
          <p:cNvSpPr>
            <a:spLocks noGrp="1"/>
          </p:cNvSpPr>
          <p:nvPr>
            <p:ph type="title"/>
          </p:nvPr>
        </p:nvSpPr>
        <p:spPr>
          <a:xfrm>
            <a:off x="609600" y="5160336"/>
            <a:ext cx="10972800" cy="1143000"/>
          </a:xfrm>
        </p:spPr>
        <p:txBody>
          <a:bodyPr/>
          <a:lstStyle>
            <a:lvl1pPr algn="ctr">
              <a:defRPr sz="45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200" b="1" dirty="0">
                <a:solidFill>
                  <a:srgbClr val="835E01"/>
                </a:solidFill>
                <a:latin typeface="Arial Narrow" pitchFamily="34" charset="0"/>
                <a:ea typeface="ＭＳ Ｐゴシック"/>
              </a:rPr>
              <a:t>17-05-2015                                                                                      NYU-Abu Dhabi</a:t>
            </a:r>
          </a:p>
        </p:txBody>
      </p:sp>
      <p:sp>
        <p:nvSpPr>
          <p:cNvPr id="9" name="TextBox 8"/>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11"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187764123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Pie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4" name="Oval 7"/>
          <p:cNvSpPr>
            <a:spLocks noChangeArrowheads="1"/>
          </p:cNvSpPr>
          <p:nvPr/>
        </p:nvSpPr>
        <p:spPr bwMode="auto">
          <a:xfrm>
            <a:off x="224367" y="20639"/>
            <a:ext cx="2271184" cy="1703387"/>
          </a:xfrm>
          <a:prstGeom prst="ellipse">
            <a:avLst/>
          </a:prstGeom>
          <a:noFill/>
          <a:ln w="27305" cap="rnd">
            <a:solidFill>
              <a:srgbClr val="FFF6DB"/>
            </a:solidFill>
            <a:round/>
            <a:headEnd/>
            <a:tailEnd/>
          </a:ln>
          <a:effectLst>
            <a:outerShdw dist="25400" dir="5400000" algn="tl" rotWithShape="0">
              <a:srgbClr val="AFA58D">
                <a:alpha val="84998"/>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5"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6" name="Rectangle 11"/>
          <p:cNvSpPr/>
          <p:nvPr/>
        </p:nvSpPr>
        <p:spPr>
          <a:xfrm>
            <a:off x="1320801"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7" name="Rectangle 14"/>
          <p:cNvSpPr>
            <a:spLocks noChangeArrowheads="1"/>
          </p:cNvSpPr>
          <p:nvPr/>
        </p:nvSpPr>
        <p:spPr bwMode="invGray">
          <a:xfrm>
            <a:off x="1352551" y="0"/>
            <a:ext cx="97367"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8" name="Oval 12"/>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9" name="Oval 13"/>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0"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246BE010-4BE8-4506-B304-1DA68202020A}"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11" name="Oval 2"/>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2" name="Oval 3"/>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2" name="Title 1"/>
          <p:cNvSpPr>
            <a:spLocks noGrp="1"/>
          </p:cNvSpPr>
          <p:nvPr>
            <p:ph type="title"/>
          </p:nvPr>
        </p:nvSpPr>
        <p:spPr>
          <a:xfrm>
            <a:off x="1914144" y="274320"/>
            <a:ext cx="9997440" cy="1143000"/>
          </a:xfrm>
        </p:spPr>
        <p:txBody>
          <a:bodyPr/>
          <a:lstStyle/>
          <a:p>
            <a:r>
              <a:rPr lang="en-US" dirty="0" smtClean="0"/>
              <a:t>Click to edit Master title style</a:t>
            </a:r>
            <a:endParaRPr lang="en-US" dirty="0"/>
          </a:p>
        </p:txBody>
      </p:sp>
      <p:sp>
        <p:nvSpPr>
          <p:cNvPr id="15"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200" b="1" dirty="0">
                <a:solidFill>
                  <a:srgbClr val="835E01"/>
                </a:solidFill>
                <a:latin typeface="Arial Narrow" pitchFamily="34" charset="0"/>
                <a:ea typeface="ＭＳ Ｐゴシック"/>
              </a:rPr>
              <a:t>17-05-2015                                                                                      NYU-Abu Dhabi</a:t>
            </a:r>
          </a:p>
        </p:txBody>
      </p:sp>
      <p:sp>
        <p:nvSpPr>
          <p:cNvPr id="14" name="TextBox 13"/>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16"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1061594637"/>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352552" y="0"/>
            <a:ext cx="10839449"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3" name="Rectangle 2"/>
          <p:cNvSpPr>
            <a:spLocks noChangeArrowheads="1"/>
          </p:cNvSpPr>
          <p:nvPr/>
        </p:nvSpPr>
        <p:spPr bwMode="invGray">
          <a:xfrm>
            <a:off x="1352551" y="0"/>
            <a:ext cx="97367"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4"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C9BE8CD3-FB0D-4143-BFAB-01560063918A}"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7"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200" b="1" dirty="0">
                <a:solidFill>
                  <a:srgbClr val="835E01"/>
                </a:solidFill>
                <a:latin typeface="Arial Narrow" pitchFamily="34" charset="0"/>
                <a:ea typeface="ＭＳ Ｐゴシック"/>
              </a:rPr>
              <a:t>17-05-2015                                                                                      NYU-Abu Dhabi</a:t>
            </a:r>
          </a:p>
        </p:txBody>
      </p:sp>
      <p:sp>
        <p:nvSpPr>
          <p:cNvPr id="6" name="TextBox 5"/>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8"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660941694"/>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BB9D4069-B209-4D2E-8EE7-244359B6B5A5}"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6"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600" b="1" dirty="0" smtClean="0">
                <a:solidFill>
                  <a:srgbClr val="835E01"/>
                </a:solidFill>
                <a:latin typeface="Arial Narrow" pitchFamily="34" charset="0"/>
                <a:ea typeface="ＭＳ Ｐゴシック"/>
              </a:rPr>
              <a:t>13-09-2015                                                                                      CHES 2015, SAINT MALO, FRANCE</a:t>
            </a:r>
            <a:endParaRPr lang="en-US" sz="1600" b="1" dirty="0">
              <a:solidFill>
                <a:srgbClr val="835E01"/>
              </a:solidFill>
              <a:latin typeface="Arial Narrow" pitchFamily="34" charset="0"/>
              <a:ea typeface="ＭＳ Ｐゴシック"/>
            </a:endParaRPr>
          </a:p>
        </p:txBody>
      </p:sp>
      <p:sp>
        <p:nvSpPr>
          <p:cNvPr id="2" name="Title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lstStyle>
          <a:p>
            <a:r>
              <a:rPr lang="en-US" dirty="0" smtClean="0"/>
              <a:t>Click to edit Master title style</a:t>
            </a:r>
            <a:endParaRPr lang="en-US" dirty="0"/>
          </a:p>
        </p:txBody>
      </p:sp>
      <p:sp>
        <p:nvSpPr>
          <p:cNvPr id="3" name="Text Placeholder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8" name="Picture 88" descr="sealindia.jpg"/>
          <p:cNvPicPr>
            <a:picLocks noChangeAspect="1"/>
          </p:cNvPicPr>
          <p:nvPr userDrawn="1"/>
        </p:nvPicPr>
        <p:blipFill>
          <a:blip r:embed="rId2"/>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841548479"/>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5" name="Rectangle 4"/>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2575" fontAlgn="base">
              <a:lnSpc>
                <a:spcPts val="3000"/>
              </a:lnSpc>
              <a:spcBef>
                <a:spcPts val="600"/>
              </a:spcBef>
              <a:spcAft>
                <a:spcPct val="0"/>
              </a:spcAft>
              <a:buClr>
                <a:srgbClr val="3891A7"/>
              </a:buClr>
              <a:buSzPct val="80000"/>
              <a:buFont typeface="Wingdings 2" pitchFamily="18" charset="2"/>
              <a:buNone/>
              <a:defRPr/>
            </a:pPr>
            <a:endParaRPr lang="en-US" sz="3200">
              <a:solidFill>
                <a:prstClr val="black"/>
              </a:solidFill>
              <a:latin typeface="Gill Sans MT" pitchFamily="34" charset="0"/>
              <a:ea typeface="ＭＳ Ｐゴシック" charset="-128"/>
            </a:endParaRPr>
          </a:p>
        </p:txBody>
      </p:sp>
      <p:sp>
        <p:nvSpPr>
          <p:cNvPr id="6" name="Flowchart: Process 5"/>
          <p:cNvSpPr>
            <a:spLocks noChangeArrowheads="1"/>
          </p:cNvSpPr>
          <p:nvPr/>
        </p:nvSpPr>
        <p:spPr bwMode="auto">
          <a:xfrm rot="19468671">
            <a:off x="529167" y="954089"/>
            <a:ext cx="914400" cy="204787"/>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rgbClr val="EBDAB1">
                <a:alpha val="39998"/>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7" name="Flowchart: Process 6"/>
          <p:cNvSpPr>
            <a:spLocks noChangeArrowheads="1"/>
          </p:cNvSpPr>
          <p:nvPr/>
        </p:nvSpPr>
        <p:spPr bwMode="auto">
          <a:xfrm rot="2103354" flipH="1">
            <a:off x="6671734" y="936625"/>
            <a:ext cx="865717" cy="204788"/>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chemeClr val="bg2">
                <a:alpha val="20000"/>
              </a:scheme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8"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8E2D3E77-1F9E-449F-9E2C-6AD1676472F0}"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1"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200" b="1" dirty="0">
                <a:solidFill>
                  <a:srgbClr val="835E01"/>
                </a:solidFill>
                <a:latin typeface="Arial Narrow" pitchFamily="34" charset="0"/>
                <a:ea typeface="ＭＳ Ｐゴシック"/>
              </a:rPr>
              <a:t>17-05-2015                                                                                      NYU-Abu Dhabi</a:t>
            </a:r>
          </a:p>
        </p:txBody>
      </p:sp>
      <p:sp>
        <p:nvSpPr>
          <p:cNvPr id="9" name="Title 8"/>
          <p:cNvSpPr>
            <a:spLocks noGrp="1"/>
          </p:cNvSpPr>
          <p:nvPr>
            <p:ph type="title"/>
          </p:nvPr>
        </p:nvSpPr>
        <p:spPr/>
        <p:txBody>
          <a:bodyPr/>
          <a:lstStyle/>
          <a:p>
            <a:r>
              <a:rPr lang="en-US" smtClean="0"/>
              <a:t>Click to edit Master title style</a:t>
            </a:r>
            <a:endParaRPr lang="en-IN"/>
          </a:p>
        </p:txBody>
      </p:sp>
    </p:spTree>
    <p:extLst>
      <p:ext uri="{BB962C8B-B14F-4D97-AF65-F5344CB8AC3E}">
        <p14:creationId xmlns:p14="http://schemas.microsoft.com/office/powerpoint/2010/main" val="2206857353"/>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8" name="Oval 7"/>
          <p:cNvSpPr>
            <a:spLocks noChangeArrowheads="1"/>
          </p:cNvSpPr>
          <p:nvPr/>
        </p:nvSpPr>
        <p:spPr bwMode="auto">
          <a:xfrm>
            <a:off x="224367" y="20639"/>
            <a:ext cx="2271184" cy="1703387"/>
          </a:xfrm>
          <a:prstGeom prst="ellipse">
            <a:avLst/>
          </a:prstGeom>
          <a:noFill/>
          <a:ln w="27305" cap="rnd">
            <a:solidFill>
              <a:srgbClr val="FFF6DB"/>
            </a:solidFill>
            <a:round/>
            <a:headEnd/>
            <a:tailEnd/>
          </a:ln>
          <a:effectLst>
            <a:outerShdw dist="25400" dir="5400000" algn="tl" rotWithShape="0">
              <a:srgbClr val="AFA58D">
                <a:alpha val="84998"/>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12" name="Rectangle 11"/>
          <p:cNvSpPr/>
          <p:nvPr/>
        </p:nvSpPr>
        <p:spPr>
          <a:xfrm>
            <a:off x="1320801"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5" name="Title Placeholder 4"/>
          <p:cNvSpPr>
            <a:spLocks noGrp="1"/>
          </p:cNvSpPr>
          <p:nvPr>
            <p:ph type="title"/>
          </p:nvPr>
        </p:nvSpPr>
        <p:spPr>
          <a:xfrm>
            <a:off x="1913467" y="274638"/>
            <a:ext cx="9999133"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033" name="Text Placeholder 8"/>
          <p:cNvSpPr>
            <a:spLocks noGrp="1"/>
          </p:cNvSpPr>
          <p:nvPr>
            <p:ph type="body" idx="1"/>
          </p:nvPr>
        </p:nvSpPr>
        <p:spPr bwMode="auto">
          <a:xfrm>
            <a:off x="1913467" y="1447800"/>
            <a:ext cx="999913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Rectangle 14"/>
          <p:cNvSpPr>
            <a:spLocks noChangeArrowheads="1"/>
          </p:cNvSpPr>
          <p:nvPr/>
        </p:nvSpPr>
        <p:spPr bwMode="invGray">
          <a:xfrm>
            <a:off x="1352551" y="0"/>
            <a:ext cx="97367"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13" name="Oval 12"/>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4" name="Oval 13"/>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23"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F8FD9DEC-199C-4795-8D9C-33576228B844}"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17"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200" b="1" dirty="0">
                <a:solidFill>
                  <a:srgbClr val="835E01"/>
                </a:solidFill>
                <a:latin typeface="Arial Narrow" pitchFamily="34" charset="0"/>
                <a:ea typeface="ＭＳ Ｐゴシック"/>
              </a:rPr>
              <a:t>17-05-2015                                                                                      NYU-Abu Dhabi</a:t>
            </a:r>
          </a:p>
        </p:txBody>
      </p:sp>
      <p:sp>
        <p:nvSpPr>
          <p:cNvPr id="20" name="TextBox 19"/>
          <p:cNvSpPr txBox="1"/>
          <p:nvPr userDrawn="1"/>
        </p:nvSpPr>
        <p:spPr>
          <a:xfrm>
            <a:off x="21167" y="11672"/>
            <a:ext cx="1303868" cy="1323417"/>
          </a:xfrm>
          <a:prstGeom prst="rect">
            <a:avLst/>
          </a:prstGeom>
          <a:solidFill>
            <a:schemeClr val="bg1"/>
          </a:solidFill>
          <a:ln>
            <a:solidFill>
              <a:schemeClr val="tx1"/>
            </a:solidFill>
          </a:ln>
          <a:effectLst>
            <a:innerShdw blurRad="63500" dist="50800" dir="13500000">
              <a:prstClr val="black">
                <a:alpha val="50000"/>
              </a:prstClr>
            </a:innerShdw>
          </a:effectLst>
          <a:scene3d>
            <a:camera prst="orthographicFront"/>
            <a:lightRig rig="threePt" dir="t"/>
          </a:scene3d>
          <a:sp3d>
            <a:bevelT/>
          </a:sp3d>
        </p:spPr>
        <p:txBody>
          <a:bodyPr wrap="square" lIns="91417" tIns="45709" rIns="91417" bIns="45709">
            <a:spAutoFit/>
          </a:bodyPr>
          <a:lstStyle/>
          <a:p>
            <a:pPr algn="ctr">
              <a:defRPr/>
            </a:pPr>
            <a:r>
              <a:rPr lang="en-US" sz="1000" b="1" dirty="0">
                <a:ea typeface="ＭＳ Ｐゴシック" charset="-128"/>
                <a:cs typeface="+mn-cs"/>
              </a:rPr>
              <a:t>Secured Embedded </a:t>
            </a: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endParaRPr lang="en-US" sz="1000" b="1" dirty="0">
              <a:ea typeface="ＭＳ Ｐゴシック" charset="-128"/>
              <a:cs typeface="+mn-cs"/>
            </a:endParaRPr>
          </a:p>
          <a:p>
            <a:pPr algn="ctr">
              <a:defRPr/>
            </a:pPr>
            <a:r>
              <a:rPr lang="en-US" sz="1000" b="1" dirty="0">
                <a:ea typeface="ＭＳ Ｐゴシック" charset="-128"/>
                <a:cs typeface="+mn-cs"/>
              </a:rPr>
              <a:t>Architecture  Laboratory (SEAL)</a:t>
            </a:r>
          </a:p>
        </p:txBody>
      </p:sp>
      <p:pic>
        <p:nvPicPr>
          <p:cNvPr id="21" name="Picture 88" descr="sealindia.jpg"/>
          <p:cNvPicPr>
            <a:picLocks noChangeAspect="1"/>
          </p:cNvPicPr>
          <p:nvPr userDrawn="1"/>
        </p:nvPicPr>
        <p:blipFill>
          <a:blip r:embed="rId20"/>
          <a:srcRect/>
          <a:stretch>
            <a:fillRect/>
          </a:stretch>
        </p:blipFill>
        <p:spPr bwMode="auto">
          <a:xfrm>
            <a:off x="287868" y="213798"/>
            <a:ext cx="766763" cy="766763"/>
          </a:xfrm>
          <a:prstGeom prst="rect">
            <a:avLst/>
          </a:prstGeom>
          <a:noFill/>
          <a:ln w="9525">
            <a:noFill/>
            <a:miter lim="800000"/>
            <a:headEnd/>
            <a:tailEnd/>
          </a:ln>
        </p:spPr>
      </p:pic>
    </p:spTree>
    <p:extLst>
      <p:ext uri="{BB962C8B-B14F-4D97-AF65-F5344CB8AC3E}">
        <p14:creationId xmlns:p14="http://schemas.microsoft.com/office/powerpoint/2010/main" val="3567030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dissolve/>
  </p:transition>
  <p:timing>
    <p:tnLst>
      <p:par>
        <p:cTn id="1" dur="indefinite" restart="never" nodeType="tmRoot"/>
      </p:par>
    </p:tnLst>
  </p:timing>
  <p:hf sldNum="0" hdr="0" ftr="0" dt="0"/>
  <p:txStyles>
    <p:titleStyle>
      <a:lvl1pPr algn="ctr" rtl="0" eaLnBrk="0" fontAlgn="base" hangingPunct="0">
        <a:spcBef>
          <a:spcPct val="0"/>
        </a:spcBef>
        <a:spcAft>
          <a:spcPct val="0"/>
        </a:spcAft>
        <a:defRPr sz="4300" b="1" kern="1200">
          <a:solidFill>
            <a:srgbClr val="9B4C37"/>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2pPr>
      <a:lvl3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3pPr>
      <a:lvl4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4pPr>
      <a:lvl5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ＭＳ Ｐゴシック" charset="-128"/>
          <a:cs typeface="ＭＳ Ｐゴシック" charset="-128"/>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ＭＳ Ｐゴシック" charset="-128"/>
          <a:cs typeface="ＭＳ Ｐゴシック"/>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ＭＳ Ｐゴシック" charset="-128"/>
          <a:cs typeface="ＭＳ Ｐゴシック"/>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ＭＳ Ｐゴシック" charset="-128"/>
          <a:cs typeface="ＭＳ Ｐゴシック"/>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ＭＳ Ｐゴシック" charset="-128"/>
          <a:cs typeface="ＭＳ Ｐゴシック"/>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67" y="-815975"/>
            <a:ext cx="21844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8" name="Oval 7"/>
          <p:cNvSpPr>
            <a:spLocks noChangeArrowheads="1"/>
          </p:cNvSpPr>
          <p:nvPr/>
        </p:nvSpPr>
        <p:spPr bwMode="auto">
          <a:xfrm>
            <a:off x="224367" y="20639"/>
            <a:ext cx="2271184" cy="1703387"/>
          </a:xfrm>
          <a:prstGeom prst="ellipse">
            <a:avLst/>
          </a:prstGeom>
          <a:noFill/>
          <a:ln w="27305" cap="rnd">
            <a:solidFill>
              <a:srgbClr val="FFF6DB"/>
            </a:solidFill>
            <a:round/>
            <a:headEnd/>
            <a:tailEnd/>
          </a:ln>
          <a:effectLst>
            <a:outerShdw dist="25400" dir="5400000" algn="tl" rotWithShape="0">
              <a:srgbClr val="AFA58D">
                <a:alpha val="84998"/>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11" name="Donut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12" name="Rectangle 11"/>
          <p:cNvSpPr/>
          <p:nvPr/>
        </p:nvSpPr>
        <p:spPr>
          <a:xfrm>
            <a:off x="1320801" y="0"/>
            <a:ext cx="1084156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a:solidFill>
                <a:srgbClr val="FFFFFF"/>
              </a:solidFill>
              <a:ea typeface="ＭＳ Ｐゴシック" charset="-128"/>
            </a:endParaRPr>
          </a:p>
        </p:txBody>
      </p:sp>
      <p:sp>
        <p:nvSpPr>
          <p:cNvPr id="5" name="Title Placeholder 4"/>
          <p:cNvSpPr>
            <a:spLocks noGrp="1"/>
          </p:cNvSpPr>
          <p:nvPr>
            <p:ph type="title"/>
          </p:nvPr>
        </p:nvSpPr>
        <p:spPr>
          <a:xfrm>
            <a:off x="1913467" y="274638"/>
            <a:ext cx="9999133"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033" name="Text Placeholder 8"/>
          <p:cNvSpPr>
            <a:spLocks noGrp="1"/>
          </p:cNvSpPr>
          <p:nvPr>
            <p:ph type="body" idx="1"/>
          </p:nvPr>
        </p:nvSpPr>
        <p:spPr bwMode="auto">
          <a:xfrm>
            <a:off x="1913467" y="1447800"/>
            <a:ext cx="9999133"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Rectangle 14"/>
          <p:cNvSpPr>
            <a:spLocks noChangeArrowheads="1"/>
          </p:cNvSpPr>
          <p:nvPr/>
        </p:nvSpPr>
        <p:spPr bwMode="invGray">
          <a:xfrm>
            <a:off x="1352551" y="0"/>
            <a:ext cx="97367" cy="6858000"/>
          </a:xfrm>
          <a:prstGeom prst="rect">
            <a:avLst/>
          </a:prstGeom>
          <a:solidFill>
            <a:schemeClr val="bg1"/>
          </a:solidFill>
          <a:ln w="25400" cap="rnd">
            <a:noFill/>
            <a:miter lim="800000"/>
            <a:headEnd/>
            <a:tailEnd/>
          </a:ln>
          <a:effectLst>
            <a:outerShdw dist="38000" dir="10800000" algn="tl" rotWithShape="0">
              <a:srgbClr val="706B5F">
                <a:alpha val="25000"/>
              </a:srgbClr>
            </a:outerShdw>
          </a:effectLst>
        </p:spPr>
        <p:txBody>
          <a:bodyPr anchor="ctr"/>
          <a:lstStyle/>
          <a:p>
            <a:pPr algn="ctr" fontAlgn="base">
              <a:spcBef>
                <a:spcPct val="0"/>
              </a:spcBef>
              <a:spcAft>
                <a:spcPct val="0"/>
              </a:spcAft>
              <a:defRPr/>
            </a:pPr>
            <a:endParaRPr lang="en-US" sz="1800">
              <a:solidFill>
                <a:srgbClr val="FFFFFF"/>
              </a:solidFill>
              <a:latin typeface="Gill Sans MT" pitchFamily="34" charset="0"/>
              <a:ea typeface="ＭＳ Ｐゴシック" charset="-128"/>
            </a:endParaRPr>
          </a:p>
        </p:txBody>
      </p:sp>
      <p:sp>
        <p:nvSpPr>
          <p:cNvPr id="13" name="Oval 12"/>
          <p:cNvSpPr/>
          <p:nvPr userDrawn="1"/>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14" name="Oval 13"/>
          <p:cNvSpPr/>
          <p:nvPr userDrawn="1"/>
        </p:nvSpPr>
        <p:spPr>
          <a:xfrm>
            <a:off x="1543051" y="1344614"/>
            <a:ext cx="84667"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1800">
              <a:solidFill>
                <a:srgbClr val="000000"/>
              </a:solidFill>
              <a:latin typeface="Gill Sans MT" pitchFamily="34" charset="0"/>
              <a:ea typeface="ＭＳ Ｐゴシック" charset="-128"/>
            </a:endParaRPr>
          </a:p>
        </p:txBody>
      </p:sp>
      <p:sp>
        <p:nvSpPr>
          <p:cNvPr id="23" name="Slide Number Placeholder 21"/>
          <p:cNvSpPr txBox="1">
            <a:spLocks/>
          </p:cNvSpPr>
          <p:nvPr userDrawn="1"/>
        </p:nvSpPr>
        <p:spPr>
          <a:xfrm>
            <a:off x="11582400" y="6381750"/>
            <a:ext cx="609600" cy="476250"/>
          </a:xfrm>
          <a:prstGeom prst="rect">
            <a:avLst/>
          </a:prstGeom>
        </p:spPr>
        <p:txBody>
          <a:bodyPr anchor="b"/>
          <a:lstStyle>
            <a:lvl1pPr>
              <a:defRPr>
                <a:solidFill>
                  <a:schemeClr val="accent2">
                    <a:lumMod val="50000"/>
                  </a:schemeClr>
                </a:solidFill>
              </a:defRPr>
            </a:lvl1pPr>
          </a:lstStyle>
          <a:p>
            <a:pPr fontAlgn="base">
              <a:spcBef>
                <a:spcPct val="0"/>
              </a:spcBef>
              <a:spcAft>
                <a:spcPct val="0"/>
              </a:spcAft>
              <a:defRPr/>
            </a:pPr>
            <a:fld id="{F8FD9DEC-199C-4795-8D9C-33576228B844}" type="slidenum">
              <a:rPr lang="en-US" sz="1200" smtClean="0">
                <a:solidFill>
                  <a:srgbClr val="FEB80A">
                    <a:lumMod val="50000"/>
                  </a:srgbClr>
                </a:solidFill>
                <a:latin typeface="Arial Narrow" pitchFamily="34" charset="0"/>
                <a:ea typeface="ＭＳ Ｐゴシック" charset="-128"/>
              </a:rPr>
              <a:pPr fontAlgn="base">
                <a:spcBef>
                  <a:spcPct val="0"/>
                </a:spcBef>
                <a:spcAft>
                  <a:spcPct val="0"/>
                </a:spcAft>
                <a:defRPr/>
              </a:pPr>
              <a:t>‹#›</a:t>
            </a:fld>
            <a:endParaRPr lang="en-US" sz="1200" dirty="0">
              <a:solidFill>
                <a:srgbClr val="FEB80A">
                  <a:lumMod val="50000"/>
                </a:srgbClr>
              </a:solidFill>
              <a:latin typeface="Arial Narrow" pitchFamily="34" charset="0"/>
              <a:ea typeface="ＭＳ Ｐゴシック" charset="-128"/>
            </a:endParaRPr>
          </a:p>
        </p:txBody>
      </p:sp>
      <p:sp>
        <p:nvSpPr>
          <p:cNvPr id="17" name="Footer Placeholder 9"/>
          <p:cNvSpPr txBox="1">
            <a:spLocks/>
          </p:cNvSpPr>
          <p:nvPr userDrawn="1"/>
        </p:nvSpPr>
        <p:spPr>
          <a:xfrm>
            <a:off x="0" y="6381750"/>
            <a:ext cx="11379200" cy="476250"/>
          </a:xfrm>
          <a:prstGeom prst="rect">
            <a:avLst/>
          </a:prstGeom>
        </p:spPr>
        <p:txBody>
          <a:bodyPr anchor="b"/>
          <a:lstStyle/>
          <a:p>
            <a:pPr fontAlgn="base">
              <a:spcBef>
                <a:spcPct val="0"/>
              </a:spcBef>
              <a:spcAft>
                <a:spcPct val="0"/>
              </a:spcAft>
              <a:defRPr/>
            </a:pPr>
            <a:r>
              <a:rPr lang="en-US" sz="1200" b="1" dirty="0">
                <a:solidFill>
                  <a:srgbClr val="835E01"/>
                </a:solidFill>
                <a:latin typeface="Arial Narrow" pitchFamily="34" charset="0"/>
                <a:ea typeface="ＭＳ Ｐゴシック"/>
              </a:rPr>
              <a:t>17-05-2015                                                                                      NYU-Abu Dhabi</a:t>
            </a:r>
          </a:p>
        </p:txBody>
      </p:sp>
    </p:spTree>
    <p:extLst>
      <p:ext uri="{BB962C8B-B14F-4D97-AF65-F5344CB8AC3E}">
        <p14:creationId xmlns:p14="http://schemas.microsoft.com/office/powerpoint/2010/main" val="48908107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ransition>
    <p:dissolve/>
  </p:transition>
  <p:timing>
    <p:tnLst>
      <p:par>
        <p:cTn id="1" dur="indefinite" restart="never" nodeType="tmRoot"/>
      </p:par>
    </p:tnLst>
  </p:timing>
  <p:hf sldNum="0" hdr="0" ftr="0" dt="0"/>
  <p:txStyles>
    <p:titleStyle>
      <a:lvl1pPr algn="ctr" rtl="0" eaLnBrk="0" fontAlgn="base" hangingPunct="0">
        <a:spcBef>
          <a:spcPct val="0"/>
        </a:spcBef>
        <a:spcAft>
          <a:spcPct val="0"/>
        </a:spcAft>
        <a:defRPr sz="4300" b="1" kern="1200">
          <a:solidFill>
            <a:srgbClr val="9B4C37"/>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2pPr>
      <a:lvl3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3pPr>
      <a:lvl4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4pPr>
      <a:lvl5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ＭＳ Ｐゴシック" charset="-128"/>
          <a:cs typeface="ＭＳ Ｐゴシック" charset="-128"/>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ＭＳ Ｐゴシック" charset="-128"/>
          <a:cs typeface="ＭＳ Ｐゴシック"/>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ＭＳ Ｐゴシック" charset="-128"/>
          <a:cs typeface="ＭＳ Ｐゴシック"/>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ＭＳ Ｐゴシック" charset="-128"/>
          <a:cs typeface="ＭＳ Ｐゴシック"/>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ＭＳ Ｐゴシック" charset="-128"/>
          <a:cs typeface="ＭＳ Ｐゴシック"/>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2126B-1D42-4D8C-8E70-CB431A375F74}" type="datetimeFigureOut">
              <a:rPr lang="en-IN" smtClean="0"/>
              <a:t>13-09-2015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3BFFF-463A-4D27-9DC7-40E05309C3D9}" type="slidenum">
              <a:rPr lang="en-IN" smtClean="0"/>
              <a:t>‹#›</a:t>
            </a:fld>
            <a:endParaRPr lang="en-IN"/>
          </a:p>
        </p:txBody>
      </p:sp>
    </p:spTree>
    <p:extLst>
      <p:ext uri="{BB962C8B-B14F-4D97-AF65-F5344CB8AC3E}">
        <p14:creationId xmlns:p14="http://schemas.microsoft.com/office/powerpoint/2010/main" val="88962863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 Id="rId14" Type="http://schemas.openxmlformats.org/officeDocument/2006/relationships/image" Target="../media/image10.wmf"/></Relationships>
</file>

<file path=ppt/slides/_rels/slide10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0.xml"/></Relationships>
</file>

<file path=ppt/slides/_rels/slide10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eg"/><Relationship Id="rId1" Type="http://schemas.openxmlformats.org/officeDocument/2006/relationships/slideLayout" Target="../slideLayouts/slideLayout33.xml"/></Relationships>
</file>

<file path=ppt/slides/_rels/slide10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17.jpeg"/><Relationship Id="rId1" Type="http://schemas.openxmlformats.org/officeDocument/2006/relationships/slideLayout" Target="../slideLayouts/slideLayout22.xml"/><Relationship Id="rId4" Type="http://schemas.openxmlformats.org/officeDocument/2006/relationships/image" Target="../media/image99.jpeg"/></Relationships>
</file>

<file path=ppt/slides/_rels/slide10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20.xml"/><Relationship Id="rId5" Type="http://schemas.openxmlformats.org/officeDocument/2006/relationships/image" Target="../media/image103.png"/><Relationship Id="rId4" Type="http://schemas.openxmlformats.org/officeDocument/2006/relationships/image" Target="../media/image102.jpeg"/></Relationships>
</file>

<file path=ppt/slides/_rels/slide106.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3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8.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0.xml"/></Relationships>
</file>

<file path=ppt/slides/_rels/slide109.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5.wmf"/><Relationship Id="rId2" Type="http://schemas.openxmlformats.org/officeDocument/2006/relationships/slideLayout" Target="../slideLayouts/slideLayout20.xml"/><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0.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1.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6.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0.xml"/></Relationships>
</file>

<file path=ppt/slides/_rels/slide1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20.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0.xml"/></Relationships>
</file>

<file path=ppt/slides/_rels/slide12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0.xml"/></Relationships>
</file>

<file path=ppt/slides/_rels/slide12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0.xml"/></Relationships>
</file>

<file path=ppt/slides/_rels/slide123.xml.rels><?xml version="1.0" encoding="UTF-8" standalone="yes"?>
<Relationships xmlns="http://schemas.openxmlformats.org/package/2006/relationships"><Relationship Id="rId2" Type="http://schemas.openxmlformats.org/officeDocument/2006/relationships/image" Target="../media/image117.gif"/><Relationship Id="rId1" Type="http://schemas.openxmlformats.org/officeDocument/2006/relationships/slideLayout" Target="../slideLayouts/slideLayout20.xml"/></Relationships>
</file>

<file path=ppt/slides/_rels/slide12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120.png"/><Relationship Id="rId4" Type="http://schemas.openxmlformats.org/officeDocument/2006/relationships/image" Target="../media/image119.png"/></Relationships>
</file>

<file path=ppt/slides/_rels/slide125.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0.xml"/></Relationships>
</file>

<file path=ppt/slides/_rels/slide12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960.png"/><Relationship Id="rId5" Type="http://schemas.openxmlformats.org/officeDocument/2006/relationships/image" Target="../media/image124.png"/><Relationship Id="rId4" Type="http://schemas.openxmlformats.org/officeDocument/2006/relationships/image" Target="../media/image123.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0.xml"/></Relationships>
</file>

<file path=ppt/slides/_rels/slide130.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0.xml"/></Relationships>
</file>

<file path=ppt/slides/_rels/slide13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27.jpg"/><Relationship Id="rId7" Type="http://schemas.openxmlformats.org/officeDocument/2006/relationships/diagramColors" Target="../diagrams/colors5.xml"/><Relationship Id="rId2" Type="http://schemas.openxmlformats.org/officeDocument/2006/relationships/image" Target="../media/image126.png"/><Relationship Id="rId1" Type="http://schemas.openxmlformats.org/officeDocument/2006/relationships/slideLayout" Target="../slideLayouts/slideLayout2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28.jpg"/></Relationships>
</file>

<file path=ppt/slides/_rels/slide13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0.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5.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0.xml"/></Relationships>
</file>

<file path=ppt/slides/_rels/slide136.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0.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9.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40.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0.xml"/></Relationships>
</file>

<file path=ppt/slides/_rels/slide141.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0.xml"/></Relationships>
</file>

<file path=ppt/slides/_rels/slide142.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0.xml"/></Relationships>
</file>

<file path=ppt/slides/_rels/slide143.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0.xml"/></Relationships>
</file>

<file path=ppt/slides/_rels/slide144.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0.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9.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5.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0.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3.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0.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jpg"/><Relationship Id="rId1" Type="http://schemas.openxmlformats.org/officeDocument/2006/relationships/slideLayout" Target="../slideLayouts/slideLayout20.xml"/></Relationships>
</file>

<file path=ppt/slides/_rels/slide158.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0.xml"/></Relationships>
</file>

<file path=ppt/slides/_rels/slide159.xml.rels><?xml version="1.0" encoding="UTF-8" standalone="yes"?>
<Relationships xmlns="http://schemas.openxmlformats.org/package/2006/relationships"><Relationship Id="rId3" Type="http://schemas.openxmlformats.org/officeDocument/2006/relationships/image" Target="../media/image145.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0.xml"/><Relationship Id="rId1" Type="http://schemas.openxmlformats.org/officeDocument/2006/relationships/tags" Target="../tags/tag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7.xml"/><Relationship Id="rId7" Type="http://schemas.openxmlformats.org/officeDocument/2006/relationships/image" Target="../media/image2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6.png"/><Relationship Id="rId5" Type="http://schemas.openxmlformats.org/officeDocument/2006/relationships/slideLayout" Target="../slideLayouts/slideLayout20.xml"/><Relationship Id="rId4" Type="http://schemas.openxmlformats.org/officeDocument/2006/relationships/tags" Target="../tags/tag8.xml"/><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3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7.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3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35.png"/><Relationship Id="rId5" Type="http://schemas.openxmlformats.org/officeDocument/2006/relationships/tags" Target="../tags/tag16.xml"/><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tags" Target="../tags/tag15.xml"/><Relationship Id="rId9" Type="http://schemas.openxmlformats.org/officeDocument/2006/relationships/image" Target="../media/image33.png"/><Relationship Id="rId1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0.xml"/><Relationship Id="rId1" Type="http://schemas.openxmlformats.org/officeDocument/2006/relationships/tags" Target="../tags/tag19.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9.xml"/><Relationship Id="rId1" Type="http://schemas.openxmlformats.org/officeDocument/2006/relationships/vmlDrawing" Target="../drawings/vmlDrawing3.vml"/><Relationship Id="rId5" Type="http://schemas.openxmlformats.org/officeDocument/2006/relationships/image" Target="../media/image48.wmf"/><Relationship Id="rId4" Type="http://schemas.openxmlformats.org/officeDocument/2006/relationships/oleObject" Target="../embeddings/oleObject12.bin"/></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9.xml"/><Relationship Id="rId1" Type="http://schemas.openxmlformats.org/officeDocument/2006/relationships/vmlDrawing" Target="../drawings/vmlDrawing4.vml"/><Relationship Id="rId5" Type="http://schemas.openxmlformats.org/officeDocument/2006/relationships/image" Target="../media/image50.wmf"/><Relationship Id="rId4" Type="http://schemas.openxmlformats.org/officeDocument/2006/relationships/oleObject" Target="../embeddings/oleObject13.bin"/></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9.xml"/><Relationship Id="rId1" Type="http://schemas.openxmlformats.org/officeDocument/2006/relationships/vmlDrawing" Target="../drawings/vmlDrawing5.vml"/><Relationship Id="rId5" Type="http://schemas.openxmlformats.org/officeDocument/2006/relationships/image" Target="../media/image50.wmf"/><Relationship Id="rId4" Type="http://schemas.openxmlformats.org/officeDocument/2006/relationships/oleObject" Target="../embeddings/oleObject14.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19.xml"/><Relationship Id="rId1" Type="http://schemas.openxmlformats.org/officeDocument/2006/relationships/vmlDrawing" Target="../drawings/vmlDrawing6.vml"/><Relationship Id="rId6" Type="http://schemas.openxmlformats.org/officeDocument/2006/relationships/image" Target="../media/image52.wmf"/><Relationship Id="rId5" Type="http://schemas.openxmlformats.org/officeDocument/2006/relationships/oleObject" Target="../embeddings/oleObject16.bin"/><Relationship Id="rId10" Type="http://schemas.openxmlformats.org/officeDocument/2006/relationships/image" Target="../media/image54.wmf"/><Relationship Id="rId4" Type="http://schemas.openxmlformats.org/officeDocument/2006/relationships/image" Target="../media/image51.wmf"/><Relationship Id="rId9" Type="http://schemas.openxmlformats.org/officeDocument/2006/relationships/oleObject" Target="../embeddings/oleObject18.bin"/></Relationships>
</file>

<file path=ppt/slides/_rels/slide6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9.xml"/><Relationship Id="rId4" Type="http://schemas.openxmlformats.org/officeDocument/2006/relationships/image" Target="../media/image58.png"/></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9.xml"/><Relationship Id="rId5" Type="http://schemas.openxmlformats.org/officeDocument/2006/relationships/image" Target="../media/image64.png"/><Relationship Id="rId4" Type="http://schemas.openxmlformats.org/officeDocument/2006/relationships/image" Target="../media/image63.png"/></Relationships>
</file>

<file path=ppt/slides/_rels/slide7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4" Type="http://schemas.openxmlformats.org/officeDocument/2006/relationships/image" Target="../media/image67.png"/></Relationships>
</file>

<file path=ppt/slides/_rels/slide7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4" Type="http://schemas.openxmlformats.org/officeDocument/2006/relationships/image" Target="../media/image71.png"/></Relationships>
</file>

<file path=ppt/slides/_rels/slide7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19.xml"/><Relationship Id="rId1" Type="http://schemas.openxmlformats.org/officeDocument/2006/relationships/vmlDrawing" Target="../drawings/vmlDrawing7.vml"/><Relationship Id="rId5" Type="http://schemas.openxmlformats.org/officeDocument/2006/relationships/image" Target="../media/image75.wmf"/><Relationship Id="rId4" Type="http://schemas.openxmlformats.org/officeDocument/2006/relationships/oleObject" Target="../embeddings/oleObject19.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0.xml"/></Relationships>
</file>

<file path=ppt/slides/_rels/slide8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0.xml"/><Relationship Id="rId5" Type="http://schemas.openxmlformats.org/officeDocument/2006/relationships/image" Target="../media/image82.png"/><Relationship Id="rId4" Type="http://schemas.openxmlformats.org/officeDocument/2006/relationships/image" Target="../media/image81.png"/></Relationships>
</file>

<file path=ppt/slides/_rels/slide8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0.xml"/><Relationship Id="rId1" Type="http://schemas.openxmlformats.org/officeDocument/2006/relationships/vmlDrawing" Target="../drawings/vmlDrawing8.vml"/><Relationship Id="rId6" Type="http://schemas.openxmlformats.org/officeDocument/2006/relationships/image" Target="../media/image85.wmf"/><Relationship Id="rId5" Type="http://schemas.openxmlformats.org/officeDocument/2006/relationships/oleObject" Target="../embeddings/oleObject21.bin"/><Relationship Id="rId4" Type="http://schemas.openxmlformats.org/officeDocument/2006/relationships/image" Target="../media/image84.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0.xml"/></Relationships>
</file>

<file path=ppt/slides/_rels/slide9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0.xml"/></Relationships>
</file>

<file path=ppt/slides/_rels/slide94.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0.xml"/></Relationships>
</file>

<file path=ppt/slides/_rels/slide9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96788" y="1701006"/>
            <a:ext cx="9795681" cy="1470025"/>
          </a:xfrm>
          <a:prstGeom prst="rect">
            <a:avLst/>
          </a:prstGeom>
          <a:effectLst>
            <a:outerShdw blurRad="50800" dist="38100" dir="8100000" algn="tr" rotWithShape="0">
              <a:prstClr val="black">
                <a:alpha val="40000"/>
              </a:prstClr>
            </a:outerShdw>
          </a:effectLst>
        </p:spPr>
        <p:txBody>
          <a:bodyPr/>
          <a:lstStyle/>
          <a:p>
            <a:pPr algn="ctr" eaLnBrk="0" fontAlgn="base" hangingPunct="0">
              <a:spcBef>
                <a:spcPct val="0"/>
              </a:spcBef>
              <a:spcAft>
                <a:spcPct val="0"/>
              </a:spcAft>
              <a:defRPr/>
            </a:pPr>
            <a:r>
              <a:rPr lang="en-IN" sz="4000" dirty="0">
                <a:solidFill>
                  <a:prstClr val="black"/>
                </a:solidFill>
                <a:latin typeface="Arial" charset="0"/>
                <a:ea typeface="ＭＳ Ｐゴシック"/>
              </a:rPr>
              <a:t>Fault Analysis of Cryptosystems: </a:t>
            </a:r>
          </a:p>
          <a:p>
            <a:pPr algn="ctr" eaLnBrk="0" fontAlgn="base" hangingPunct="0">
              <a:spcBef>
                <a:spcPct val="0"/>
              </a:spcBef>
              <a:spcAft>
                <a:spcPct val="0"/>
              </a:spcAft>
              <a:defRPr/>
            </a:pPr>
            <a:r>
              <a:rPr lang="en-IN" sz="4000" dirty="0">
                <a:solidFill>
                  <a:prstClr val="black"/>
                </a:solidFill>
                <a:latin typeface="Arial" charset="0"/>
                <a:ea typeface="ＭＳ Ｐゴシック"/>
              </a:rPr>
              <a:t>Attacks, Countermeasures, and Metrics</a:t>
            </a:r>
            <a:endParaRPr lang="en-US" sz="4000" b="1" dirty="0">
              <a:solidFill>
                <a:srgbClr val="002060"/>
              </a:solidFill>
              <a:effectLst>
                <a:outerShdw blurRad="38100" dist="38100" dir="2700000" algn="tl">
                  <a:srgbClr val="C0C0C0"/>
                </a:outerShdw>
              </a:effectLst>
              <a:latin typeface="Gill Sans MT" pitchFamily="34" charset="0"/>
              <a:ea typeface="ＭＳ Ｐゴシック"/>
            </a:endParaRPr>
          </a:p>
        </p:txBody>
      </p:sp>
      <p:sp>
        <p:nvSpPr>
          <p:cNvPr id="21506" name="Subtitle 2"/>
          <p:cNvSpPr txBox="1">
            <a:spLocks/>
          </p:cNvSpPr>
          <p:nvPr/>
        </p:nvSpPr>
        <p:spPr bwMode="auto">
          <a:xfrm>
            <a:off x="2952728" y="3500438"/>
            <a:ext cx="6400800" cy="1752600"/>
          </a:xfrm>
          <a:prstGeom prst="rect">
            <a:avLst/>
          </a:prstGeom>
          <a:noFill/>
          <a:ln w="9525">
            <a:noFill/>
            <a:miter lim="800000"/>
            <a:headEnd/>
            <a:tailEnd/>
          </a:ln>
        </p:spPr>
        <p:txBody>
          <a:bodyPr/>
          <a:lstStyle/>
          <a:p>
            <a:pPr marL="26988" indent="-282575" algn="ctr" fontAlgn="base">
              <a:spcBef>
                <a:spcPct val="0"/>
              </a:spcBef>
              <a:spcAft>
                <a:spcPct val="0"/>
              </a:spcAft>
              <a:buClr>
                <a:srgbClr val="3891A7"/>
              </a:buClr>
              <a:buSzPct val="80000"/>
            </a:pPr>
            <a:r>
              <a:rPr lang="en-US" sz="2400" b="1" dirty="0" err="1">
                <a:solidFill>
                  <a:srgbClr val="4B2203"/>
                </a:solidFill>
                <a:latin typeface="Arial" charset="0"/>
                <a:ea typeface="ＭＳ Ｐゴシック"/>
                <a:cs typeface="Arial" charset="0"/>
              </a:rPr>
              <a:t>Debdeep</a:t>
            </a:r>
            <a:r>
              <a:rPr lang="en-US" sz="2400" b="1" dirty="0">
                <a:solidFill>
                  <a:srgbClr val="4B2203"/>
                </a:solidFill>
                <a:latin typeface="Arial" charset="0"/>
                <a:ea typeface="ＭＳ Ｐゴシック"/>
                <a:cs typeface="Arial" charset="0"/>
              </a:rPr>
              <a:t> </a:t>
            </a:r>
            <a:r>
              <a:rPr lang="en-US" sz="2400" b="1" dirty="0" err="1">
                <a:solidFill>
                  <a:srgbClr val="4B2203"/>
                </a:solidFill>
                <a:latin typeface="Arial" charset="0"/>
                <a:ea typeface="ＭＳ Ｐゴシック"/>
                <a:cs typeface="Arial" charset="0"/>
              </a:rPr>
              <a:t>Mukhopadhyay</a:t>
            </a:r>
            <a:endParaRPr lang="en-US" sz="2400" b="1" dirty="0">
              <a:solidFill>
                <a:srgbClr val="4B2203"/>
              </a:solidFill>
              <a:latin typeface="Arial" charset="0"/>
              <a:ea typeface="ＭＳ Ｐゴシック"/>
              <a:cs typeface="Arial" charset="0"/>
            </a:endParaRPr>
          </a:p>
          <a:p>
            <a:pPr marL="26988" indent="-282575" algn="ctr" fontAlgn="base">
              <a:spcBef>
                <a:spcPct val="0"/>
              </a:spcBef>
              <a:spcAft>
                <a:spcPct val="0"/>
              </a:spcAft>
              <a:buClr>
                <a:srgbClr val="3891A7"/>
              </a:buClr>
              <a:buSzPct val="80000"/>
            </a:pPr>
            <a:r>
              <a:rPr lang="en-US" sz="2400" b="1" dirty="0" err="1">
                <a:solidFill>
                  <a:srgbClr val="4B2203"/>
                </a:solidFill>
                <a:latin typeface="Arial" charset="0"/>
                <a:ea typeface="ＭＳ Ｐゴシック"/>
                <a:cs typeface="Arial" charset="0"/>
              </a:rPr>
              <a:t>Sikhar</a:t>
            </a:r>
            <a:r>
              <a:rPr lang="en-US" sz="2400" b="1" dirty="0">
                <a:solidFill>
                  <a:srgbClr val="4B2203"/>
                </a:solidFill>
                <a:latin typeface="Arial" charset="0"/>
                <a:ea typeface="ＭＳ Ｐゴシック"/>
                <a:cs typeface="Arial" charset="0"/>
              </a:rPr>
              <a:t> </a:t>
            </a:r>
            <a:r>
              <a:rPr lang="en-US" sz="2400" b="1" dirty="0" err="1">
                <a:solidFill>
                  <a:srgbClr val="4B2203"/>
                </a:solidFill>
                <a:latin typeface="Arial" charset="0"/>
                <a:ea typeface="ＭＳ Ｐゴシック"/>
                <a:cs typeface="Arial" charset="0"/>
              </a:rPr>
              <a:t>Patranabis</a:t>
            </a:r>
            <a:endParaRPr lang="en-US" sz="2400" b="1" dirty="0">
              <a:solidFill>
                <a:srgbClr val="4B2203"/>
              </a:solidFill>
              <a:latin typeface="Arial" charset="0"/>
              <a:ea typeface="ＭＳ Ｐゴシック"/>
              <a:cs typeface="Arial" charset="0"/>
            </a:endParaRPr>
          </a:p>
          <a:p>
            <a:pPr marL="26988" indent="-282575" algn="ctr" fontAlgn="base">
              <a:spcBef>
                <a:spcPct val="0"/>
              </a:spcBef>
              <a:spcAft>
                <a:spcPct val="0"/>
              </a:spcAft>
              <a:buClr>
                <a:srgbClr val="3891A7"/>
              </a:buClr>
              <a:buSzPct val="80000"/>
            </a:pPr>
            <a:endParaRPr lang="en-US" sz="1400" b="1" dirty="0">
              <a:solidFill>
                <a:srgbClr val="320E04"/>
              </a:solidFill>
              <a:latin typeface="Arial" charset="0"/>
              <a:ea typeface="ＭＳ Ｐゴシック"/>
              <a:cs typeface="Arial" charset="0"/>
            </a:endParaRPr>
          </a:p>
          <a:p>
            <a:pPr marL="26988" indent="-282575" algn="ctr" fontAlgn="base">
              <a:spcBef>
                <a:spcPct val="0"/>
              </a:spcBef>
              <a:spcAft>
                <a:spcPct val="0"/>
              </a:spcAft>
              <a:buClr>
                <a:srgbClr val="3891A7"/>
              </a:buClr>
              <a:buSzPct val="80000"/>
            </a:pPr>
            <a:endParaRPr lang="en-US" b="1" dirty="0">
              <a:solidFill>
                <a:srgbClr val="320E04"/>
              </a:solidFill>
              <a:latin typeface="Arial" charset="0"/>
              <a:ea typeface="ＭＳ Ｐゴシック"/>
              <a:cs typeface="Arial" charset="0"/>
            </a:endParaRPr>
          </a:p>
          <a:p>
            <a:pPr marL="26988" indent="-282575" algn="ctr" fontAlgn="base">
              <a:spcBef>
                <a:spcPct val="0"/>
              </a:spcBef>
              <a:spcAft>
                <a:spcPct val="0"/>
              </a:spcAft>
              <a:buClr>
                <a:srgbClr val="3891A7"/>
              </a:buClr>
              <a:buSzPct val="80000"/>
            </a:pPr>
            <a:r>
              <a:rPr lang="en-US" sz="2000" b="1" dirty="0">
                <a:solidFill>
                  <a:srgbClr val="320E04"/>
                </a:solidFill>
                <a:latin typeface="Arial" charset="0"/>
                <a:ea typeface="ＭＳ Ｐゴシック"/>
                <a:cs typeface="Arial" charset="0"/>
              </a:rPr>
              <a:t>Department of Computer Science and Engineering</a:t>
            </a:r>
          </a:p>
          <a:p>
            <a:pPr marL="26988" indent="-282575" algn="ctr" fontAlgn="base">
              <a:spcBef>
                <a:spcPct val="0"/>
              </a:spcBef>
              <a:spcAft>
                <a:spcPct val="0"/>
              </a:spcAft>
              <a:buClr>
                <a:srgbClr val="3891A7"/>
              </a:buClr>
              <a:buSzPct val="80000"/>
            </a:pPr>
            <a:r>
              <a:rPr lang="en-US" sz="2000" b="1" dirty="0">
                <a:solidFill>
                  <a:srgbClr val="320E04"/>
                </a:solidFill>
                <a:latin typeface="Arial" charset="0"/>
                <a:ea typeface="ＭＳ Ｐゴシック"/>
                <a:cs typeface="Arial" charset="0"/>
              </a:rPr>
              <a:t>IIT </a:t>
            </a:r>
            <a:r>
              <a:rPr lang="en-US" sz="2000" b="1" dirty="0" err="1">
                <a:solidFill>
                  <a:srgbClr val="320E04"/>
                </a:solidFill>
                <a:latin typeface="Arial" charset="0"/>
                <a:ea typeface="ＭＳ Ｐゴシック"/>
                <a:cs typeface="Arial" charset="0"/>
              </a:rPr>
              <a:t>Kharagpur</a:t>
            </a:r>
            <a:endParaRPr lang="en-US" sz="2000" b="1" dirty="0">
              <a:solidFill>
                <a:srgbClr val="320E04"/>
              </a:solidFill>
              <a:latin typeface="Arial" charset="0"/>
              <a:ea typeface="ＭＳ Ｐゴシック"/>
              <a:cs typeface="Arial" charset="0"/>
            </a:endParaRPr>
          </a:p>
          <a:p>
            <a:pPr marL="26988" indent="-282575" algn="ctr" fontAlgn="base">
              <a:spcBef>
                <a:spcPct val="0"/>
              </a:spcBef>
              <a:spcAft>
                <a:spcPct val="0"/>
              </a:spcAft>
              <a:buClr>
                <a:srgbClr val="3891A7"/>
              </a:buClr>
              <a:buSzPct val="80000"/>
            </a:pPr>
            <a:r>
              <a:rPr lang="en-US" sz="1600" b="1" dirty="0">
                <a:solidFill>
                  <a:srgbClr val="0000FF"/>
                </a:solidFill>
                <a:latin typeface="Arial" charset="0"/>
                <a:ea typeface="ＭＳ Ｐゴシック"/>
                <a:cs typeface="Arial" charset="0"/>
              </a:rPr>
              <a:t>debdeep@cse.iitkgp.ernet.in</a:t>
            </a:r>
          </a:p>
          <a:p>
            <a:pPr marL="26988" indent="-282575" algn="ctr" fontAlgn="base">
              <a:spcBef>
                <a:spcPct val="0"/>
              </a:spcBef>
              <a:spcAft>
                <a:spcPct val="0"/>
              </a:spcAft>
              <a:buClr>
                <a:srgbClr val="3891A7"/>
              </a:buClr>
              <a:buSzPct val="80000"/>
            </a:pPr>
            <a:r>
              <a:rPr lang="en-US" sz="1600" b="1" dirty="0">
                <a:solidFill>
                  <a:srgbClr val="0000FF"/>
                </a:solidFill>
                <a:latin typeface="Arial" charset="0"/>
                <a:ea typeface="ＭＳ Ｐゴシック"/>
                <a:cs typeface="Arial" charset="0"/>
              </a:rPr>
              <a:t>sikhar.patranabis@cse.iitkgp.ernet.in </a:t>
            </a:r>
          </a:p>
          <a:p>
            <a:pPr marL="26988" indent="-282575" algn="ctr" fontAlgn="base">
              <a:spcBef>
                <a:spcPct val="0"/>
              </a:spcBef>
              <a:spcAft>
                <a:spcPct val="0"/>
              </a:spcAft>
              <a:buClr>
                <a:srgbClr val="3891A7"/>
              </a:buClr>
              <a:buSzPct val="80000"/>
            </a:pPr>
            <a:r>
              <a:rPr lang="en-US" sz="1600" b="1" dirty="0">
                <a:solidFill>
                  <a:srgbClr val="0000FF"/>
                </a:solidFill>
                <a:latin typeface="Arial" charset="0"/>
                <a:ea typeface="ＭＳ Ｐゴシック"/>
                <a:cs typeface="Arial" charset="0"/>
              </a:rPr>
              <a:t>http://cse.iitkgp.ac.in/resgrp/seal/</a:t>
            </a:r>
          </a:p>
          <a:p>
            <a:pPr marL="26988" indent="-282575" eaLnBrk="0" fontAlgn="base" hangingPunct="0">
              <a:spcBef>
                <a:spcPts val="600"/>
              </a:spcBef>
              <a:spcAft>
                <a:spcPct val="0"/>
              </a:spcAft>
              <a:buClr>
                <a:srgbClr val="3891A7"/>
              </a:buClr>
              <a:buSzPct val="80000"/>
              <a:buFont typeface="Wingdings 2" pitchFamily="18" charset="2"/>
              <a:buChar char=""/>
            </a:pPr>
            <a:endParaRPr lang="en-US" sz="3200" dirty="0">
              <a:solidFill>
                <a:prstClr val="black"/>
              </a:solidFill>
              <a:ea typeface="ＭＳ Ｐゴシック"/>
            </a:endParaRPr>
          </a:p>
        </p:txBody>
      </p:sp>
      <p:pic>
        <p:nvPicPr>
          <p:cNvPr id="21507" name="Picture 31" descr="IIT_Kharagpur_Logo.png"/>
          <p:cNvPicPr>
            <a:picLocks noChangeAspect="1"/>
          </p:cNvPicPr>
          <p:nvPr/>
        </p:nvPicPr>
        <p:blipFill>
          <a:blip r:embed="rId3"/>
          <a:srcRect/>
          <a:stretch>
            <a:fillRect/>
          </a:stretch>
        </p:blipFill>
        <p:spPr bwMode="auto">
          <a:xfrm>
            <a:off x="9136064" y="0"/>
            <a:ext cx="1531937" cy="1371600"/>
          </a:xfrm>
          <a:prstGeom prst="rect">
            <a:avLst/>
          </a:prstGeom>
          <a:noFill/>
          <a:ln w="9525">
            <a:noFill/>
            <a:miter lim="800000"/>
            <a:headEnd/>
            <a:tailEnd/>
          </a:ln>
        </p:spPr>
      </p:pic>
    </p:spTree>
    <p:extLst>
      <p:ext uri="{BB962C8B-B14F-4D97-AF65-F5344CB8AC3E}">
        <p14:creationId xmlns:p14="http://schemas.microsoft.com/office/powerpoint/2010/main" val="235732069"/>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421908" y="204788"/>
            <a:ext cx="8223345" cy="533400"/>
          </a:xfrm>
        </p:spPr>
        <p:txBody>
          <a:bodyPr>
            <a:normAutofit fontScale="90000"/>
          </a:bodyPr>
          <a:lstStyle/>
          <a:p>
            <a:r>
              <a:rPr lang="en-US" dirty="0" smtClean="0"/>
              <a:t/>
            </a:r>
            <a:br>
              <a:rPr lang="en-US" dirty="0" smtClean="0"/>
            </a:br>
            <a:r>
              <a:rPr lang="en-US" dirty="0" smtClean="0"/>
              <a:t>Fault </a:t>
            </a:r>
            <a:r>
              <a:rPr lang="en-US" dirty="0"/>
              <a:t>Attacks on </a:t>
            </a:r>
            <a:r>
              <a:rPr lang="en-US" dirty="0" smtClean="0"/>
              <a:t>RSA </a:t>
            </a:r>
            <a:br>
              <a:rPr lang="en-US" dirty="0" smtClean="0"/>
            </a:br>
            <a:r>
              <a:rPr lang="en-US" dirty="0" smtClean="0"/>
              <a:t>(</a:t>
            </a:r>
            <a:r>
              <a:rPr lang="en-US" dirty="0" err="1" smtClean="0"/>
              <a:t>Boneh</a:t>
            </a:r>
            <a:r>
              <a:rPr lang="en-US" dirty="0" smtClean="0"/>
              <a:t> et al. 1996)</a:t>
            </a:r>
            <a:endParaRPr lang="en-US" dirty="0"/>
          </a:p>
        </p:txBody>
      </p:sp>
      <p:sp>
        <p:nvSpPr>
          <p:cNvPr id="112643" name="Rectangle 3"/>
          <p:cNvSpPr>
            <a:spLocks noGrp="1" noChangeArrowheads="1"/>
          </p:cNvSpPr>
          <p:nvPr>
            <p:ph type="body" idx="1"/>
          </p:nvPr>
        </p:nvSpPr>
        <p:spPr>
          <a:xfrm>
            <a:off x="2114834" y="1498600"/>
            <a:ext cx="7981950" cy="4914900"/>
          </a:xfrm>
        </p:spPr>
        <p:txBody>
          <a:bodyPr/>
          <a:lstStyle/>
          <a:p>
            <a:r>
              <a:rPr lang="en-US" dirty="0"/>
              <a:t>Only decryption is subject to attacks</a:t>
            </a:r>
          </a:p>
          <a:p>
            <a:r>
              <a:rPr lang="en-US" dirty="0"/>
              <a:t>Assume: </a:t>
            </a:r>
          </a:p>
          <a:p>
            <a:pPr lvl="1"/>
            <a:r>
              <a:rPr lang="en-US" dirty="0"/>
              <a:t>1. Attacker can flip a single bit in key d                    2. S and corresponding message M known to attacker</a:t>
            </a:r>
          </a:p>
          <a:p>
            <a:pPr lvl="1"/>
            <a:r>
              <a:rPr lang="en-US" dirty="0"/>
              <a:t>Decryption device generates      satisfying</a:t>
            </a:r>
          </a:p>
          <a:p>
            <a:pPr lvl="1"/>
            <a:endParaRPr lang="en-US" dirty="0"/>
          </a:p>
          <a:p>
            <a:pPr lvl="1"/>
            <a:endParaRPr lang="en-US" dirty="0"/>
          </a:p>
          <a:p>
            <a:pPr lvl="1"/>
            <a:r>
              <a:rPr lang="en-US" dirty="0"/>
              <a:t>If              then</a:t>
            </a:r>
          </a:p>
          <a:p>
            <a:pPr lvl="1"/>
            <a:r>
              <a:rPr lang="en-US" dirty="0"/>
              <a:t>If              then </a:t>
            </a:r>
          </a:p>
        </p:txBody>
      </p:sp>
      <p:graphicFrame>
        <p:nvGraphicFramePr>
          <p:cNvPr id="112644" name="Object 4"/>
          <p:cNvGraphicFramePr>
            <a:graphicFrameLocks noChangeAspect="1"/>
          </p:cNvGraphicFramePr>
          <p:nvPr>
            <p:extLst>
              <p:ext uri="{D42A27DB-BD31-4B8C-83A1-F6EECF244321}">
                <p14:modId xmlns:p14="http://schemas.microsoft.com/office/powerpoint/2010/main" val="2789086042"/>
              </p:ext>
            </p:extLst>
          </p:nvPr>
        </p:nvGraphicFramePr>
        <p:xfrm>
          <a:off x="7016750" y="4030318"/>
          <a:ext cx="374650" cy="374650"/>
        </p:xfrm>
        <a:graphic>
          <a:graphicData uri="http://schemas.openxmlformats.org/presentationml/2006/ole">
            <mc:AlternateContent xmlns:mc="http://schemas.openxmlformats.org/markup-compatibility/2006">
              <mc:Choice xmlns:v="urn:schemas-microsoft-com:vml" Requires="v">
                <p:oleObj spid="_x0000_s1524" name="Equation" r:id="rId3" imgW="203040" imgH="203040" progId="Equation.3">
                  <p:embed/>
                </p:oleObj>
              </mc:Choice>
              <mc:Fallback>
                <p:oleObj name="Equation" r:id="rId3" imgW="20304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0" y="4030318"/>
                        <a:ext cx="374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45" name="Object 5"/>
          <p:cNvGraphicFramePr>
            <a:graphicFrameLocks noChangeAspect="1"/>
          </p:cNvGraphicFramePr>
          <p:nvPr>
            <p:extLst>
              <p:ext uri="{D42A27DB-BD31-4B8C-83A1-F6EECF244321}">
                <p14:modId xmlns:p14="http://schemas.microsoft.com/office/powerpoint/2010/main" val="2844814677"/>
              </p:ext>
            </p:extLst>
          </p:nvPr>
        </p:nvGraphicFramePr>
        <p:xfrm>
          <a:off x="5080000" y="4530875"/>
          <a:ext cx="2000250" cy="844550"/>
        </p:xfrm>
        <a:graphic>
          <a:graphicData uri="http://schemas.openxmlformats.org/presentationml/2006/ole">
            <mc:AlternateContent xmlns:mc="http://schemas.openxmlformats.org/markup-compatibility/2006">
              <mc:Choice xmlns:v="urn:schemas-microsoft-com:vml" Requires="v">
                <p:oleObj spid="_x0000_s1525" name="Equation" r:id="rId5" imgW="1143000" imgH="482400" progId="Equation.3">
                  <p:embed/>
                </p:oleObj>
              </mc:Choice>
              <mc:Fallback>
                <p:oleObj name="Equation" r:id="rId5" imgW="114300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00" y="4530875"/>
                        <a:ext cx="200025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46" name="Object 6"/>
          <p:cNvGraphicFramePr>
            <a:graphicFrameLocks noChangeAspect="1"/>
          </p:cNvGraphicFramePr>
          <p:nvPr>
            <p:extLst>
              <p:ext uri="{D42A27DB-BD31-4B8C-83A1-F6EECF244321}">
                <p14:modId xmlns:p14="http://schemas.microsoft.com/office/powerpoint/2010/main" val="1665579426"/>
              </p:ext>
            </p:extLst>
          </p:nvPr>
        </p:nvGraphicFramePr>
        <p:xfrm>
          <a:off x="5080000" y="6001890"/>
          <a:ext cx="2311400" cy="466725"/>
        </p:xfrm>
        <a:graphic>
          <a:graphicData uri="http://schemas.openxmlformats.org/presentationml/2006/ole">
            <mc:AlternateContent xmlns:mc="http://schemas.openxmlformats.org/markup-compatibility/2006">
              <mc:Choice xmlns:v="urn:schemas-microsoft-com:vml" Requires="v">
                <p:oleObj spid="_x0000_s1526" name="Equation" r:id="rId7" imgW="1320480" imgH="266400" progId="Equation.3">
                  <p:embed/>
                </p:oleObj>
              </mc:Choice>
              <mc:Fallback>
                <p:oleObj name="Equation" r:id="rId7" imgW="1320480" imgH="26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0000" y="6001890"/>
                        <a:ext cx="231140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47" name="Object 7"/>
          <p:cNvGraphicFramePr>
            <a:graphicFrameLocks noChangeAspect="1"/>
          </p:cNvGraphicFramePr>
          <p:nvPr>
            <p:extLst>
              <p:ext uri="{D42A27DB-BD31-4B8C-83A1-F6EECF244321}">
                <p14:modId xmlns:p14="http://schemas.microsoft.com/office/powerpoint/2010/main" val="3128738909"/>
              </p:ext>
            </p:extLst>
          </p:nvPr>
        </p:nvGraphicFramePr>
        <p:xfrm>
          <a:off x="5168900" y="5455295"/>
          <a:ext cx="2089150" cy="466725"/>
        </p:xfrm>
        <a:graphic>
          <a:graphicData uri="http://schemas.openxmlformats.org/presentationml/2006/ole">
            <mc:AlternateContent xmlns:mc="http://schemas.openxmlformats.org/markup-compatibility/2006">
              <mc:Choice xmlns:v="urn:schemas-microsoft-com:vml" Requires="v">
                <p:oleObj spid="_x0000_s1527" name="Equation" r:id="rId9" imgW="1193760" imgH="266400" progId="Equation.3">
                  <p:embed/>
                </p:oleObj>
              </mc:Choice>
              <mc:Fallback>
                <p:oleObj name="Equation" r:id="rId9" imgW="1193760" imgH="2664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8900" y="5455295"/>
                        <a:ext cx="208915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48" name="Object 8"/>
          <p:cNvGraphicFramePr>
            <a:graphicFrameLocks noChangeAspect="1"/>
          </p:cNvGraphicFramePr>
          <p:nvPr>
            <p:extLst>
              <p:ext uri="{D42A27DB-BD31-4B8C-83A1-F6EECF244321}">
                <p14:modId xmlns:p14="http://schemas.microsoft.com/office/powerpoint/2010/main" val="4213068341"/>
              </p:ext>
            </p:extLst>
          </p:nvPr>
        </p:nvGraphicFramePr>
        <p:xfrm>
          <a:off x="3208361" y="5522796"/>
          <a:ext cx="796925" cy="447675"/>
        </p:xfrm>
        <a:graphic>
          <a:graphicData uri="http://schemas.openxmlformats.org/presentationml/2006/ole">
            <mc:AlternateContent xmlns:mc="http://schemas.openxmlformats.org/markup-compatibility/2006">
              <mc:Choice xmlns:v="urn:schemas-microsoft-com:vml" Requires="v">
                <p:oleObj spid="_x0000_s1528" name="Equation" r:id="rId11" imgW="406080" imgH="228600" progId="Equation.3">
                  <p:embed/>
                </p:oleObj>
              </mc:Choice>
              <mc:Fallback>
                <p:oleObj name="Equation" r:id="rId11" imgW="40608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8361" y="5522796"/>
                        <a:ext cx="79692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49" name="Object 9"/>
          <p:cNvGraphicFramePr>
            <a:graphicFrameLocks noChangeAspect="1"/>
          </p:cNvGraphicFramePr>
          <p:nvPr>
            <p:extLst>
              <p:ext uri="{D42A27DB-BD31-4B8C-83A1-F6EECF244321}">
                <p14:modId xmlns:p14="http://schemas.microsoft.com/office/powerpoint/2010/main" val="1286735043"/>
              </p:ext>
            </p:extLst>
          </p:nvPr>
        </p:nvGraphicFramePr>
        <p:xfrm>
          <a:off x="3235657" y="6020940"/>
          <a:ext cx="746125" cy="447675"/>
        </p:xfrm>
        <a:graphic>
          <a:graphicData uri="http://schemas.openxmlformats.org/presentationml/2006/ole">
            <mc:AlternateContent xmlns:mc="http://schemas.openxmlformats.org/markup-compatibility/2006">
              <mc:Choice xmlns:v="urn:schemas-microsoft-com:vml" Requires="v">
                <p:oleObj spid="_x0000_s1529" name="Equation" r:id="rId13" imgW="380880" imgH="228600" progId="Equation.3">
                  <p:embed/>
                </p:oleObj>
              </mc:Choice>
              <mc:Fallback>
                <p:oleObj name="Equation" r:id="rId13" imgW="38088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5657" y="6020940"/>
                        <a:ext cx="74612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9198591" y="5890280"/>
            <a:ext cx="2402006" cy="523220"/>
          </a:xfrm>
          <a:prstGeom prst="rect">
            <a:avLst/>
          </a:prstGeom>
        </p:spPr>
        <p:txBody>
          <a:bodyPr wrap="square" rtlCol="0" anchor="b">
            <a:spAutoFit/>
          </a:bodyPr>
          <a:lstStyle/>
          <a:p>
            <a:r>
              <a:rPr lang="en-US" sz="1400" b="1" dirty="0" smtClean="0">
                <a:latin typeface="Arial Narrow" pitchFamily="34" charset="0"/>
              </a:rPr>
              <a:t>Source : </a:t>
            </a:r>
            <a:r>
              <a:rPr lang="en-US" sz="1400" b="1" dirty="0" err="1" smtClean="0">
                <a:latin typeface="Arial Narrow" pitchFamily="34" charset="0"/>
              </a:rPr>
              <a:t>Koren</a:t>
            </a:r>
            <a:r>
              <a:rPr lang="en-US" sz="1400" b="1" dirty="0" smtClean="0">
                <a:latin typeface="Arial Narrow" pitchFamily="34" charset="0"/>
              </a:rPr>
              <a:t> and Krishna, Morgan-Kaufman 2007</a:t>
            </a:r>
            <a:endParaRPr lang="en-IN" sz="1400" b="1" dirty="0" smtClean="0">
              <a:latin typeface="Arial Narrow" pitchFamily="34" charset="0"/>
            </a:endParaRPr>
          </a:p>
        </p:txBody>
      </p:sp>
    </p:spTree>
    <p:extLst>
      <p:ext uri="{BB962C8B-B14F-4D97-AF65-F5344CB8AC3E}">
        <p14:creationId xmlns:p14="http://schemas.microsoft.com/office/powerpoint/2010/main" val="51348007"/>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Intensity</a:t>
            </a:r>
            <a:endParaRPr lang="en-IN" dirty="0"/>
          </a:p>
        </p:txBody>
      </p:sp>
      <p:pic>
        <p:nvPicPr>
          <p:cNvPr id="4" name="Content Placeholder 3"/>
          <p:cNvPicPr>
            <a:picLocks noGrp="1" noChangeAspect="1"/>
          </p:cNvPicPr>
          <p:nvPr>
            <p:ph idx="1"/>
          </p:nvPr>
        </p:nvPicPr>
        <p:blipFill>
          <a:blip r:embed="rId2"/>
          <a:stretch>
            <a:fillRect/>
          </a:stretch>
        </p:blipFill>
        <p:spPr>
          <a:xfrm>
            <a:off x="2517776" y="2452638"/>
            <a:ext cx="3772515" cy="2195563"/>
          </a:xfrm>
          <a:prstGeom prst="rect">
            <a:avLst/>
          </a:prstGeom>
        </p:spPr>
      </p:pic>
      <p:sp>
        <p:nvSpPr>
          <p:cNvPr id="5" name="TextBox 4"/>
          <p:cNvSpPr txBox="1"/>
          <p:nvPr/>
        </p:nvSpPr>
        <p:spPr>
          <a:xfrm>
            <a:off x="2944232" y="1219201"/>
            <a:ext cx="6705600" cy="1015663"/>
          </a:xfrm>
          <a:prstGeom prst="rect">
            <a:avLst/>
          </a:prstGeom>
        </p:spPr>
        <p:txBody>
          <a:bodyPr wrap="square" rtlCol="0" anchor="b">
            <a:spAutoFit/>
          </a:bodyPr>
          <a:lstStyle/>
          <a:p>
            <a:r>
              <a:rPr lang="en-US" sz="2000" b="1" dirty="0">
                <a:solidFill>
                  <a:srgbClr val="835E01"/>
                </a:solidFill>
                <a:latin typeface="Arial Narrow" pitchFamily="34" charset="0"/>
              </a:rPr>
              <a:t>The impact of fault varies with the tuning of the parameters of the fault inducing process.</a:t>
            </a:r>
          </a:p>
          <a:p>
            <a:r>
              <a:rPr lang="en-US" sz="2000" b="1" dirty="0">
                <a:solidFill>
                  <a:srgbClr val="835E01"/>
                </a:solidFill>
                <a:latin typeface="Arial Narrow" pitchFamily="34" charset="0"/>
              </a:rPr>
              <a:t>More true for low cost equipment.</a:t>
            </a:r>
            <a:endParaRPr lang="en-IN" sz="2000" b="1" dirty="0">
              <a:solidFill>
                <a:srgbClr val="835E01"/>
              </a:solidFill>
              <a:latin typeface="Arial Narrow" pitchFamily="34" charset="0"/>
            </a:endParaRPr>
          </a:p>
        </p:txBody>
      </p:sp>
      <p:sp>
        <p:nvSpPr>
          <p:cNvPr id="6" name="TextBox 5"/>
          <p:cNvSpPr txBox="1"/>
          <p:nvPr/>
        </p:nvSpPr>
        <p:spPr>
          <a:xfrm>
            <a:off x="2590800" y="4828402"/>
            <a:ext cx="7162800" cy="984885"/>
          </a:xfrm>
          <a:prstGeom prst="rect">
            <a:avLst/>
          </a:prstGeom>
        </p:spPr>
        <p:txBody>
          <a:bodyPr wrap="square" rtlCol="0" anchor="b">
            <a:spAutoFit/>
          </a:bodyPr>
          <a:lstStyle/>
          <a:p>
            <a:r>
              <a:rPr lang="en-US" sz="2000" b="1" dirty="0">
                <a:solidFill>
                  <a:srgbClr val="C00000"/>
                </a:solidFill>
                <a:latin typeface="Arial Narrow" pitchFamily="34" charset="0"/>
              </a:rPr>
              <a:t>Insertion of Fault through Clock Glitches:</a:t>
            </a:r>
          </a:p>
          <a:p>
            <a:r>
              <a:rPr lang="en-US" sz="2000" b="1" dirty="0">
                <a:solidFill>
                  <a:srgbClr val="C00000"/>
                </a:solidFill>
                <a:latin typeface="Arial Narrow" pitchFamily="34" charset="0"/>
              </a:rPr>
              <a:t>	</a:t>
            </a:r>
            <a:r>
              <a:rPr lang="en-US" b="1" dirty="0">
                <a:solidFill>
                  <a:srgbClr val="0000FF"/>
                </a:solidFill>
                <a:latin typeface="Arial Narrow" pitchFamily="34" charset="0"/>
              </a:rPr>
              <a:t>With increase of clock frequency more bits start getting affected.</a:t>
            </a:r>
          </a:p>
          <a:p>
            <a:r>
              <a:rPr lang="en-US" b="1" dirty="0">
                <a:solidFill>
                  <a:srgbClr val="0000FF"/>
                </a:solidFill>
                <a:latin typeface="Arial Narrow" pitchFamily="34" charset="0"/>
              </a:rPr>
              <a:t>                 We say the fault intensity increases!</a:t>
            </a:r>
            <a:endParaRPr lang="en-IN" b="1" dirty="0">
              <a:solidFill>
                <a:srgbClr val="0000FF"/>
              </a:solidFill>
              <a:latin typeface="Arial Narrow" pitchFamily="34" charset="0"/>
            </a:endParaRPr>
          </a:p>
        </p:txBody>
      </p:sp>
      <p:pic>
        <p:nvPicPr>
          <p:cNvPr id="7" name="Picture 6"/>
          <p:cNvPicPr>
            <a:picLocks noChangeAspect="1"/>
          </p:cNvPicPr>
          <p:nvPr/>
        </p:nvPicPr>
        <p:blipFill>
          <a:blip r:embed="rId3"/>
          <a:stretch>
            <a:fillRect/>
          </a:stretch>
        </p:blipFill>
        <p:spPr>
          <a:xfrm>
            <a:off x="6402173" y="2386680"/>
            <a:ext cx="3884828" cy="2282071"/>
          </a:xfrm>
          <a:prstGeom prst="rect">
            <a:avLst/>
          </a:prstGeom>
        </p:spPr>
      </p:pic>
      <p:sp>
        <p:nvSpPr>
          <p:cNvPr id="3" name="TextBox 2"/>
          <p:cNvSpPr txBox="1"/>
          <p:nvPr/>
        </p:nvSpPr>
        <p:spPr>
          <a:xfrm>
            <a:off x="2120348" y="5842529"/>
            <a:ext cx="9130748" cy="584775"/>
          </a:xfrm>
          <a:prstGeom prst="rect">
            <a:avLst/>
          </a:prstGeom>
        </p:spPr>
        <p:txBody>
          <a:bodyPr wrap="square" rtlCol="0" anchor="b">
            <a:spAutoFit/>
          </a:bodyPr>
          <a:lstStyle/>
          <a:p>
            <a:r>
              <a:rPr lang="en-IN" sz="1600" i="1" dirty="0" err="1"/>
              <a:t>Nahid</a:t>
            </a:r>
            <a:r>
              <a:rPr lang="en-IN" sz="1600" i="1" dirty="0"/>
              <a:t> </a:t>
            </a:r>
            <a:r>
              <a:rPr lang="en-IN" sz="1600" i="1" dirty="0" err="1"/>
              <a:t>Farhady</a:t>
            </a:r>
            <a:r>
              <a:rPr lang="en-IN" sz="1600" i="1" dirty="0"/>
              <a:t> </a:t>
            </a:r>
            <a:r>
              <a:rPr lang="en-IN" sz="1600" i="1" dirty="0" err="1"/>
              <a:t>Ghalaty</a:t>
            </a:r>
            <a:r>
              <a:rPr lang="en-IN" sz="1600" i="1" dirty="0"/>
              <a:t>, </a:t>
            </a:r>
            <a:r>
              <a:rPr lang="en-IN" sz="1600" i="1" dirty="0" err="1"/>
              <a:t>Bilgiday</a:t>
            </a:r>
            <a:r>
              <a:rPr lang="en-IN" sz="1600" i="1" dirty="0"/>
              <a:t> </a:t>
            </a:r>
            <a:r>
              <a:rPr lang="en-IN" sz="1600" i="1" dirty="0" err="1"/>
              <a:t>Yuce</a:t>
            </a:r>
            <a:r>
              <a:rPr lang="en-IN" sz="1600" i="1" dirty="0"/>
              <a:t>, Mostafa M. I. </a:t>
            </a:r>
            <a:r>
              <a:rPr lang="en-IN" sz="1600" i="1" dirty="0" err="1"/>
              <a:t>Taha</a:t>
            </a:r>
            <a:r>
              <a:rPr lang="en-IN" sz="1600" dirty="0"/>
              <a:t>, </a:t>
            </a:r>
            <a:r>
              <a:rPr lang="en-IN" sz="1600" i="1" dirty="0"/>
              <a:t>Patrick </a:t>
            </a:r>
            <a:r>
              <a:rPr lang="en-IN" sz="1600" i="1" dirty="0" err="1"/>
              <a:t>Schaumont</a:t>
            </a:r>
            <a:r>
              <a:rPr lang="en-IN" sz="1600" dirty="0"/>
              <a:t>:</a:t>
            </a:r>
            <a:br>
              <a:rPr lang="en-IN" sz="1600" dirty="0"/>
            </a:br>
            <a:r>
              <a:rPr lang="en-IN" sz="1600" b="1" dirty="0"/>
              <a:t>Differential Fault Intensity Analysis.</a:t>
            </a:r>
            <a:r>
              <a:rPr lang="en-IN" sz="1600" dirty="0"/>
              <a:t> FDTC 2014: 49-58</a:t>
            </a:r>
            <a:endParaRPr lang="en-IN" sz="1600" b="1" dirty="0" smtClean="0">
              <a:solidFill>
                <a:srgbClr val="835E01"/>
              </a:solidFill>
              <a:latin typeface="Arial Narrow" pitchFamily="34" charset="0"/>
            </a:endParaRPr>
          </a:p>
        </p:txBody>
      </p:sp>
    </p:spTree>
    <p:extLst>
      <p:ext uri="{BB962C8B-B14F-4D97-AF65-F5344CB8AC3E}">
        <p14:creationId xmlns:p14="http://schemas.microsoft.com/office/powerpoint/2010/main" val="1859280654"/>
      </p:ext>
    </p:extLst>
  </p:cSld>
  <p:clrMapOvr>
    <a:masterClrMapping/>
  </p:clrMapOvr>
  <p:transition>
    <p:dissolv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8172450" cy="1143000"/>
          </a:xfrm>
        </p:spPr>
        <p:txBody>
          <a:bodyPr>
            <a:normAutofit fontScale="90000"/>
          </a:bodyPr>
          <a:lstStyle/>
          <a:p>
            <a:r>
              <a:rPr lang="en-US" dirty="0" smtClean="0"/>
              <a:t>Differential Fault Intensity Analysis (DFIA)</a:t>
            </a:r>
            <a:endParaRPr lang="en-IN" dirty="0"/>
          </a:p>
        </p:txBody>
      </p:sp>
      <p:sp>
        <p:nvSpPr>
          <p:cNvPr id="3" name="Content Placeholder 2"/>
          <p:cNvSpPr>
            <a:spLocks noGrp="1"/>
          </p:cNvSpPr>
          <p:nvPr>
            <p:ph idx="1"/>
          </p:nvPr>
        </p:nvSpPr>
        <p:spPr/>
        <p:txBody>
          <a:bodyPr/>
          <a:lstStyle/>
          <a:p>
            <a:r>
              <a:rPr lang="en-IN" dirty="0"/>
              <a:t>Combines fault injection and DPA </a:t>
            </a:r>
            <a:r>
              <a:rPr lang="en-IN" dirty="0" smtClean="0"/>
              <a:t>principles</a:t>
            </a:r>
          </a:p>
          <a:p>
            <a:r>
              <a:rPr lang="en-IN" dirty="0" smtClean="0"/>
              <a:t> Induces </a:t>
            </a:r>
            <a:r>
              <a:rPr lang="en-IN" dirty="0"/>
              <a:t>biased faults by varying the fault </a:t>
            </a:r>
            <a:r>
              <a:rPr lang="en-IN" dirty="0" smtClean="0"/>
              <a:t>intensity</a:t>
            </a:r>
          </a:p>
          <a:p>
            <a:r>
              <a:rPr lang="en-IN" dirty="0" smtClean="0"/>
              <a:t>Applies </a:t>
            </a:r>
            <a:r>
              <a:rPr lang="en-IN" dirty="0"/>
              <a:t>a hypothesis test with biased </a:t>
            </a:r>
            <a:r>
              <a:rPr lang="en-IN" dirty="0" smtClean="0"/>
              <a:t>faults</a:t>
            </a:r>
          </a:p>
          <a:p>
            <a:r>
              <a:rPr lang="en-IN" dirty="0" smtClean="0"/>
              <a:t>Uses </a:t>
            </a:r>
            <a:r>
              <a:rPr lang="en-IN" dirty="0"/>
              <a:t>biased faults as the source of leakage</a:t>
            </a:r>
          </a:p>
        </p:txBody>
      </p:sp>
    </p:spTree>
    <p:extLst>
      <p:ext uri="{BB962C8B-B14F-4D97-AF65-F5344CB8AC3E}">
        <p14:creationId xmlns:p14="http://schemas.microsoft.com/office/powerpoint/2010/main" val="468177602"/>
      </p:ext>
    </p:extLst>
  </p:cSld>
  <p:clrMapOvr>
    <a:masterClrMapping/>
  </p:clrMapOvr>
  <p:transition>
    <p:dissolv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100" y="76200"/>
            <a:ext cx="7499350" cy="1143000"/>
          </a:xfrm>
        </p:spPr>
        <p:txBody>
          <a:bodyPr/>
          <a:lstStyle/>
          <a:p>
            <a:r>
              <a:rPr lang="en-US" dirty="0" smtClean="0"/>
              <a:t>Steps of a DFIA</a:t>
            </a:r>
            <a:endParaRPr lang="en-IN" dirty="0"/>
          </a:p>
        </p:txBody>
      </p:sp>
      <p:pic>
        <p:nvPicPr>
          <p:cNvPr id="4" name="Content Placeholder 3"/>
          <p:cNvPicPr>
            <a:picLocks noGrp="1" noChangeAspect="1"/>
          </p:cNvPicPr>
          <p:nvPr>
            <p:ph idx="1"/>
          </p:nvPr>
        </p:nvPicPr>
        <p:blipFill>
          <a:blip r:embed="rId2"/>
          <a:stretch>
            <a:fillRect/>
          </a:stretch>
        </p:blipFill>
        <p:spPr>
          <a:xfrm>
            <a:off x="2959100" y="990600"/>
            <a:ext cx="4644424" cy="2514600"/>
          </a:xfrm>
          <a:prstGeom prst="rect">
            <a:avLst/>
          </a:prstGeom>
        </p:spPr>
      </p:pic>
      <p:pic>
        <p:nvPicPr>
          <p:cNvPr id="5" name="Picture 4"/>
          <p:cNvPicPr>
            <a:picLocks noChangeAspect="1"/>
          </p:cNvPicPr>
          <p:nvPr/>
        </p:nvPicPr>
        <p:blipFill>
          <a:blip r:embed="rId3"/>
          <a:stretch>
            <a:fillRect/>
          </a:stretch>
        </p:blipFill>
        <p:spPr>
          <a:xfrm>
            <a:off x="2959100" y="3505200"/>
            <a:ext cx="3941956" cy="2905470"/>
          </a:xfrm>
          <a:prstGeom prst="rect">
            <a:avLst/>
          </a:prstGeom>
        </p:spPr>
      </p:pic>
      <p:sp>
        <p:nvSpPr>
          <p:cNvPr id="6" name="TextBox 5"/>
          <p:cNvSpPr txBox="1"/>
          <p:nvPr/>
        </p:nvSpPr>
        <p:spPr>
          <a:xfrm>
            <a:off x="7772400" y="1702476"/>
            <a:ext cx="2286000" cy="2031325"/>
          </a:xfrm>
          <a:prstGeom prst="rect">
            <a:avLst/>
          </a:prstGeom>
        </p:spPr>
        <p:txBody>
          <a:bodyPr wrap="square" rtlCol="0" anchor="b">
            <a:spAutoFit/>
          </a:bodyPr>
          <a:lstStyle/>
          <a:p>
            <a:r>
              <a:rPr lang="en-US" b="1" dirty="0">
                <a:solidFill>
                  <a:srgbClr val="835E01"/>
                </a:solidFill>
                <a:latin typeface="Arial Narrow" pitchFamily="34" charset="0"/>
              </a:rPr>
              <a:t>The extraction of the key is like a side channel analysis:</a:t>
            </a:r>
          </a:p>
          <a:p>
            <a:r>
              <a:rPr lang="en-US" b="1" dirty="0">
                <a:solidFill>
                  <a:srgbClr val="835E01"/>
                </a:solidFill>
                <a:latin typeface="Arial Narrow" pitchFamily="34" charset="0"/>
              </a:rPr>
              <a:t>	</a:t>
            </a:r>
            <a:r>
              <a:rPr lang="en-US" b="1" dirty="0">
                <a:solidFill>
                  <a:srgbClr val="0000FF"/>
                </a:solidFill>
                <a:latin typeface="Arial Narrow" pitchFamily="34" charset="0"/>
              </a:rPr>
              <a:t>Guessing the key correctly helps in observing the bias in the fault distribution</a:t>
            </a:r>
            <a:endParaRPr lang="en-IN" b="1" dirty="0">
              <a:solidFill>
                <a:srgbClr val="0000FF"/>
              </a:solidFill>
              <a:latin typeface="Arial Narrow" pitchFamily="34" charset="0"/>
            </a:endParaRPr>
          </a:p>
        </p:txBody>
      </p:sp>
    </p:spTree>
    <p:extLst>
      <p:ext uri="{BB962C8B-B14F-4D97-AF65-F5344CB8AC3E}">
        <p14:creationId xmlns:p14="http://schemas.microsoft.com/office/powerpoint/2010/main" val="3173732376"/>
      </p:ext>
    </p:extLst>
  </p:cSld>
  <p:clrMapOvr>
    <a:masterClrMapping/>
  </p:clrMapOvr>
  <p:transition>
    <p:dissolv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5819" y="154711"/>
            <a:ext cx="7499350" cy="1143000"/>
          </a:xfrm>
        </p:spPr>
        <p:txBody>
          <a:bodyPr>
            <a:normAutofit fontScale="90000"/>
          </a:bodyPr>
          <a:lstStyle/>
          <a:p>
            <a:r>
              <a:rPr lang="en-US" dirty="0" smtClean="0"/>
              <a:t>Attack on the Time redundancy Countermeasure</a:t>
            </a:r>
            <a:endParaRPr lang="en-IN" dirty="0"/>
          </a:p>
        </p:txBody>
      </p:sp>
      <p:sp>
        <p:nvSpPr>
          <p:cNvPr id="5" name="Content Placeholder 4"/>
          <p:cNvSpPr>
            <a:spLocks noGrp="1"/>
          </p:cNvSpPr>
          <p:nvPr>
            <p:ph sz="half" idx="1"/>
          </p:nvPr>
        </p:nvSpPr>
        <p:spPr/>
        <p:txBody>
          <a:bodyPr/>
          <a:lstStyle/>
          <a:p>
            <a:pPr marL="285750" indent="-285750">
              <a:buFont typeface="Arial" panose="020B0604020202020204" pitchFamily="34" charset="0"/>
              <a:buChar char="•"/>
            </a:pPr>
            <a:r>
              <a:rPr lang="en-US" sz="2000" dirty="0"/>
              <a:t>All faults are restricted to a </a:t>
            </a:r>
            <a:r>
              <a:rPr lang="en-US" sz="2000" dirty="0">
                <a:solidFill>
                  <a:srgbClr val="C42F1A"/>
                </a:solidFill>
              </a:rPr>
              <a:t>single byte</a:t>
            </a:r>
          </a:p>
          <a:p>
            <a:pPr marL="285750" indent="-285750">
              <a:buFont typeface="Arial" panose="020B0604020202020204" pitchFamily="34" charset="0"/>
              <a:buChar char="•"/>
            </a:pPr>
            <a:r>
              <a:rPr lang="en-US" sz="2000" dirty="0"/>
              <a:t>Two kinds of fault models</a:t>
            </a:r>
          </a:p>
          <a:p>
            <a:pPr marL="742813" lvl="1" indent="-285750">
              <a:buFont typeface="Arial" panose="020B0604020202020204" pitchFamily="34" charset="0"/>
              <a:buChar char="•"/>
            </a:pPr>
            <a:r>
              <a:rPr lang="en-US" sz="2000" dirty="0">
                <a:solidFill>
                  <a:srgbClr val="0070C0"/>
                </a:solidFill>
              </a:rPr>
              <a:t>Situation-1</a:t>
            </a:r>
            <a:r>
              <a:rPr lang="en-US" sz="2000" dirty="0"/>
              <a:t>: Attacker has control over target byte</a:t>
            </a:r>
          </a:p>
          <a:p>
            <a:pPr marL="742813" lvl="1" indent="-285750">
              <a:buFont typeface="Arial" panose="020B0604020202020204" pitchFamily="34" charset="0"/>
              <a:buChar char="•"/>
            </a:pPr>
            <a:r>
              <a:rPr lang="en-US" sz="2000" dirty="0">
                <a:solidFill>
                  <a:srgbClr val="0070C0"/>
                </a:solidFill>
                <a:latin typeface="Trebuchet MS"/>
              </a:rPr>
              <a:t>Situation-2</a:t>
            </a:r>
            <a:r>
              <a:rPr lang="en-US" sz="2000" dirty="0">
                <a:solidFill>
                  <a:srgbClr val="404040"/>
                </a:solidFill>
                <a:latin typeface="Trebuchet MS"/>
              </a:rPr>
              <a:t>: Attacker has no control over target byte</a:t>
            </a:r>
          </a:p>
          <a:p>
            <a:pPr marL="285750" indent="-285750">
              <a:buFont typeface="Arial" panose="020B0604020202020204" pitchFamily="34" charset="0"/>
              <a:buChar char="•"/>
            </a:pPr>
            <a:r>
              <a:rPr lang="en-US" sz="2000" dirty="0">
                <a:solidFill>
                  <a:srgbClr val="404040"/>
                </a:solidFill>
                <a:latin typeface="Trebuchet MS"/>
              </a:rPr>
              <a:t>Control over target byte makes fault model </a:t>
            </a:r>
            <a:r>
              <a:rPr lang="en-US" sz="2000" dirty="0">
                <a:solidFill>
                  <a:srgbClr val="3E7818"/>
                </a:solidFill>
                <a:latin typeface="Trebuchet MS"/>
              </a:rPr>
              <a:t>more precise</a:t>
            </a:r>
            <a:r>
              <a:rPr lang="en-US" sz="2000" dirty="0">
                <a:solidFill>
                  <a:srgbClr val="404040"/>
                </a:solidFill>
                <a:latin typeface="Trebuchet MS"/>
              </a:rPr>
              <a:t> but is </a:t>
            </a:r>
            <a:r>
              <a:rPr lang="en-US" sz="2000" dirty="0">
                <a:solidFill>
                  <a:srgbClr val="C00000"/>
                </a:solidFill>
                <a:latin typeface="Trebuchet MS"/>
              </a:rPr>
              <a:t>costly to achieve</a:t>
            </a:r>
          </a:p>
          <a:p>
            <a:pPr marL="285750" indent="-285750">
              <a:buFont typeface="Arial" panose="020B0604020202020204" pitchFamily="34" charset="0"/>
              <a:buChar char="•"/>
            </a:pPr>
            <a:endParaRPr lang="en-US" sz="2000" dirty="0">
              <a:solidFill>
                <a:srgbClr val="C00000"/>
              </a:solidFill>
              <a:latin typeface="Trebuchet MS"/>
            </a:endParaRPr>
          </a:p>
          <a:p>
            <a:endParaRPr lang="en-IN" sz="2000" dirty="0"/>
          </a:p>
        </p:txBody>
      </p:sp>
      <p:pic>
        <p:nvPicPr>
          <p:cNvPr id="8" name="Content Placeholder 5" descr="FaultModel.JPG"/>
          <p:cNvPicPr>
            <a:picLocks noChangeAspect="1"/>
          </p:cNvPicPr>
          <p:nvPr/>
        </p:nvPicPr>
        <p:blipFill>
          <a:blip r:embed="rId2"/>
          <a:stretch>
            <a:fillRect/>
          </a:stretch>
        </p:blipFill>
        <p:spPr bwMode="auto">
          <a:xfrm>
            <a:off x="6708775" y="1747979"/>
            <a:ext cx="3512940" cy="1810241"/>
          </a:xfrm>
          <a:prstGeom prst="rect">
            <a:avLst/>
          </a:prstGeom>
          <a:noFill/>
          <a:ln w="9525">
            <a:noFill/>
            <a:miter lim="800000"/>
            <a:headEnd/>
            <a:tailEnd/>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3858398"/>
            <a:ext cx="4269102" cy="1869175"/>
          </a:xfrm>
          <a:prstGeom prst="rect">
            <a:avLst/>
          </a:prstGeom>
        </p:spPr>
      </p:pic>
      <p:sp>
        <p:nvSpPr>
          <p:cNvPr id="10" name="Oval 9"/>
          <p:cNvSpPr/>
          <p:nvPr/>
        </p:nvSpPr>
        <p:spPr>
          <a:xfrm>
            <a:off x="6414890" y="2187645"/>
            <a:ext cx="4178812" cy="90074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Callout 11"/>
          <p:cNvSpPr/>
          <p:nvPr/>
        </p:nvSpPr>
        <p:spPr>
          <a:xfrm>
            <a:off x="9066983" y="1282893"/>
            <a:ext cx="1457807" cy="819150"/>
          </a:xfrm>
          <a:prstGeom prst="wedgeEllipse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Suitable</a:t>
            </a:r>
          </a:p>
        </p:txBody>
      </p:sp>
    </p:spTree>
    <p:extLst>
      <p:ext uri="{BB962C8B-B14F-4D97-AF65-F5344CB8AC3E}">
        <p14:creationId xmlns:p14="http://schemas.microsoft.com/office/powerpoint/2010/main" val="182187484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71885" y="101307"/>
            <a:ext cx="7498080" cy="1143000"/>
          </a:xfrm>
        </p:spPr>
        <p:txBody>
          <a:bodyPr/>
          <a:lstStyle/>
          <a:p>
            <a:r>
              <a:rPr lang="en-US" dirty="0" smtClean="0"/>
              <a:t>The Fault Injection Set-Up</a:t>
            </a:r>
            <a:endParaRPr lang="en-IN" dirty="0"/>
          </a:p>
        </p:txBody>
      </p:sp>
      <p:sp>
        <p:nvSpPr>
          <p:cNvPr id="8" name="Content Placeholder 7"/>
          <p:cNvSpPr>
            <a:spLocks noGrp="1"/>
          </p:cNvSpPr>
          <p:nvPr>
            <p:ph sz="half" idx="2"/>
          </p:nvPr>
        </p:nvSpPr>
        <p:spPr>
          <a:xfrm>
            <a:off x="6708648" y="3733800"/>
            <a:ext cx="3657600" cy="4663440"/>
          </a:xfrm>
        </p:spPr>
        <p:txBody>
          <a:bodyPr/>
          <a:lstStyle/>
          <a:p>
            <a:endParaRPr lang="en-US" sz="1400" dirty="0">
              <a:latin typeface="Trebuchet MS" charset="0"/>
            </a:endParaRPr>
          </a:p>
          <a:p>
            <a:r>
              <a:rPr lang="en-US" sz="1400" dirty="0">
                <a:latin typeface="Trebuchet MS" charset="0"/>
              </a:rPr>
              <a:t>Time redundant AES-128 implemented in Spartan 3A FPGA</a:t>
            </a:r>
          </a:p>
          <a:p>
            <a:r>
              <a:rPr lang="en-US" sz="1400" dirty="0">
                <a:latin typeface="Trebuchet MS" charset="0"/>
              </a:rPr>
              <a:t>Fault injection using clock glitches at various frequencies</a:t>
            </a:r>
          </a:p>
          <a:p>
            <a:r>
              <a:rPr lang="en-US" sz="1400" dirty="0">
                <a:latin typeface="Trebuchet MS"/>
              </a:rPr>
              <a:t>Xilinx DCM to drive fast clock frequency</a:t>
            </a:r>
          </a:p>
          <a:p>
            <a:r>
              <a:rPr lang="en-US" sz="1400" dirty="0">
                <a:latin typeface="Trebuchet MS"/>
              </a:rPr>
              <a:t>Internal state monitoring using ChipScope Pro 12.3</a:t>
            </a:r>
            <a:endParaRPr lang="en-IN" sz="1400" dirty="0"/>
          </a:p>
        </p:txBody>
      </p:sp>
      <p:pic>
        <p:nvPicPr>
          <p:cNvPr id="9" name="Content Placeholder 10" descr="setup1.JPG"/>
          <p:cNvPicPr>
            <a:picLocks noChangeAspect="1"/>
          </p:cNvPicPr>
          <p:nvPr/>
        </p:nvPicPr>
        <p:blipFill>
          <a:blip r:embed="rId2"/>
          <a:stretch>
            <a:fillRect/>
          </a:stretch>
        </p:blipFill>
        <p:spPr bwMode="auto">
          <a:xfrm>
            <a:off x="2959609" y="1028771"/>
            <a:ext cx="1968969" cy="2313116"/>
          </a:xfrm>
          <a:prstGeom prst="rect">
            <a:avLst/>
          </a:prstGeom>
          <a:noFill/>
          <a:ln w="9525">
            <a:noFill/>
            <a:miter lim="800000"/>
            <a:headEnd/>
            <a:tailEnd/>
          </a:ln>
        </p:spPr>
      </p:pic>
      <p:pic>
        <p:nvPicPr>
          <p:cNvPr id="10" name="Content Placeholder 3" descr="setup.JPG"/>
          <p:cNvPicPr>
            <a:picLocks noGrp="1" noChangeAspect="1"/>
          </p:cNvPicPr>
          <p:nvPr>
            <p:ph idx="1"/>
          </p:nvPr>
        </p:nvPicPr>
        <p:blipFill>
          <a:blip r:embed="rId3" cstate="print"/>
          <a:stretch>
            <a:fillRect/>
          </a:stretch>
        </p:blipFill>
        <p:spPr>
          <a:xfrm>
            <a:off x="5447802" y="1080102"/>
            <a:ext cx="3840988" cy="2297734"/>
          </a:xfrm>
        </p:spPr>
      </p:pic>
      <p:pic>
        <p:nvPicPr>
          <p:cNvPr id="11" name="Content Placeholder 13" descr="TimeRed.jpg"/>
          <p:cNvPicPr>
            <a:picLocks noChangeAspect="1"/>
          </p:cNvPicPr>
          <p:nvPr/>
        </p:nvPicPr>
        <p:blipFill>
          <a:blip r:embed="rId4"/>
          <a:stretch>
            <a:fillRect/>
          </a:stretch>
        </p:blipFill>
        <p:spPr bwMode="auto">
          <a:xfrm>
            <a:off x="2667001" y="3040618"/>
            <a:ext cx="3764769" cy="3352800"/>
          </a:xfrm>
          <a:prstGeom prst="rect">
            <a:avLst/>
          </a:prstGeom>
          <a:noFill/>
          <a:ln w="9525">
            <a:noFill/>
            <a:miter lim="800000"/>
            <a:headEnd/>
            <a:tailEnd/>
          </a:ln>
        </p:spPr>
      </p:pic>
      <p:cxnSp>
        <p:nvCxnSpPr>
          <p:cNvPr id="3" name="Straight Arrow Connector 2"/>
          <p:cNvCxnSpPr/>
          <p:nvPr/>
        </p:nvCxnSpPr>
        <p:spPr>
          <a:xfrm>
            <a:off x="4359965" y="4784035"/>
            <a:ext cx="35780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194101"/>
      </p:ext>
    </p:extLst>
  </p:cSld>
  <p:clrMapOvr>
    <a:masterClrMapping/>
  </p:clrMapOvr>
  <p:transition>
    <p:dissolv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Attack Procedure</a:t>
            </a:r>
            <a:endParaRPr lang="en-IN" dirty="0"/>
          </a:p>
        </p:txBody>
      </p:sp>
      <p:pic>
        <p:nvPicPr>
          <p:cNvPr id="5" name="Content Placeholder 11" descr="Ranges.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3317" y="1599019"/>
            <a:ext cx="4010096" cy="1447800"/>
          </a:xfrm>
        </p:spPr>
      </p:pic>
      <p:pic>
        <p:nvPicPr>
          <p:cNvPr id="4"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752678" y="2127727"/>
            <a:ext cx="4158550" cy="3348313"/>
          </a:xfrm>
          <a:prstGeom prst="rect">
            <a:avLst/>
          </a:prstGeom>
          <a:noFill/>
          <a:ln w="9525">
            <a:solidFill>
              <a:srgbClr val="9B4C37"/>
            </a:solidFill>
            <a:miter lim="800000"/>
            <a:headEnd/>
            <a:tailEnd/>
          </a:ln>
        </p:spPr>
      </p:pic>
      <p:sp>
        <p:nvSpPr>
          <p:cNvPr id="3" name="TextBox 2"/>
          <p:cNvSpPr txBox="1"/>
          <p:nvPr/>
        </p:nvSpPr>
        <p:spPr>
          <a:xfrm>
            <a:off x="2743200" y="3042674"/>
            <a:ext cx="3200400" cy="276999"/>
          </a:xfrm>
          <a:prstGeom prst="rect">
            <a:avLst/>
          </a:prstGeom>
        </p:spPr>
        <p:txBody>
          <a:bodyPr wrap="square" rtlCol="0" anchor="b">
            <a:spAutoFit/>
          </a:bodyPr>
          <a:lstStyle/>
          <a:p>
            <a:r>
              <a:rPr lang="en-US" sz="1200" b="1" dirty="0">
                <a:solidFill>
                  <a:srgbClr val="835E01"/>
                </a:solidFill>
                <a:latin typeface="Arial Narrow" pitchFamily="34" charset="0"/>
              </a:rPr>
              <a:t>Fault Distribution</a:t>
            </a:r>
            <a:endParaRPr lang="en-IN" sz="1200" b="1" dirty="0">
              <a:solidFill>
                <a:srgbClr val="835E01"/>
              </a:solidFill>
              <a:latin typeface="Arial Narrow" pitchFamily="34" charset="0"/>
            </a:endParaRPr>
          </a:p>
        </p:txBody>
      </p:sp>
      <p:pic>
        <p:nvPicPr>
          <p:cNvPr id="6" name="Picture 5" descr="hamming.JPG"/>
          <p:cNvPicPr>
            <a:picLocks noChangeAspect="1"/>
          </p:cNvPicPr>
          <p:nvPr/>
        </p:nvPicPr>
        <p:blipFill>
          <a:blip r:embed="rId4"/>
          <a:stretch>
            <a:fillRect/>
          </a:stretch>
        </p:blipFill>
        <p:spPr>
          <a:xfrm>
            <a:off x="2533698" y="4870315"/>
            <a:ext cx="3777154" cy="70961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1" y="5519418"/>
            <a:ext cx="4937449" cy="944152"/>
          </a:xfrm>
          <a:prstGeom prst="rect">
            <a:avLst/>
          </a:prstGeom>
        </p:spPr>
      </p:pic>
      <p:sp>
        <p:nvSpPr>
          <p:cNvPr id="8" name="Rectangle 7"/>
          <p:cNvSpPr/>
          <p:nvPr/>
        </p:nvSpPr>
        <p:spPr>
          <a:xfrm>
            <a:off x="2633317" y="3285599"/>
            <a:ext cx="4572000" cy="1600438"/>
          </a:xfrm>
          <a:prstGeom prst="rect">
            <a:avLst/>
          </a:prstGeom>
        </p:spPr>
        <p:txBody>
          <a:bodyPr>
            <a:spAutoFit/>
          </a:bodyPr>
          <a:lstStyle/>
          <a:p>
            <a:r>
              <a:rPr lang="en-US" sz="1400" dirty="0">
                <a:solidFill>
                  <a:srgbClr val="0000FF"/>
                </a:solidFill>
                <a:latin typeface="Trebuchet MS"/>
              </a:rPr>
              <a:t>Distinguishers used :</a:t>
            </a:r>
          </a:p>
          <a:p>
            <a:pPr lvl="1"/>
            <a:r>
              <a:rPr lang="en-US" sz="1400" dirty="0">
                <a:solidFill>
                  <a:srgbClr val="0000FF"/>
                </a:solidFill>
                <a:latin typeface="Trebuchet MS"/>
              </a:rPr>
              <a:t>Hamming Distance (HD)</a:t>
            </a:r>
          </a:p>
          <a:p>
            <a:pPr lvl="1"/>
            <a:r>
              <a:rPr lang="en-US" sz="1400" dirty="0">
                <a:solidFill>
                  <a:srgbClr val="0000FF"/>
                </a:solidFill>
                <a:latin typeface="Trebuchet MS"/>
              </a:rPr>
              <a:t>Squared Euclidean Imbalance (SEI)</a:t>
            </a:r>
          </a:p>
          <a:p>
            <a:r>
              <a:rPr lang="en-US" sz="1400" dirty="0">
                <a:solidFill>
                  <a:srgbClr val="0000FF"/>
                </a:solidFill>
                <a:latin typeface="Trebuchet MS"/>
              </a:rPr>
              <a:t>Make a key hypothesis k and evaluate the distinguishers </a:t>
            </a:r>
          </a:p>
          <a:p>
            <a:r>
              <a:rPr lang="en-US" sz="1400" u="sng" dirty="0">
                <a:solidFill>
                  <a:srgbClr val="0000FF"/>
                </a:solidFill>
                <a:latin typeface="Trebuchet MS"/>
              </a:rPr>
              <a:t>Correct hypothesis gives minimum </a:t>
            </a:r>
          </a:p>
          <a:p>
            <a:r>
              <a:rPr lang="en-US" sz="1400" u="sng" dirty="0">
                <a:solidFill>
                  <a:srgbClr val="0000FF"/>
                </a:solidFill>
                <a:latin typeface="Trebuchet MS"/>
              </a:rPr>
              <a:t>and maximum values respectively</a:t>
            </a:r>
          </a:p>
        </p:txBody>
      </p:sp>
    </p:spTree>
    <p:extLst>
      <p:ext uri="{BB962C8B-B14F-4D97-AF65-F5344CB8AC3E}">
        <p14:creationId xmlns:p14="http://schemas.microsoft.com/office/powerpoint/2010/main" val="105828256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01039" y="26020"/>
            <a:ext cx="7499350" cy="1143000"/>
          </a:xfrm>
        </p:spPr>
        <p:txBody>
          <a:bodyPr/>
          <a:lstStyle/>
          <a:p>
            <a:r>
              <a:rPr lang="en-US" dirty="0" smtClean="0"/>
              <a:t>Simulations-1</a:t>
            </a:r>
            <a:endParaRPr lang="en-IN" dirty="0"/>
          </a:p>
        </p:txBody>
      </p:sp>
      <p:sp>
        <p:nvSpPr>
          <p:cNvPr id="5" name="Text Placeholder 4"/>
          <p:cNvSpPr>
            <a:spLocks noGrp="1"/>
          </p:cNvSpPr>
          <p:nvPr>
            <p:ph type="body" sz="half" idx="1"/>
          </p:nvPr>
        </p:nvSpPr>
        <p:spPr/>
        <p:txBody>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2000" dirty="0">
                <a:solidFill>
                  <a:srgbClr val="C42F1A"/>
                </a:solidFill>
              </a:rPr>
              <a:t>Identical faults</a:t>
            </a:r>
            <a:r>
              <a:rPr lang="en-US" sz="2000" dirty="0"/>
              <a:t> introduced into both original and redundant rounds</a:t>
            </a:r>
            <a:endParaRPr lang="en-US" sz="2000" dirty="0">
              <a:solidFill>
                <a:srgbClr val="404040"/>
              </a:solidFill>
              <a:latin typeface="Trebuchet MS"/>
            </a:endParaRPr>
          </a:p>
          <a:p>
            <a:pPr marL="285750" indent="-285750">
              <a:buFont typeface="Arial" panose="020B0604020202020204" pitchFamily="34" charset="0"/>
              <a:buChar char="•"/>
            </a:pPr>
            <a:r>
              <a:rPr lang="en-US" sz="2000" dirty="0"/>
              <a:t>Target byte chosen at random</a:t>
            </a:r>
          </a:p>
          <a:p>
            <a:pPr marL="742813" lvl="1" indent="-285750">
              <a:buFont typeface="Arial" panose="020B0604020202020204" pitchFamily="34" charset="0"/>
              <a:buChar char="•"/>
            </a:pPr>
            <a:r>
              <a:rPr lang="en-US" sz="2000" dirty="0"/>
              <a:t>Same fault for original and redundant computations </a:t>
            </a:r>
          </a:p>
          <a:p>
            <a:pPr marL="742813" lvl="1" indent="-285750">
              <a:buFont typeface="Arial" panose="020B0604020202020204" pitchFamily="34" charset="0"/>
              <a:buChar char="•"/>
            </a:pPr>
            <a:r>
              <a:rPr lang="en-US" sz="2000" dirty="0"/>
              <a:t>Each fault injection yields a </a:t>
            </a:r>
            <a:r>
              <a:rPr lang="en-US" sz="2000" i="1" dirty="0">
                <a:solidFill>
                  <a:srgbClr val="0000FF"/>
                </a:solidFill>
              </a:rPr>
              <a:t>useful ciphertext</a:t>
            </a:r>
            <a:endParaRPr lang="en-US" sz="2000" dirty="0">
              <a:solidFill>
                <a:srgbClr val="0000FF"/>
              </a:solidFill>
            </a:endParaRPr>
          </a:p>
          <a:p>
            <a:pPr marL="285750" indent="-285750">
              <a:buFont typeface="Arial" panose="020B0604020202020204" pitchFamily="34" charset="0"/>
              <a:buChar char="•"/>
            </a:pPr>
            <a:r>
              <a:rPr lang="en-US" sz="2000" dirty="0">
                <a:solidFill>
                  <a:srgbClr val="404040"/>
                </a:solidFill>
                <a:latin typeface="Trebuchet MS" charset="0"/>
              </a:rPr>
              <a:t>Attacks simulated  on rounds 8 and 9</a:t>
            </a:r>
          </a:p>
          <a:p>
            <a:pPr marL="285750" indent="-285750">
              <a:buFont typeface="Arial" panose="020B0604020202020204" pitchFamily="34" charset="0"/>
              <a:buChar char="•"/>
            </a:pPr>
            <a:r>
              <a:rPr lang="en-US" sz="2000" dirty="0">
                <a:solidFill>
                  <a:srgbClr val="404040"/>
                </a:solidFill>
                <a:latin typeface="Trebuchet MS" charset="0"/>
              </a:rPr>
              <a:t>Performed separately for each fault model</a:t>
            </a:r>
          </a:p>
          <a:p>
            <a:pPr marL="285750" indent="-285750">
              <a:buFont typeface="Arial" panose="020B0604020202020204" pitchFamily="34" charset="0"/>
              <a:buChar char="•"/>
            </a:pPr>
            <a:endParaRPr lang="en-US" sz="1800" dirty="0">
              <a:solidFill>
                <a:srgbClr val="404040"/>
              </a:solidFill>
              <a:latin typeface="Trebuchet MS" charset="0"/>
            </a:endParaRPr>
          </a:p>
          <a:p>
            <a:pPr marL="285750" indent="-285750">
              <a:buFont typeface="Arial" panose="020B0604020202020204" pitchFamily="34" charset="0"/>
              <a:buChar char="•"/>
            </a:pPr>
            <a:endParaRPr lang="en-US" sz="1800" dirty="0"/>
          </a:p>
          <a:p>
            <a:endParaRPr lang="en-US" sz="1800" dirty="0"/>
          </a:p>
          <a:p>
            <a:endParaRPr lang="en-IN" dirty="0"/>
          </a:p>
        </p:txBody>
      </p:sp>
      <p:pic>
        <p:nvPicPr>
          <p:cNvPr id="7" name="Content Placeholder 6" descr="Sim1.JPG"/>
          <p:cNvPicPr>
            <a:picLocks noGrp="1" noChangeAspect="1"/>
          </p:cNvPicPr>
          <p:nvPr>
            <p:ph sz="half" idx="2"/>
          </p:nvPr>
        </p:nvPicPr>
        <p:blipFill>
          <a:blip r:embed="rId2"/>
          <a:stretch>
            <a:fillRect/>
          </a:stretch>
        </p:blipFill>
        <p:spPr>
          <a:xfrm>
            <a:off x="6632576" y="3124201"/>
            <a:ext cx="3673475" cy="2782935"/>
          </a:xfrm>
        </p:spPr>
      </p:pic>
      <p:sp>
        <p:nvSpPr>
          <p:cNvPr id="8" name="Rectangle 7"/>
          <p:cNvSpPr/>
          <p:nvPr/>
        </p:nvSpPr>
        <p:spPr>
          <a:xfrm>
            <a:off x="7667007" y="2754868"/>
            <a:ext cx="1861086" cy="369332"/>
          </a:xfrm>
          <a:prstGeom prst="rect">
            <a:avLst/>
          </a:prstGeom>
        </p:spPr>
        <p:txBody>
          <a:bodyPr wrap="none">
            <a:spAutoFit/>
          </a:bodyPr>
          <a:lstStyle/>
          <a:p>
            <a:pPr algn="ctr"/>
            <a:r>
              <a:rPr lang="en-US" dirty="0"/>
              <a:t>Simulation results</a:t>
            </a:r>
          </a:p>
        </p:txBody>
      </p:sp>
      <p:sp>
        <p:nvSpPr>
          <p:cNvPr id="9" name="Oval Callout 8"/>
          <p:cNvSpPr/>
          <p:nvPr/>
        </p:nvSpPr>
        <p:spPr>
          <a:xfrm>
            <a:off x="7466286" y="571763"/>
            <a:ext cx="3068364" cy="1758382"/>
          </a:xfrm>
          <a:prstGeom prst="wedgeEllipse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Number of </a:t>
            </a:r>
            <a:r>
              <a:rPr lang="en-US" dirty="0" err="1"/>
              <a:t>ciphertexts</a:t>
            </a:r>
            <a:r>
              <a:rPr lang="en-US" dirty="0"/>
              <a:t> required to guess </a:t>
            </a:r>
            <a:r>
              <a:rPr lang="en-US" dirty="0" smtClean="0"/>
              <a:t>the AES key </a:t>
            </a:r>
            <a:r>
              <a:rPr lang="en-US" dirty="0"/>
              <a:t>with 99% accuracy</a:t>
            </a:r>
          </a:p>
        </p:txBody>
      </p:sp>
    </p:spTree>
    <p:extLst>
      <p:ext uri="{BB962C8B-B14F-4D97-AF65-F5344CB8AC3E}">
        <p14:creationId xmlns:p14="http://schemas.microsoft.com/office/powerpoint/2010/main" val="179904697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Simulations-2</a:t>
            </a:r>
            <a:endParaRPr lang="en-IN" dirty="0"/>
          </a:p>
        </p:txBody>
      </p:sp>
      <p:sp>
        <p:nvSpPr>
          <p:cNvPr id="8" name="Text Placeholder 7"/>
          <p:cNvSpPr>
            <a:spLocks noGrp="1"/>
          </p:cNvSpPr>
          <p:nvPr>
            <p:ph idx="1"/>
          </p:nvPr>
        </p:nvSpPr>
        <p:spPr/>
        <p:txBody>
          <a:bodyPr/>
          <a:lstStyle/>
          <a:p>
            <a:pPr marL="285750" indent="-285750">
              <a:buFont typeface="Arial" panose="020B0604020202020204" pitchFamily="34" charset="0"/>
              <a:buChar char="•"/>
            </a:pPr>
            <a:r>
              <a:rPr lang="en-US" sz="2400" dirty="0"/>
              <a:t>Vary the </a:t>
            </a:r>
            <a:r>
              <a:rPr lang="en-US" sz="2400" dirty="0">
                <a:solidFill>
                  <a:srgbClr val="C00000"/>
                </a:solidFill>
              </a:rPr>
              <a:t>degree of bias </a:t>
            </a:r>
            <a:r>
              <a:rPr lang="en-US" sz="2400" dirty="0"/>
              <a:t>in the fault model</a:t>
            </a:r>
          </a:p>
          <a:p>
            <a:pPr marL="742813" lvl="1" indent="-285750">
              <a:buFont typeface="Arial" panose="020B0604020202020204" pitchFamily="34" charset="0"/>
              <a:buChar char="•"/>
            </a:pPr>
            <a:r>
              <a:rPr lang="en-US" sz="2400" dirty="0"/>
              <a:t>Control the variance of the fault probability distribution</a:t>
            </a:r>
          </a:p>
          <a:p>
            <a:pPr marL="285750" indent="-285750">
              <a:buFont typeface="Arial" panose="020B0604020202020204" pitchFamily="34" charset="0"/>
              <a:buChar char="•"/>
            </a:pPr>
            <a:r>
              <a:rPr lang="en-US" sz="2400" dirty="0"/>
              <a:t>Observe the </a:t>
            </a:r>
            <a:r>
              <a:rPr lang="en-US" sz="2400" dirty="0">
                <a:solidFill>
                  <a:srgbClr val="002060"/>
                </a:solidFill>
              </a:rPr>
              <a:t>number of fault injections</a:t>
            </a:r>
            <a:r>
              <a:rPr lang="en-US" sz="2400" dirty="0"/>
              <a:t> to get a faulty ciphertext</a:t>
            </a:r>
          </a:p>
          <a:p>
            <a:pPr marL="285750" indent="-285750">
              <a:buFont typeface="Arial" panose="020B0604020202020204" pitchFamily="34" charset="0"/>
              <a:buChar char="•"/>
            </a:pPr>
            <a:r>
              <a:rPr lang="en-US" sz="2400" dirty="0"/>
              <a:t>Two adversarial models:</a:t>
            </a:r>
          </a:p>
          <a:p>
            <a:pPr marL="742813" lvl="1" indent="-285750">
              <a:buFont typeface="Arial" panose="020B0604020202020204" pitchFamily="34" charset="0"/>
              <a:buChar char="•"/>
            </a:pPr>
            <a:r>
              <a:rPr lang="en-US" sz="2400" dirty="0"/>
              <a:t>Type 1: Perfect control</a:t>
            </a:r>
            <a:r>
              <a:rPr lang="en-US" sz="2400" dirty="0">
                <a:solidFill>
                  <a:srgbClr val="00B050"/>
                </a:solidFill>
              </a:rPr>
              <a:t> </a:t>
            </a:r>
            <a:r>
              <a:rPr lang="en-US" sz="2400" dirty="0"/>
              <a:t>over target byte</a:t>
            </a:r>
          </a:p>
          <a:p>
            <a:pPr marL="742813" lvl="1" indent="-285750">
              <a:buFont typeface="Arial" panose="020B0604020202020204" pitchFamily="34" charset="0"/>
              <a:buChar char="•"/>
            </a:pPr>
            <a:r>
              <a:rPr lang="en-US" sz="2400" dirty="0"/>
              <a:t>Type 2: No control over target byte</a:t>
            </a:r>
          </a:p>
          <a:p>
            <a:endParaRPr lang="en-IN" sz="2000" dirty="0"/>
          </a:p>
          <a:p>
            <a:endParaRPr lang="en-IN" sz="2000" dirty="0"/>
          </a:p>
        </p:txBody>
      </p:sp>
    </p:spTree>
    <p:extLst>
      <p:ext uri="{BB962C8B-B14F-4D97-AF65-F5344CB8AC3E}">
        <p14:creationId xmlns:p14="http://schemas.microsoft.com/office/powerpoint/2010/main" val="2423677344"/>
      </p:ext>
    </p:extLst>
  </p:cSld>
  <p:clrMapOvr>
    <a:masterClrMapping/>
  </p:clrMapOvr>
  <p:transition>
    <p:dissolv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100" y="76200"/>
            <a:ext cx="7499350" cy="1143000"/>
          </a:xfrm>
        </p:spPr>
        <p:txBody>
          <a:bodyPr/>
          <a:lstStyle/>
          <a:p>
            <a:r>
              <a:rPr lang="en-US" dirty="0" smtClean="0"/>
              <a:t>Simulations-2 (contd.)</a:t>
            </a:r>
            <a:endParaRPr lang="en-IN" dirty="0"/>
          </a:p>
        </p:txBody>
      </p:sp>
      <p:pic>
        <p:nvPicPr>
          <p:cNvPr id="4" name="Content Placeholder 4" descr="Sim2_1.JPG"/>
          <p:cNvPicPr>
            <a:picLocks noChangeAspect="1"/>
          </p:cNvPicPr>
          <p:nvPr/>
        </p:nvPicPr>
        <p:blipFill>
          <a:blip r:embed="rId2"/>
          <a:stretch>
            <a:fillRect/>
          </a:stretch>
        </p:blipFill>
        <p:spPr bwMode="auto">
          <a:xfrm>
            <a:off x="3387896" y="914401"/>
            <a:ext cx="6629400" cy="2745103"/>
          </a:xfrm>
          <a:prstGeom prst="rect">
            <a:avLst/>
          </a:prstGeom>
          <a:noFill/>
          <a:ln w="9525">
            <a:noFill/>
            <a:miter lim="800000"/>
            <a:headEnd/>
            <a:tailEnd/>
          </a:ln>
        </p:spPr>
      </p:pic>
      <p:pic>
        <p:nvPicPr>
          <p:cNvPr id="5" name="Picture 4" descr="Sim2_2.JPG"/>
          <p:cNvPicPr>
            <a:picLocks noChangeAspect="1"/>
          </p:cNvPicPr>
          <p:nvPr/>
        </p:nvPicPr>
        <p:blipFill>
          <a:blip r:embed="rId3"/>
          <a:stretch>
            <a:fillRect/>
          </a:stretch>
        </p:blipFill>
        <p:spPr>
          <a:xfrm>
            <a:off x="3276600" y="3659503"/>
            <a:ext cx="6740696" cy="2860894"/>
          </a:xfrm>
          <a:prstGeom prst="rect">
            <a:avLst/>
          </a:prstGeom>
        </p:spPr>
      </p:pic>
    </p:spTree>
    <p:extLst>
      <p:ext uri="{BB962C8B-B14F-4D97-AF65-F5344CB8AC3E}">
        <p14:creationId xmlns:p14="http://schemas.microsoft.com/office/powerpoint/2010/main" val="93835869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IN" dirty="0"/>
          </a:p>
        </p:txBody>
      </p:sp>
      <p:pic>
        <p:nvPicPr>
          <p:cNvPr id="4" name="Content Placeholder 6" descr="results.JPG"/>
          <p:cNvPicPr>
            <a:picLocks noGrp="1" noChangeAspect="1"/>
          </p:cNvPicPr>
          <p:nvPr>
            <p:ph idx="1"/>
          </p:nvPr>
        </p:nvPicPr>
        <p:blipFill>
          <a:blip r:embed="rId2"/>
          <a:stretch>
            <a:fillRect/>
          </a:stretch>
        </p:blipFill>
        <p:spPr>
          <a:xfrm>
            <a:off x="2959100" y="2836731"/>
            <a:ext cx="7499350" cy="2267245"/>
          </a:xfrm>
        </p:spPr>
      </p:pic>
      <p:sp>
        <p:nvSpPr>
          <p:cNvPr id="5" name="Oval Callout 4"/>
          <p:cNvSpPr/>
          <p:nvPr/>
        </p:nvSpPr>
        <p:spPr>
          <a:xfrm>
            <a:off x="6396381" y="1539514"/>
            <a:ext cx="1973262" cy="1175340"/>
          </a:xfrm>
          <a:prstGeom prst="wedgeEllipse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Useful </a:t>
            </a:r>
            <a:r>
              <a:rPr lang="en-US" dirty="0" err="1"/>
              <a:t>ciphertexts</a:t>
            </a:r>
            <a:endParaRPr lang="en-US" dirty="0"/>
          </a:p>
        </p:txBody>
      </p:sp>
      <p:sp>
        <p:nvSpPr>
          <p:cNvPr id="6" name="Oval Callout 5"/>
          <p:cNvSpPr/>
          <p:nvPr/>
        </p:nvSpPr>
        <p:spPr>
          <a:xfrm>
            <a:off x="8517915" y="1494752"/>
            <a:ext cx="1922001" cy="1195388"/>
          </a:xfrm>
          <a:prstGeom prst="wedgeEllipseCallou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a:t>Total Fault Injections</a:t>
            </a:r>
          </a:p>
        </p:txBody>
      </p:sp>
    </p:spTree>
    <p:extLst>
      <p:ext uri="{BB962C8B-B14F-4D97-AF65-F5344CB8AC3E}">
        <p14:creationId xmlns:p14="http://schemas.microsoft.com/office/powerpoint/2010/main" val="89316517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476499" y="361950"/>
            <a:ext cx="8646425" cy="533400"/>
          </a:xfrm>
        </p:spPr>
        <p:txBody>
          <a:bodyPr>
            <a:normAutofit fontScale="90000"/>
          </a:bodyPr>
          <a:lstStyle/>
          <a:p>
            <a:r>
              <a:rPr lang="en-US" dirty="0" smtClean="0"/>
              <a:t>Fault </a:t>
            </a:r>
            <a:r>
              <a:rPr lang="en-US" dirty="0"/>
              <a:t>Attacks on </a:t>
            </a:r>
            <a:r>
              <a:rPr lang="en-US" dirty="0" smtClean="0"/>
              <a:t>RSA (contd.)</a:t>
            </a:r>
            <a:endParaRPr lang="en-US" dirty="0"/>
          </a:p>
        </p:txBody>
      </p:sp>
      <p:sp>
        <p:nvSpPr>
          <p:cNvPr id="114691" name="Rectangle 3"/>
          <p:cNvSpPr>
            <a:spLocks noGrp="1" noChangeArrowheads="1"/>
          </p:cNvSpPr>
          <p:nvPr>
            <p:ph type="body" idx="1"/>
          </p:nvPr>
        </p:nvSpPr>
        <p:spPr>
          <a:xfrm>
            <a:off x="2019300" y="1038225"/>
            <a:ext cx="7981950" cy="4914900"/>
          </a:xfrm>
        </p:spPr>
        <p:txBody>
          <a:bodyPr/>
          <a:lstStyle/>
          <a:p>
            <a:pPr lvl="1"/>
            <a:endParaRPr lang="en-US" dirty="0"/>
          </a:p>
          <a:p>
            <a:pPr lvl="1"/>
            <a:r>
              <a:rPr lang="en-US" dirty="0"/>
              <a:t>Assume that the attacker flips randomly a bit in d.</a:t>
            </a:r>
          </a:p>
          <a:p>
            <a:r>
              <a:rPr lang="en-US" sz="2800" dirty="0"/>
              <a:t>Example: (</a:t>
            </a:r>
            <a:r>
              <a:rPr lang="en-US" sz="2800" dirty="0" err="1"/>
              <a:t>e,N</a:t>
            </a:r>
            <a:r>
              <a:rPr lang="en-US" sz="2800" dirty="0"/>
              <a:t>)=(7,77), d=43</a:t>
            </a:r>
          </a:p>
          <a:p>
            <a:pPr lvl="1"/>
            <a:r>
              <a:rPr lang="en-US" dirty="0"/>
              <a:t>Ciphertext=37 producing M=9 if no fault is injected   </a:t>
            </a:r>
            <a:r>
              <a:rPr lang="en-US" dirty="0" smtClean="0"/>
              <a:t>and               </a:t>
            </a:r>
            <a:r>
              <a:rPr lang="en-US" dirty="0"/>
              <a:t>if a fault is injected </a:t>
            </a:r>
          </a:p>
          <a:p>
            <a:pPr lvl="1"/>
            <a:r>
              <a:rPr lang="en-US" dirty="0"/>
              <a:t>Search for </a:t>
            </a:r>
            <a:r>
              <a:rPr lang="en-US" dirty="0" err="1"/>
              <a:t>i</a:t>
            </a:r>
            <a:r>
              <a:rPr lang="en-US" dirty="0"/>
              <a:t> such that                         </a:t>
            </a:r>
            <a:r>
              <a:rPr lang="en-US" dirty="0" smtClean="0"/>
              <a:t>                      			</a:t>
            </a:r>
            <a:r>
              <a:rPr lang="en-US" dirty="0" err="1" smtClean="0"/>
              <a:t>i</a:t>
            </a:r>
            <a:r>
              <a:rPr lang="en-US" dirty="0" smtClean="0"/>
              <a:t>=3              since</a:t>
            </a:r>
            <a:endParaRPr lang="en-US" dirty="0"/>
          </a:p>
        </p:txBody>
      </p:sp>
      <p:graphicFrame>
        <p:nvGraphicFramePr>
          <p:cNvPr id="114698" name="Object 10"/>
          <p:cNvGraphicFramePr>
            <a:graphicFrameLocks noChangeAspect="1"/>
          </p:cNvGraphicFramePr>
          <p:nvPr/>
        </p:nvGraphicFramePr>
        <p:xfrm>
          <a:off x="7062789" y="2566989"/>
          <a:ext cx="3011487" cy="441325"/>
        </p:xfrm>
        <a:graphic>
          <a:graphicData uri="http://schemas.openxmlformats.org/presentationml/2006/ole">
            <mc:AlternateContent xmlns:mc="http://schemas.openxmlformats.org/markup-compatibility/2006">
              <mc:Choice xmlns:v="urn:schemas-microsoft-com:vml" Requires="v">
                <p:oleObj spid="_x0000_s2470" name="Equation" r:id="rId3" imgW="1562040" imgH="228600" progId="Equation.3">
                  <p:embed/>
                </p:oleObj>
              </mc:Choice>
              <mc:Fallback>
                <p:oleObj name="Equation" r:id="rId3" imgW="156204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2789" y="2566989"/>
                        <a:ext cx="3011487"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699" name="Object 11"/>
          <p:cNvGraphicFramePr>
            <a:graphicFrameLocks noChangeAspect="1"/>
          </p:cNvGraphicFramePr>
          <p:nvPr>
            <p:extLst>
              <p:ext uri="{D42A27DB-BD31-4B8C-83A1-F6EECF244321}">
                <p14:modId xmlns:p14="http://schemas.microsoft.com/office/powerpoint/2010/main" val="660506548"/>
              </p:ext>
            </p:extLst>
          </p:nvPr>
        </p:nvGraphicFramePr>
        <p:xfrm>
          <a:off x="4808013" y="3413456"/>
          <a:ext cx="960437" cy="407988"/>
        </p:xfrm>
        <a:graphic>
          <a:graphicData uri="http://schemas.openxmlformats.org/presentationml/2006/ole">
            <mc:AlternateContent xmlns:mc="http://schemas.openxmlformats.org/markup-compatibility/2006">
              <mc:Choice xmlns:v="urn:schemas-microsoft-com:vml" Requires="v">
                <p:oleObj spid="_x0000_s2471" name="Equation" r:id="rId5" imgW="507960" imgH="215640" progId="Equation.3">
                  <p:embed/>
                </p:oleObj>
              </mc:Choice>
              <mc:Fallback>
                <p:oleObj name="Equation" r:id="rId5" imgW="50796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8013" y="3413456"/>
                        <a:ext cx="960437"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700" name="Object 12"/>
          <p:cNvGraphicFramePr>
            <a:graphicFrameLocks noChangeAspect="1"/>
          </p:cNvGraphicFramePr>
          <p:nvPr>
            <p:extLst>
              <p:ext uri="{D42A27DB-BD31-4B8C-83A1-F6EECF244321}">
                <p14:modId xmlns:p14="http://schemas.microsoft.com/office/powerpoint/2010/main" val="1621195949"/>
              </p:ext>
            </p:extLst>
          </p:nvPr>
        </p:nvGraphicFramePr>
        <p:xfrm>
          <a:off x="5999753" y="3888454"/>
          <a:ext cx="2333625" cy="466725"/>
        </p:xfrm>
        <a:graphic>
          <a:graphicData uri="http://schemas.openxmlformats.org/presentationml/2006/ole">
            <mc:AlternateContent xmlns:mc="http://schemas.openxmlformats.org/markup-compatibility/2006">
              <mc:Choice xmlns:v="urn:schemas-microsoft-com:vml" Requires="v">
                <p:oleObj spid="_x0000_s2472" name="Equation" r:id="rId7" imgW="1333440" imgH="266400" progId="Equation.DSMT4">
                  <p:embed/>
                </p:oleObj>
              </mc:Choice>
              <mc:Fallback>
                <p:oleObj name="Equation" r:id="rId7" imgW="1333440" imgH="2664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9753" y="3888454"/>
                        <a:ext cx="2333625"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701" name="Object 13"/>
          <p:cNvGraphicFramePr>
            <a:graphicFrameLocks noChangeAspect="1"/>
          </p:cNvGraphicFramePr>
          <p:nvPr/>
        </p:nvGraphicFramePr>
        <p:xfrm>
          <a:off x="3962401" y="4876800"/>
          <a:ext cx="4156075" cy="444500"/>
        </p:xfrm>
        <a:graphic>
          <a:graphicData uri="http://schemas.openxmlformats.org/presentationml/2006/ole">
            <mc:AlternateContent xmlns:mc="http://schemas.openxmlformats.org/markup-compatibility/2006">
              <mc:Choice xmlns:v="urn:schemas-microsoft-com:vml" Requires="v">
                <p:oleObj spid="_x0000_s2473" name="Equation" r:id="rId9" imgW="2374560" imgH="253800" progId="Equation.3">
                  <p:embed/>
                </p:oleObj>
              </mc:Choice>
              <mc:Fallback>
                <p:oleObj name="Equation" r:id="rId9" imgW="237456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1" y="4876800"/>
                        <a:ext cx="4156075"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702" name="Object 14"/>
          <p:cNvGraphicFramePr>
            <a:graphicFrameLocks noChangeAspect="1"/>
          </p:cNvGraphicFramePr>
          <p:nvPr>
            <p:extLst>
              <p:ext uri="{D42A27DB-BD31-4B8C-83A1-F6EECF244321}">
                <p14:modId xmlns:p14="http://schemas.microsoft.com/office/powerpoint/2010/main" val="3811518464"/>
              </p:ext>
            </p:extLst>
          </p:nvPr>
        </p:nvGraphicFramePr>
        <p:xfrm>
          <a:off x="5344235" y="4364856"/>
          <a:ext cx="993775" cy="447675"/>
        </p:xfrm>
        <a:graphic>
          <a:graphicData uri="http://schemas.openxmlformats.org/presentationml/2006/ole">
            <mc:AlternateContent xmlns:mc="http://schemas.openxmlformats.org/markup-compatibility/2006">
              <mc:Choice xmlns:v="urn:schemas-microsoft-com:vml" Requires="v">
                <p:oleObj spid="_x0000_s2474" name="Equation" r:id="rId11" imgW="507960" imgH="228600" progId="Equation.3">
                  <p:embed/>
                </p:oleObj>
              </mc:Choice>
              <mc:Fallback>
                <p:oleObj name="Equation" r:id="rId11" imgW="50796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44235" y="4364856"/>
                        <a:ext cx="993775"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p:cNvSpPr txBox="1"/>
          <p:nvPr/>
        </p:nvSpPr>
        <p:spPr>
          <a:xfrm>
            <a:off x="9198591" y="5890280"/>
            <a:ext cx="2402006" cy="523220"/>
          </a:xfrm>
          <a:prstGeom prst="rect">
            <a:avLst/>
          </a:prstGeom>
        </p:spPr>
        <p:txBody>
          <a:bodyPr wrap="square" rtlCol="0" anchor="b">
            <a:spAutoFit/>
          </a:bodyPr>
          <a:lstStyle/>
          <a:p>
            <a:r>
              <a:rPr lang="en-US" sz="1400" b="1" dirty="0" smtClean="0">
                <a:latin typeface="Arial Narrow" pitchFamily="34" charset="0"/>
              </a:rPr>
              <a:t>Source : </a:t>
            </a:r>
            <a:r>
              <a:rPr lang="en-US" sz="1400" b="1" dirty="0" err="1" smtClean="0">
                <a:latin typeface="Arial Narrow" pitchFamily="34" charset="0"/>
              </a:rPr>
              <a:t>Koren</a:t>
            </a:r>
            <a:r>
              <a:rPr lang="en-US" sz="1400" b="1" dirty="0" smtClean="0">
                <a:latin typeface="Arial Narrow" pitchFamily="34" charset="0"/>
              </a:rPr>
              <a:t> and Krishna, Morgan-Kaufman 2007</a:t>
            </a:r>
            <a:endParaRPr lang="en-IN" sz="1400" b="1" dirty="0" smtClean="0">
              <a:latin typeface="Arial Narrow" pitchFamily="34" charset="0"/>
            </a:endParaRPr>
          </a:p>
        </p:txBody>
      </p:sp>
    </p:spTree>
    <p:extLst>
      <p:ext uri="{BB962C8B-B14F-4D97-AF65-F5344CB8AC3E}">
        <p14:creationId xmlns:p14="http://schemas.microsoft.com/office/powerpoint/2010/main" val="366505989"/>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Comments on Detection Schemes</a:t>
            </a:r>
            <a:endParaRPr lang="en-IN" dirty="0"/>
          </a:p>
        </p:txBody>
      </p:sp>
      <p:sp>
        <p:nvSpPr>
          <p:cNvPr id="3" name="Content Placeholder 2"/>
          <p:cNvSpPr>
            <a:spLocks noGrp="1"/>
          </p:cNvSpPr>
          <p:nvPr>
            <p:ph idx="1"/>
          </p:nvPr>
        </p:nvSpPr>
        <p:spPr/>
        <p:txBody>
          <a:bodyPr/>
          <a:lstStyle/>
          <a:p>
            <a:r>
              <a:rPr lang="en-US" dirty="0"/>
              <a:t>Bias of a fault model can be quantified in terms of the variance of fault probability distribution</a:t>
            </a:r>
          </a:p>
          <a:p>
            <a:r>
              <a:rPr lang="en-US" dirty="0"/>
              <a:t>Detection based countermeasures are vulnerable against biased fault attacks that are practically achievable</a:t>
            </a:r>
          </a:p>
          <a:p>
            <a:endParaRPr lang="en-IN" dirty="0"/>
          </a:p>
        </p:txBody>
      </p:sp>
    </p:spTree>
    <p:extLst>
      <p:ext uri="{BB962C8B-B14F-4D97-AF65-F5344CB8AC3E}">
        <p14:creationId xmlns:p14="http://schemas.microsoft.com/office/powerpoint/2010/main" val="185435305"/>
      </p:ext>
    </p:extLst>
  </p:cSld>
  <p:clrMapOvr>
    <a:masterClrMapping/>
  </p:clrMapOvr>
  <p:transition>
    <p:dissolv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p:cNvSpPr>
            <a:spLocks noGrp="1"/>
          </p:cNvSpPr>
          <p:nvPr>
            <p:ph type="title" idx="4294967295"/>
          </p:nvPr>
        </p:nvSpPr>
        <p:spPr bwMode="auto">
          <a:noFill/>
        </p:spPr>
        <p:txBody>
          <a:bodyPr/>
          <a:lstStyle/>
          <a:p>
            <a:endParaRPr lang="en-US" smtClean="0">
              <a:effectLst/>
              <a:ea typeface="ＭＳ Ｐゴシック"/>
              <a:cs typeface="ＭＳ Ｐゴシック"/>
            </a:endParaRPr>
          </a:p>
        </p:txBody>
      </p:sp>
      <p:sp>
        <p:nvSpPr>
          <p:cNvPr id="855043" name="Text Box 4"/>
          <p:cNvSpPr>
            <a:spLocks noGrp="1" noChangeArrowheads="1"/>
          </p:cNvSpPr>
          <p:nvPr>
            <p:ph type="body" idx="4294967295"/>
          </p:nvPr>
        </p:nvSpPr>
        <p:spPr/>
        <p:txBody>
          <a:bodyPr/>
          <a:lstStyle/>
          <a:p>
            <a:r>
              <a:rPr lang="en-US" b="1" dirty="0" smtClean="0">
                <a:ea typeface="ＭＳ Ｐゴシック"/>
                <a:cs typeface="ＭＳ Ｐゴシック"/>
              </a:rPr>
              <a:t>Fault Tolerance for DFA needs to be revisited?</a:t>
            </a:r>
          </a:p>
          <a:p>
            <a:pPr>
              <a:buFont typeface="Wingdings 2" pitchFamily="18" charset="2"/>
              <a:buNone/>
            </a:pPr>
            <a:r>
              <a:rPr lang="en-US" b="1" dirty="0" smtClean="0">
                <a:ea typeface="ＭＳ Ｐゴシック"/>
                <a:cs typeface="ＭＳ Ｐゴシック"/>
              </a:rPr>
              <a:t>       Cover </a:t>
            </a:r>
            <a:r>
              <a:rPr lang="en-US" b="1" dirty="0" smtClean="0">
                <a:solidFill>
                  <a:srgbClr val="FF3300"/>
                </a:solidFill>
                <a:ea typeface="ＭＳ Ｐゴシック"/>
                <a:cs typeface="ＭＳ Ｐゴシック"/>
              </a:rPr>
              <a:t>all of the essential</a:t>
            </a:r>
            <a:r>
              <a:rPr lang="en-US" b="1" dirty="0" smtClean="0">
                <a:ea typeface="ＭＳ Ｐゴシック"/>
                <a:cs typeface="ＭＳ Ｐゴシック"/>
              </a:rPr>
              <a:t> </a:t>
            </a:r>
          </a:p>
          <a:p>
            <a:pPr>
              <a:buFont typeface="Wingdings 2" pitchFamily="18" charset="2"/>
              <a:buNone/>
            </a:pPr>
            <a:r>
              <a:rPr lang="en-US" b="1" dirty="0" smtClean="0">
                <a:ea typeface="ＭＳ Ｐゴシック"/>
                <a:cs typeface="ＭＳ Ｐゴシック"/>
              </a:rPr>
              <a:t>                            or</a:t>
            </a:r>
          </a:p>
          <a:p>
            <a:pPr>
              <a:buFont typeface="Wingdings 2" pitchFamily="18" charset="2"/>
              <a:buNone/>
            </a:pPr>
            <a:r>
              <a:rPr lang="en-US" b="1" dirty="0" smtClean="0">
                <a:ea typeface="ＭＳ Ｐゴシック"/>
                <a:cs typeface="ＭＳ Ｐゴシック"/>
              </a:rPr>
              <a:t>                      </a:t>
            </a:r>
            <a:r>
              <a:rPr lang="en-US" b="1" dirty="0" smtClean="0">
                <a:solidFill>
                  <a:srgbClr val="FF3300"/>
                </a:solidFill>
                <a:ea typeface="ＭＳ Ｐゴシック"/>
                <a:cs typeface="ＭＳ Ｐゴシック"/>
              </a:rPr>
              <a:t>almost all???</a:t>
            </a:r>
          </a:p>
        </p:txBody>
      </p:sp>
      <p:pic>
        <p:nvPicPr>
          <p:cNvPr id="855044" name="Picture 5" descr="superman"/>
          <p:cNvPicPr>
            <a:picLocks noChangeAspect="1" noChangeArrowheads="1"/>
          </p:cNvPicPr>
          <p:nvPr/>
        </p:nvPicPr>
        <p:blipFill>
          <a:blip r:embed="rId2"/>
          <a:srcRect/>
          <a:stretch>
            <a:fillRect/>
          </a:stretch>
        </p:blipFill>
        <p:spPr bwMode="auto">
          <a:xfrm>
            <a:off x="7657416" y="2984310"/>
            <a:ext cx="3160712" cy="3205163"/>
          </a:xfrm>
          <a:prstGeom prst="rect">
            <a:avLst/>
          </a:prstGeom>
          <a:noFill/>
          <a:ln w="9525">
            <a:noFill/>
            <a:miter lim="800000"/>
            <a:headEnd/>
            <a:tailEnd/>
          </a:ln>
        </p:spPr>
      </p:pic>
    </p:spTree>
    <p:extLst>
      <p:ext uri="{BB962C8B-B14F-4D97-AF65-F5344CB8AC3E}">
        <p14:creationId xmlns:p14="http://schemas.microsoft.com/office/powerpoint/2010/main" val="1793236510"/>
      </p:ext>
    </p:extLst>
  </p:cSld>
  <p:clrMapOvr>
    <a:masterClrMapping/>
  </p:clrMapOvr>
  <p:transition>
    <p:dissolv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Countermeasures Must Be Augmented</a:t>
            </a:r>
            <a:endParaRPr lang="en-IN" dirty="0"/>
          </a:p>
        </p:txBody>
      </p:sp>
      <p:sp>
        <p:nvSpPr>
          <p:cNvPr id="3" name="Content Placeholder 2"/>
          <p:cNvSpPr>
            <a:spLocks noGrp="1"/>
          </p:cNvSpPr>
          <p:nvPr>
            <p:ph idx="1"/>
          </p:nvPr>
        </p:nvSpPr>
        <p:spPr/>
        <p:txBody>
          <a:bodyPr/>
          <a:lstStyle/>
          <a:p>
            <a:r>
              <a:rPr lang="en-US" dirty="0" smtClean="0"/>
              <a:t>Detection alone does not guarantee security against fault attacks, especially in the wake of biased fault models</a:t>
            </a:r>
          </a:p>
          <a:p>
            <a:r>
              <a:rPr lang="en-US" dirty="0" smtClean="0"/>
              <a:t>Need to augment the countermeasure scheme to tackle biased fault attacks</a:t>
            </a:r>
          </a:p>
          <a:p>
            <a:r>
              <a:rPr lang="en-US" dirty="0" smtClean="0"/>
              <a:t>Two possible strategies:</a:t>
            </a:r>
          </a:p>
          <a:p>
            <a:pPr lvl="1"/>
            <a:r>
              <a:rPr lang="en-US" dirty="0" smtClean="0"/>
              <a:t>Fault Space Transformation</a:t>
            </a:r>
          </a:p>
          <a:p>
            <a:pPr lvl="1"/>
            <a:r>
              <a:rPr lang="en-US" dirty="0" smtClean="0"/>
              <a:t>Infective Countermeasures</a:t>
            </a:r>
            <a:endParaRPr lang="en-IN" dirty="0"/>
          </a:p>
        </p:txBody>
      </p:sp>
    </p:spTree>
    <p:extLst>
      <p:ext uri="{BB962C8B-B14F-4D97-AF65-F5344CB8AC3E}">
        <p14:creationId xmlns:p14="http://schemas.microsoft.com/office/powerpoint/2010/main" val="1952396373"/>
      </p:ext>
    </p:extLst>
  </p:cSld>
  <p:clrMapOvr>
    <a:masterClrMapping/>
  </p:clrMapOvr>
  <p:transition>
    <p:dissolv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Space Transformation</a:t>
            </a:r>
            <a:endParaRPr lang="en-IN" dirty="0"/>
          </a:p>
        </p:txBody>
      </p:sp>
      <p:sp>
        <p:nvSpPr>
          <p:cNvPr id="3" name="Content Placeholder 2"/>
          <p:cNvSpPr>
            <a:spLocks noGrp="1"/>
          </p:cNvSpPr>
          <p:nvPr>
            <p:ph idx="1"/>
          </p:nvPr>
        </p:nvSpPr>
        <p:spPr/>
        <p:txBody>
          <a:bodyPr/>
          <a:lstStyle/>
          <a:p>
            <a:r>
              <a:rPr lang="en-US" dirty="0" smtClean="0"/>
              <a:t>Ensure that the adversary cannot exploit the biased nature of the fault model</a:t>
            </a:r>
          </a:p>
          <a:p>
            <a:r>
              <a:rPr lang="en-US" dirty="0" smtClean="0"/>
              <a:t>Fault spaces for the original and redundant computations are different</a:t>
            </a:r>
          </a:p>
          <a:p>
            <a:r>
              <a:rPr lang="en-US" dirty="0" smtClean="0"/>
              <a:t>Adversary cannot ensure the occurrence of equivalent faults in the two different fault spaces at the same time.</a:t>
            </a:r>
            <a:endParaRPr lang="en-IN" dirty="0"/>
          </a:p>
        </p:txBody>
      </p:sp>
    </p:spTree>
    <p:extLst>
      <p:ext uri="{BB962C8B-B14F-4D97-AF65-F5344CB8AC3E}">
        <p14:creationId xmlns:p14="http://schemas.microsoft.com/office/powerpoint/2010/main" val="3171566380"/>
      </p:ext>
    </p:extLst>
  </p:cSld>
  <p:clrMapOvr>
    <a:masterClrMapping/>
  </p:clrMapOvr>
  <p:transition>
    <p:dissolv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954" y="119554"/>
            <a:ext cx="9999133" cy="1143000"/>
          </a:xfrm>
        </p:spPr>
        <p:txBody>
          <a:bodyPr>
            <a:normAutofit fontScale="90000"/>
          </a:bodyPr>
          <a:lstStyle/>
          <a:p>
            <a:r>
              <a:rPr lang="en-US" dirty="0" smtClean="0"/>
              <a:t>Fault Space Transformation to Counter Biased Fault Attacks</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3605" y="1262554"/>
            <a:ext cx="5749768" cy="4800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803" y="1567968"/>
            <a:ext cx="3305636" cy="2962688"/>
          </a:xfrm>
          <a:prstGeom prst="rect">
            <a:avLst/>
          </a:prstGeom>
        </p:spPr>
      </p:pic>
      <p:sp>
        <p:nvSpPr>
          <p:cNvPr id="3" name="TextBox 2"/>
          <p:cNvSpPr txBox="1"/>
          <p:nvPr/>
        </p:nvSpPr>
        <p:spPr>
          <a:xfrm>
            <a:off x="6970420" y="5047491"/>
            <a:ext cx="5062554" cy="1015663"/>
          </a:xfrm>
          <a:prstGeom prst="rect">
            <a:avLst/>
          </a:prstGeom>
          <a:solidFill>
            <a:schemeClr val="accent2">
              <a:lumMod val="40000"/>
              <a:lumOff val="60000"/>
            </a:schemeClr>
          </a:solidFill>
          <a:ln>
            <a:solidFill>
              <a:schemeClr val="tx1"/>
            </a:solidFill>
          </a:ln>
        </p:spPr>
        <p:txBody>
          <a:bodyPr wrap="square" rtlCol="0" anchor="b">
            <a:spAutoFit/>
          </a:bodyPr>
          <a:lstStyle/>
          <a:p>
            <a:r>
              <a:rPr lang="en-IN" sz="1200" dirty="0"/>
              <a:t/>
            </a:r>
            <a:br>
              <a:rPr lang="en-IN" sz="1200" dirty="0"/>
            </a:br>
            <a:r>
              <a:rPr lang="en-IN" sz="1200" dirty="0" err="1"/>
              <a:t>Sikhar</a:t>
            </a:r>
            <a:r>
              <a:rPr lang="en-IN" sz="1200" dirty="0"/>
              <a:t> </a:t>
            </a:r>
            <a:r>
              <a:rPr lang="en-IN" sz="1200" dirty="0" err="1"/>
              <a:t>Patranabis</a:t>
            </a:r>
            <a:r>
              <a:rPr lang="en-IN" sz="1200" dirty="0"/>
              <a:t>, Abhishek Chakraborty, </a:t>
            </a:r>
            <a:r>
              <a:rPr lang="en-IN" sz="1200" dirty="0" err="1"/>
              <a:t>Debdeep</a:t>
            </a:r>
            <a:r>
              <a:rPr lang="en-IN" sz="1200" dirty="0"/>
              <a:t> </a:t>
            </a:r>
            <a:r>
              <a:rPr lang="en-IN" sz="1200" dirty="0" err="1"/>
              <a:t>Mukhopadhyay</a:t>
            </a:r>
            <a:r>
              <a:rPr lang="en-IN" sz="1200" dirty="0"/>
              <a:t>, P. P. </a:t>
            </a:r>
            <a:r>
              <a:rPr lang="en-IN" sz="1200" dirty="0" err="1" smtClean="0"/>
              <a:t>Chakrabarti</a:t>
            </a:r>
            <a:r>
              <a:rPr lang="en-IN" sz="1200" dirty="0" smtClean="0"/>
              <a:t>:</a:t>
            </a:r>
            <a:r>
              <a:rPr lang="en-IN" sz="1200" dirty="0"/>
              <a:t/>
            </a:r>
            <a:br>
              <a:rPr lang="en-IN" sz="1200" dirty="0"/>
            </a:br>
            <a:r>
              <a:rPr lang="en-IN" sz="1200" b="1" dirty="0"/>
              <a:t>Using State Space Encoding To Counter Biased Fault Attacks on AES Countermeasures.</a:t>
            </a:r>
            <a:r>
              <a:rPr lang="en-IN" sz="1200" dirty="0"/>
              <a:t> IACR Cryptology </a:t>
            </a:r>
            <a:r>
              <a:rPr lang="en-IN" sz="1200" dirty="0" err="1" smtClean="0"/>
              <a:t>ePrint</a:t>
            </a:r>
            <a:r>
              <a:rPr lang="en-IN" sz="1200" dirty="0" smtClean="0"/>
              <a:t> </a:t>
            </a:r>
            <a:r>
              <a:rPr lang="en-IN" sz="1200" dirty="0"/>
              <a:t>Archive 2015: 806 (2015)</a:t>
            </a:r>
            <a:endParaRPr lang="en-IN" sz="1200" b="1" dirty="0" smtClean="0">
              <a:solidFill>
                <a:srgbClr val="835E01"/>
              </a:solidFill>
              <a:latin typeface="Arial Narrow" pitchFamily="34" charset="0"/>
            </a:endParaRPr>
          </a:p>
        </p:txBody>
      </p:sp>
    </p:spTree>
    <p:extLst>
      <p:ext uri="{BB962C8B-B14F-4D97-AF65-F5344CB8AC3E}">
        <p14:creationId xmlns:p14="http://schemas.microsoft.com/office/powerpoint/2010/main" val="56381177"/>
      </p:ext>
    </p:extLst>
  </p:cSld>
  <p:clrMapOvr>
    <a:masterClrMapping/>
  </p:clrMapOvr>
  <p:transition>
    <p:dissolv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Transformation</a:t>
            </a:r>
            <a:endParaRPr lang="en-IN" dirty="0"/>
          </a:p>
        </p:txBody>
      </p:sp>
      <p:sp>
        <p:nvSpPr>
          <p:cNvPr id="3" name="Content Placeholder 2"/>
          <p:cNvSpPr>
            <a:spLocks noGrp="1"/>
          </p:cNvSpPr>
          <p:nvPr>
            <p:ph idx="1"/>
          </p:nvPr>
        </p:nvSpPr>
        <p:spPr/>
        <p:txBody>
          <a:bodyPr/>
          <a:lstStyle/>
          <a:p>
            <a:r>
              <a:rPr lang="en-US" dirty="0" smtClean="0"/>
              <a:t>Transforming the fault space implies that the adversary cannot beat the countermeasure by merely introducing the same fault twice</a:t>
            </a:r>
          </a:p>
          <a:p>
            <a:r>
              <a:rPr lang="en-US" dirty="0" smtClean="0"/>
              <a:t>It is most unlikely that the transformed fault space will have a one-to-one correspondence in terms of bias with the original</a:t>
            </a:r>
          </a:p>
          <a:p>
            <a:r>
              <a:rPr lang="en-US" dirty="0" smtClean="0">
                <a:solidFill>
                  <a:srgbClr val="FF0000"/>
                </a:solidFill>
              </a:rPr>
              <a:t>Mathematically, the expected fault collision probability over all possible transformations is the same as for uniform fault models</a:t>
            </a:r>
            <a:endParaRPr lang="en-IN" dirty="0">
              <a:solidFill>
                <a:srgbClr val="FF0000"/>
              </a:solidFill>
            </a:endParaRPr>
          </a:p>
        </p:txBody>
      </p:sp>
    </p:spTree>
    <p:extLst>
      <p:ext uri="{BB962C8B-B14F-4D97-AF65-F5344CB8AC3E}">
        <p14:creationId xmlns:p14="http://schemas.microsoft.com/office/powerpoint/2010/main" val="1459411703"/>
      </p:ext>
    </p:extLst>
  </p:cSld>
  <p:clrMapOvr>
    <a:masterClrMapping/>
  </p:clrMapOvr>
  <p:transition>
    <p:dissolv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on Hardware</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88180" y="1417638"/>
            <a:ext cx="9999662" cy="3211635"/>
          </a:xfrm>
        </p:spPr>
      </p:pic>
      <p:sp>
        <p:nvSpPr>
          <p:cNvPr id="3" name="Oval 2"/>
          <p:cNvSpPr/>
          <p:nvPr/>
        </p:nvSpPr>
        <p:spPr>
          <a:xfrm>
            <a:off x="5515193" y="2393977"/>
            <a:ext cx="2345635" cy="12589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Transformation used is the </a:t>
            </a:r>
            <a:r>
              <a:rPr lang="en-US" dirty="0" err="1" smtClean="0"/>
              <a:t>MixColumn</a:t>
            </a:r>
            <a:r>
              <a:rPr lang="en-US" dirty="0" smtClean="0"/>
              <a:t> of AES</a:t>
            </a:r>
            <a:endParaRPr lang="en-IN" dirty="0"/>
          </a:p>
        </p:txBody>
      </p:sp>
      <p:sp>
        <p:nvSpPr>
          <p:cNvPr id="5" name="Rectangle 4"/>
          <p:cNvSpPr/>
          <p:nvPr/>
        </p:nvSpPr>
        <p:spPr>
          <a:xfrm>
            <a:off x="1913467" y="5035826"/>
            <a:ext cx="3877733" cy="86139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Single Bit Upset (SBU)</a:t>
            </a:r>
            <a:endParaRPr lang="en-IN" dirty="0"/>
          </a:p>
        </p:txBody>
      </p:sp>
      <p:sp>
        <p:nvSpPr>
          <p:cNvPr id="6" name="Rectangle 5"/>
          <p:cNvSpPr/>
          <p:nvPr/>
        </p:nvSpPr>
        <p:spPr>
          <a:xfrm>
            <a:off x="7746137" y="5035825"/>
            <a:ext cx="3877733" cy="86139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Single Byte Double Bit Upset (SBDBU)</a:t>
            </a:r>
            <a:endParaRPr lang="en-IN" dirty="0"/>
          </a:p>
        </p:txBody>
      </p:sp>
      <p:sp>
        <p:nvSpPr>
          <p:cNvPr id="7" name="TextBox 6"/>
          <p:cNvSpPr txBox="1"/>
          <p:nvPr/>
        </p:nvSpPr>
        <p:spPr>
          <a:xfrm>
            <a:off x="5791199" y="4388631"/>
            <a:ext cx="2491408" cy="461665"/>
          </a:xfrm>
          <a:prstGeom prst="rect">
            <a:avLst/>
          </a:prstGeom>
        </p:spPr>
        <p:txBody>
          <a:bodyPr wrap="square" rtlCol="0" anchor="b">
            <a:spAutoFit/>
          </a:bodyPr>
          <a:lstStyle/>
          <a:p>
            <a:r>
              <a:rPr lang="en-US" sz="1200" b="1" dirty="0" smtClean="0">
                <a:solidFill>
                  <a:srgbClr val="835E01"/>
                </a:solidFill>
                <a:latin typeface="Arial Narrow" pitchFamily="34" charset="0"/>
              </a:rPr>
              <a:t>Peaks occur at disjoint frequency regions</a:t>
            </a:r>
            <a:endParaRPr lang="en-IN" sz="1200" b="1" dirty="0" smtClean="0">
              <a:solidFill>
                <a:srgbClr val="835E01"/>
              </a:solidFill>
              <a:latin typeface="Arial Narrow" pitchFamily="34" charset="0"/>
            </a:endParaRPr>
          </a:p>
        </p:txBody>
      </p:sp>
      <p:cxnSp>
        <p:nvCxnSpPr>
          <p:cNvPr id="9" name="Straight Arrow Connector 8"/>
          <p:cNvCxnSpPr/>
          <p:nvPr/>
        </p:nvCxnSpPr>
        <p:spPr>
          <a:xfrm flipH="1" flipV="1">
            <a:off x="2981739" y="2800531"/>
            <a:ext cx="2809461" cy="18719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267200" y="3182070"/>
            <a:ext cx="1524000" cy="1490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7860828" y="2206344"/>
            <a:ext cx="1203659" cy="2235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860828" y="3648641"/>
            <a:ext cx="2533454" cy="792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634697"/>
      </p:ext>
    </p:extLst>
  </p:cSld>
  <p:clrMapOvr>
    <a:masterClrMapping/>
  </p:clrMapOvr>
  <p:transition>
    <p:dissolv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Infective Countermeasures</a:t>
            </a:r>
            <a:endParaRPr lang="en-IN" dirty="0"/>
          </a:p>
        </p:txBody>
      </p:sp>
      <p:sp>
        <p:nvSpPr>
          <p:cNvPr id="3" name="Content Placeholder 2"/>
          <p:cNvSpPr>
            <a:spLocks noGrp="1"/>
          </p:cNvSpPr>
          <p:nvPr>
            <p:ph idx="1"/>
          </p:nvPr>
        </p:nvSpPr>
        <p:spPr/>
        <p:txBody>
          <a:bodyPr/>
          <a:lstStyle/>
          <a:p>
            <a:pPr marL="82550" indent="0">
              <a:buNone/>
            </a:pPr>
            <a:endParaRPr lang="en-US" dirty="0" smtClean="0"/>
          </a:p>
          <a:p>
            <a:pPr marL="82550" indent="0">
              <a:buNone/>
            </a:pPr>
            <a:endParaRPr lang="en-US" dirty="0"/>
          </a:p>
          <a:p>
            <a:pPr marL="82550" indent="0">
              <a:buNone/>
            </a:pPr>
            <a:r>
              <a:rPr lang="en-US" dirty="0" smtClean="0"/>
              <a:t>The main initial idea behind infective countermeasures was to diffuse the impact of the fault such that even if the adversary were to attack the comparison step, the state would still be affected</a:t>
            </a:r>
            <a:endParaRPr lang="en-IN" dirty="0"/>
          </a:p>
          <a:p>
            <a:endParaRPr lang="en-IN" dirty="0"/>
          </a:p>
        </p:txBody>
      </p:sp>
    </p:spTree>
    <p:extLst>
      <p:ext uri="{BB962C8B-B14F-4D97-AF65-F5344CB8AC3E}">
        <p14:creationId xmlns:p14="http://schemas.microsoft.com/office/powerpoint/2010/main" val="3618702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Infection Mechanism</a:t>
            </a:r>
            <a:endParaRPr lang="en-IN"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6308" y="1608707"/>
            <a:ext cx="7013449" cy="4183062"/>
          </a:xfrm>
        </p:spPr>
      </p:pic>
      <p:sp>
        <p:nvSpPr>
          <p:cNvPr id="6" name="TextBox 5"/>
          <p:cNvSpPr txBox="1"/>
          <p:nvPr/>
        </p:nvSpPr>
        <p:spPr>
          <a:xfrm>
            <a:off x="6564576" y="5687700"/>
            <a:ext cx="5500047" cy="584775"/>
          </a:xfrm>
          <a:prstGeom prst="rect">
            <a:avLst/>
          </a:prstGeom>
          <a:noFill/>
        </p:spPr>
        <p:txBody>
          <a:bodyPr wrap="square" rtlCol="0">
            <a:spAutoFit/>
          </a:bodyPr>
          <a:lstStyle/>
          <a:p>
            <a:r>
              <a:rPr lang="en-US" sz="1600" b="1" dirty="0" smtClean="0"/>
              <a:t>Source : </a:t>
            </a:r>
            <a:r>
              <a:rPr lang="en-US" sz="1600" b="1" dirty="0" err="1" smtClean="0"/>
              <a:t>Lomne</a:t>
            </a:r>
            <a:r>
              <a:rPr lang="en-US" sz="1600" b="1" dirty="0" smtClean="0"/>
              <a:t> et. al. , On the Need of Randomness in Fault attack Countermeasures – Application to AES, FDTC 2012</a:t>
            </a:r>
            <a:endParaRPr lang="en-IN" sz="1600" b="1" dirty="0"/>
          </a:p>
        </p:txBody>
      </p:sp>
    </p:spTree>
    <p:extLst>
      <p:ext uri="{BB962C8B-B14F-4D97-AF65-F5344CB8AC3E}">
        <p14:creationId xmlns:p14="http://schemas.microsoft.com/office/powerpoint/2010/main" val="1789211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54" y="-203042"/>
            <a:ext cx="10690745" cy="1143000"/>
          </a:xfrm>
        </p:spPr>
        <p:txBody>
          <a:bodyPr>
            <a:normAutofit fontScale="90000"/>
          </a:bodyPr>
          <a:lstStyle/>
          <a:p>
            <a:pPr algn="l"/>
            <a:r>
              <a:rPr lang="en-US" dirty="0" smtClean="0"/>
              <a:t>Infective Countermeasures : State of the Art</a:t>
            </a:r>
            <a:endParaRPr lang="en-IN" dirty="0"/>
          </a:p>
        </p:txBody>
      </p:sp>
      <p:graphicFrame>
        <p:nvGraphicFramePr>
          <p:cNvPr id="4" name="Content Placeholder 7"/>
          <p:cNvGraphicFramePr>
            <a:graphicFrameLocks/>
          </p:cNvGraphicFramePr>
          <p:nvPr>
            <p:extLst>
              <p:ext uri="{D42A27DB-BD31-4B8C-83A1-F6EECF244321}">
                <p14:modId xmlns:p14="http://schemas.microsoft.com/office/powerpoint/2010/main" val="2638375133"/>
              </p:ext>
            </p:extLst>
          </p:nvPr>
        </p:nvGraphicFramePr>
        <p:xfrm>
          <a:off x="1501254" y="682376"/>
          <a:ext cx="10495128" cy="6175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6040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Models</a:t>
            </a:r>
            <a:endParaRPr lang="en-IN" dirty="0"/>
          </a:p>
        </p:txBody>
      </p:sp>
      <p:sp>
        <p:nvSpPr>
          <p:cNvPr id="12" name="Content Placeholder 11"/>
          <p:cNvSpPr>
            <a:spLocks noGrp="1"/>
          </p:cNvSpPr>
          <p:nvPr>
            <p:ph idx="1"/>
          </p:nvPr>
        </p:nvSpPr>
        <p:spPr/>
        <p:txBody>
          <a:bodyPr/>
          <a:lstStyle/>
          <a:p>
            <a:r>
              <a:rPr lang="en-US" dirty="0" smtClean="0"/>
              <a:t>Transient Faults</a:t>
            </a:r>
          </a:p>
          <a:p>
            <a:pPr lvl="1"/>
            <a:r>
              <a:rPr lang="en-US" dirty="0" smtClean="0"/>
              <a:t>Single Bit Faults</a:t>
            </a:r>
          </a:p>
          <a:p>
            <a:pPr lvl="1"/>
            <a:r>
              <a:rPr lang="en-US" dirty="0" smtClean="0"/>
              <a:t>Single Byte Faults</a:t>
            </a:r>
          </a:p>
          <a:p>
            <a:pPr lvl="1"/>
            <a:r>
              <a:rPr lang="en-US" dirty="0" smtClean="0"/>
              <a:t>Diagonal faults</a:t>
            </a:r>
          </a:p>
          <a:p>
            <a:r>
              <a:rPr lang="en-US" dirty="0" smtClean="0"/>
              <a:t>Stuck-at Faults</a:t>
            </a:r>
          </a:p>
          <a:p>
            <a:pPr lvl="1"/>
            <a:r>
              <a:rPr lang="en-US" dirty="0" smtClean="0"/>
              <a:t>Bit Faults</a:t>
            </a:r>
          </a:p>
          <a:p>
            <a:pPr lvl="1"/>
            <a:r>
              <a:rPr lang="en-US" dirty="0" smtClean="0"/>
              <a:t>Byte Faults</a:t>
            </a:r>
          </a:p>
          <a:p>
            <a:r>
              <a:rPr lang="en-US" dirty="0" smtClean="0"/>
              <a:t>Instruction Skip Faults</a:t>
            </a:r>
            <a:endParaRPr lang="en-IN" dirty="0"/>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5720" y="1555587"/>
            <a:ext cx="6874301" cy="1973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274947"/>
      </p:ext>
    </p:extLst>
  </p:cSld>
  <p:clrMapOvr>
    <a:masterClrMapping/>
  </p:clrMapOvr>
  <p:transition>
    <p:dissolv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 2014 Infective Countermeasure</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1248" y="1447800"/>
            <a:ext cx="6120941" cy="5102448"/>
          </a:xfrm>
        </p:spPr>
      </p:pic>
    </p:spTree>
    <p:extLst>
      <p:ext uri="{BB962C8B-B14F-4D97-AF65-F5344CB8AC3E}">
        <p14:creationId xmlns:p14="http://schemas.microsoft.com/office/powerpoint/2010/main" val="2240224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CHES 2014 Countermeasure (Contd.) </a:t>
            </a:r>
            <a:endParaRPr lang="en-IN"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1374" y="2304204"/>
            <a:ext cx="4702985" cy="417215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346" y="2263260"/>
            <a:ext cx="5088271" cy="4213097"/>
          </a:xfrm>
          <a:prstGeom prst="rect">
            <a:avLst/>
          </a:prstGeom>
        </p:spPr>
      </p:pic>
      <p:sp>
        <p:nvSpPr>
          <p:cNvPr id="9" name="TextBox 8"/>
          <p:cNvSpPr txBox="1"/>
          <p:nvPr/>
        </p:nvSpPr>
        <p:spPr>
          <a:xfrm>
            <a:off x="2934269" y="1856096"/>
            <a:ext cx="2402006" cy="369332"/>
          </a:xfrm>
          <a:prstGeom prst="rect">
            <a:avLst/>
          </a:prstGeom>
          <a:noFill/>
        </p:spPr>
        <p:txBody>
          <a:bodyPr wrap="square" rtlCol="0">
            <a:spAutoFit/>
          </a:bodyPr>
          <a:lstStyle/>
          <a:p>
            <a:pPr algn="ctr"/>
            <a:r>
              <a:rPr lang="en-US" b="1" dirty="0" smtClean="0"/>
              <a:t>Correct Computation</a:t>
            </a:r>
            <a:endParaRPr lang="en-IN" b="1" dirty="0"/>
          </a:p>
        </p:txBody>
      </p:sp>
      <p:sp>
        <p:nvSpPr>
          <p:cNvPr id="10" name="TextBox 9"/>
          <p:cNvSpPr txBox="1"/>
          <p:nvPr/>
        </p:nvSpPr>
        <p:spPr>
          <a:xfrm>
            <a:off x="8040819" y="1858368"/>
            <a:ext cx="2402006" cy="369332"/>
          </a:xfrm>
          <a:prstGeom prst="rect">
            <a:avLst/>
          </a:prstGeom>
          <a:noFill/>
        </p:spPr>
        <p:txBody>
          <a:bodyPr wrap="square" rtlCol="0">
            <a:spAutoFit/>
          </a:bodyPr>
          <a:lstStyle/>
          <a:p>
            <a:pPr algn="ctr"/>
            <a:r>
              <a:rPr lang="en-US" b="1" dirty="0" smtClean="0"/>
              <a:t>Faulty Computation</a:t>
            </a:r>
            <a:endParaRPr lang="en-IN" b="1" dirty="0"/>
          </a:p>
        </p:txBody>
      </p:sp>
    </p:spTree>
    <p:extLst>
      <p:ext uri="{BB962C8B-B14F-4D97-AF65-F5344CB8AC3E}">
        <p14:creationId xmlns:p14="http://schemas.microsoft.com/office/powerpoint/2010/main" val="2761109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Unexplored Territory-1</a:t>
            </a:r>
            <a:endParaRPr lang="en-IN" dirty="0"/>
          </a:p>
        </p:txBody>
      </p:sp>
      <p:sp>
        <p:nvSpPr>
          <p:cNvPr id="5" name="Content Placeholder 4"/>
          <p:cNvSpPr>
            <a:spLocks noGrp="1"/>
          </p:cNvSpPr>
          <p:nvPr>
            <p:ph idx="1"/>
          </p:nvPr>
        </p:nvSpPr>
        <p:spPr/>
        <p:txBody>
          <a:bodyPr/>
          <a:lstStyle/>
          <a:p>
            <a:pPr marL="82550" indent="0">
              <a:buNone/>
            </a:pPr>
            <a:r>
              <a:rPr lang="en-US" b="1" dirty="0"/>
              <a:t>F</a:t>
            </a:r>
            <a:r>
              <a:rPr lang="en-US" b="1" dirty="0" smtClean="0"/>
              <a:t>ormal </a:t>
            </a:r>
            <a:r>
              <a:rPr lang="en-US" b="1" dirty="0"/>
              <a:t>P</a:t>
            </a:r>
            <a:r>
              <a:rPr lang="en-US" b="1" dirty="0" smtClean="0"/>
              <a:t>roof of Security</a:t>
            </a:r>
          </a:p>
          <a:p>
            <a:pPr marL="403225" lvl="1" indent="0">
              <a:buNone/>
            </a:pPr>
            <a:r>
              <a:rPr lang="en-US" sz="2000" dirty="0" smtClean="0"/>
              <a:t>A frequent criticism of infective countermeasures - </a:t>
            </a:r>
            <a:r>
              <a:rPr lang="en-US" sz="2000" dirty="0" smtClean="0">
                <a:solidFill>
                  <a:srgbClr val="FF0000"/>
                </a:solidFill>
              </a:rPr>
              <a:t>no explicit formal proof of security </a:t>
            </a:r>
            <a:r>
              <a:rPr lang="en-US" dirty="0" smtClean="0"/>
              <a:t>			</a:t>
            </a:r>
          </a:p>
          <a:p>
            <a:pPr marL="403225" lvl="1" indent="0">
              <a:buNone/>
            </a:pPr>
            <a:endParaRPr lang="en-US" dirty="0" smtClean="0"/>
          </a:p>
          <a:p>
            <a:pPr marL="403225" lvl="1" indent="0">
              <a:buNone/>
            </a:pPr>
            <a:endParaRPr lang="en-US" dirty="0" smtClean="0"/>
          </a:p>
          <a:p>
            <a:pPr marL="403225" lvl="1" indent="0">
              <a:buNone/>
            </a:pPr>
            <a:endParaRPr lang="en-US" dirty="0" smtClean="0"/>
          </a:p>
          <a:p>
            <a:pPr marL="403225" lvl="1" indent="0">
              <a:buNone/>
            </a:pPr>
            <a:endParaRPr lang="en-US" dirty="0"/>
          </a:p>
          <a:p>
            <a:pPr marL="403225" lvl="1" indent="0">
              <a:buNone/>
            </a:pPr>
            <a:r>
              <a:rPr lang="en-US" dirty="0" smtClean="0"/>
              <a:t> </a:t>
            </a:r>
            <a:endParaRPr lang="en-IN"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6074" y="2415655"/>
            <a:ext cx="6426600" cy="3832746"/>
          </a:xfrm>
          <a:prstGeom prst="rect">
            <a:avLst/>
          </a:prstGeom>
        </p:spPr>
      </p:pic>
    </p:spTree>
    <p:extLst>
      <p:ext uri="{BB962C8B-B14F-4D97-AF65-F5344CB8AC3E}">
        <p14:creationId xmlns:p14="http://schemas.microsoft.com/office/powerpoint/2010/main" val="2286014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Unexplored Territory-||</a:t>
            </a:r>
            <a:endParaRPr lang="en-IN" dirty="0"/>
          </a:p>
        </p:txBody>
      </p:sp>
      <p:sp>
        <p:nvSpPr>
          <p:cNvPr id="3" name="Content Placeholder 2"/>
          <p:cNvSpPr>
            <a:spLocks noGrp="1"/>
          </p:cNvSpPr>
          <p:nvPr>
            <p:ph idx="1"/>
          </p:nvPr>
        </p:nvSpPr>
        <p:spPr>
          <a:xfrm>
            <a:off x="1913468" y="1447800"/>
            <a:ext cx="5933996" cy="4800600"/>
          </a:xfrm>
        </p:spPr>
        <p:txBody>
          <a:bodyPr/>
          <a:lstStyle/>
          <a:p>
            <a:endParaRPr lang="en-US" dirty="0" smtClean="0"/>
          </a:p>
          <a:p>
            <a:r>
              <a:rPr lang="en-US" dirty="0" smtClean="0"/>
              <a:t>The countermeasure provides security against fault attacks that target the state registers</a:t>
            </a:r>
          </a:p>
          <a:p>
            <a:r>
              <a:rPr lang="en-US" dirty="0" smtClean="0"/>
              <a:t>What about faults that target the execution order of instructions instead?</a:t>
            </a:r>
          </a:p>
          <a:p>
            <a:r>
              <a:rPr lang="en-US" dirty="0" smtClean="0"/>
              <a:t>For instance </a:t>
            </a:r>
            <a:r>
              <a:rPr lang="en-US" dirty="0" smtClean="0">
                <a:solidFill>
                  <a:srgbClr val="002060"/>
                </a:solidFill>
              </a:rPr>
              <a:t>instruction skip attacks</a:t>
            </a:r>
            <a:endParaRPr lang="en-IN"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7465" y="1927603"/>
            <a:ext cx="3819476" cy="4091059"/>
          </a:xfrm>
          <a:prstGeom prst="rect">
            <a:avLst/>
          </a:prstGeom>
        </p:spPr>
      </p:pic>
      <p:sp>
        <p:nvSpPr>
          <p:cNvPr id="5" name="Oval 4"/>
          <p:cNvSpPr/>
          <p:nvPr/>
        </p:nvSpPr>
        <p:spPr>
          <a:xfrm>
            <a:off x="8284191" y="2893326"/>
            <a:ext cx="1897039" cy="84616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3297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04442" y="2281289"/>
            <a:ext cx="10817181" cy="1723549"/>
          </a:xfrm>
          <a:prstGeom prst="rect">
            <a:avLst/>
          </a:prstGeom>
          <a:noFill/>
        </p:spPr>
        <p:txBody>
          <a:bodyPr wrap="square" rtlCol="0">
            <a:spAutoFit/>
          </a:bodyPr>
          <a:lstStyle/>
          <a:p>
            <a:r>
              <a:rPr lang="en-US" sz="2800" b="1" dirty="0" smtClean="0"/>
              <a:t>Single Fault Injection</a:t>
            </a:r>
            <a:endParaRPr lang="en-US" sz="2000" b="1" dirty="0"/>
          </a:p>
          <a:p>
            <a:pPr marL="285750" indent="-285750">
              <a:buFont typeface="Arial" panose="020B0604020202020204" pitchFamily="34" charset="0"/>
              <a:buChar char="•"/>
            </a:pPr>
            <a:r>
              <a:rPr lang="en-US" sz="2000" dirty="0" smtClean="0"/>
              <a:t>Infection upon detection of fault destroys any correlation between output differential ∆ and key K</a:t>
            </a:r>
          </a:p>
          <a:p>
            <a:pPr marL="285750" indent="-285750">
              <a:buFont typeface="Arial" panose="020B0604020202020204" pitchFamily="34" charset="0"/>
              <a:buChar char="•"/>
            </a:pPr>
            <a:r>
              <a:rPr lang="en-US" sz="2000" dirty="0" smtClean="0"/>
              <a:t>Hence </a:t>
            </a:r>
            <a:r>
              <a:rPr lang="en-US" sz="2000" dirty="0"/>
              <a:t>∆ </a:t>
            </a:r>
            <a:r>
              <a:rPr lang="en-US" sz="2000" dirty="0" smtClean="0"/>
              <a:t>and K are independent</a:t>
            </a:r>
            <a:endParaRPr lang="en-US" sz="2000" dirty="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IN" dirty="0"/>
          </a:p>
        </p:txBody>
      </p:sp>
      <p:sp>
        <p:nvSpPr>
          <p:cNvPr id="2" name="Title 1"/>
          <p:cNvSpPr>
            <a:spLocks noGrp="1"/>
          </p:cNvSpPr>
          <p:nvPr>
            <p:ph type="title"/>
          </p:nvPr>
        </p:nvSpPr>
        <p:spPr/>
        <p:txBody>
          <a:bodyPr>
            <a:normAutofit fontScale="90000"/>
          </a:bodyPr>
          <a:lstStyle/>
          <a:p>
            <a:r>
              <a:rPr lang="en-US" b="1" dirty="0" smtClean="0"/>
              <a:t>Information Theoretic Proof of Security</a:t>
            </a:r>
            <a:endParaRPr lang="en-IN" b="1" dirty="0"/>
          </a:p>
        </p:txBody>
      </p:sp>
      <p:sp>
        <p:nvSpPr>
          <p:cNvPr id="4" name="Content Placeholder 3"/>
          <p:cNvSpPr>
            <a:spLocks noGrp="1"/>
          </p:cNvSpPr>
          <p:nvPr>
            <p:ph idx="1"/>
          </p:nvPr>
        </p:nvSpPr>
        <p:spPr/>
        <p:txBody>
          <a:bodyPr/>
          <a:lstStyle/>
          <a:p>
            <a:pPr marL="0" indent="0">
              <a:buNone/>
            </a:pPr>
            <a:endParaRPr lang="en-US" dirty="0" smtClean="0"/>
          </a:p>
          <a:p>
            <a:endParaRPr lang="en-IN"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6" y="1455758"/>
            <a:ext cx="6489879" cy="74905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4613" y="3060810"/>
            <a:ext cx="2519966" cy="33951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5931" y="3427623"/>
            <a:ext cx="9042778" cy="3182302"/>
          </a:xfrm>
          <a:prstGeom prst="rect">
            <a:avLst/>
          </a:prstGeom>
        </p:spPr>
      </p:pic>
      <p:sp>
        <p:nvSpPr>
          <p:cNvPr id="6" name="TextBox 5"/>
          <p:cNvSpPr txBox="1"/>
          <p:nvPr/>
        </p:nvSpPr>
        <p:spPr>
          <a:xfrm>
            <a:off x="8857397" y="5440374"/>
            <a:ext cx="3055203" cy="1169551"/>
          </a:xfrm>
          <a:prstGeom prst="rect">
            <a:avLst/>
          </a:prstGeom>
        </p:spPr>
        <p:txBody>
          <a:bodyPr wrap="square" rtlCol="0" anchor="b">
            <a:spAutoFit/>
          </a:bodyPr>
          <a:lstStyle/>
          <a:p>
            <a:r>
              <a:rPr lang="en-IN" sz="1400" b="1" dirty="0"/>
              <a:t>Sikhar Patranabis, Abhishek Chakraborty, Debdeep Mukhopadhyay:</a:t>
            </a:r>
            <a:br>
              <a:rPr lang="en-IN" sz="1400" b="1" dirty="0"/>
            </a:br>
            <a:r>
              <a:rPr lang="en-IN" sz="1400" b="1" dirty="0"/>
              <a:t>Fault Tolerant Infective Countermeasure for </a:t>
            </a:r>
            <a:r>
              <a:rPr lang="en-IN" sz="1400" b="1" dirty="0" smtClean="0"/>
              <a:t>AES : SPACE 2015</a:t>
            </a:r>
            <a:endParaRPr lang="en-IN" sz="1400" b="1" dirty="0" smtClean="0">
              <a:solidFill>
                <a:srgbClr val="835E01"/>
              </a:solidFill>
              <a:latin typeface="Arial Narrow" pitchFamily="34" charset="0"/>
            </a:endParaRPr>
          </a:p>
        </p:txBody>
      </p:sp>
    </p:spTree>
    <p:extLst>
      <p:ext uri="{BB962C8B-B14F-4D97-AF65-F5344CB8AC3E}">
        <p14:creationId xmlns:p14="http://schemas.microsoft.com/office/powerpoint/2010/main" val="2728521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Proofs (contd.)</a:t>
            </a:r>
            <a:endParaRPr lang="en-IN" dirty="0"/>
          </a:p>
        </p:txBody>
      </p:sp>
      <p:sp>
        <p:nvSpPr>
          <p:cNvPr id="3" name="Content Placeholder 2"/>
          <p:cNvSpPr>
            <a:spLocks noGrp="1"/>
          </p:cNvSpPr>
          <p:nvPr>
            <p:ph idx="1"/>
          </p:nvPr>
        </p:nvSpPr>
        <p:spPr>
          <a:xfrm>
            <a:off x="1654158" y="1816290"/>
            <a:ext cx="4268969" cy="3953332"/>
          </a:xfrm>
        </p:spPr>
        <p:txBody>
          <a:bodyPr/>
          <a:lstStyle/>
          <a:p>
            <a:r>
              <a:rPr lang="en-US" sz="2800" b="1" dirty="0" smtClean="0"/>
              <a:t>Multiple Fault Injection</a:t>
            </a:r>
          </a:p>
          <a:p>
            <a:pPr lvl="1"/>
            <a:r>
              <a:rPr lang="en-US" sz="2400" dirty="0" smtClean="0"/>
              <a:t>The adversary must introduce the same fault in a redundant-cipher round pair</a:t>
            </a:r>
          </a:p>
          <a:p>
            <a:pPr lvl="1"/>
            <a:r>
              <a:rPr lang="en-US" sz="2400" dirty="0" smtClean="0"/>
              <a:t>Not easy due to the presence of random intermediate dummy rounds in between  </a:t>
            </a:r>
            <a:endParaRPr lang="en-IN"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435" y="1174845"/>
            <a:ext cx="5793972" cy="4226287"/>
          </a:xfrm>
          <a:prstGeom prst="rect">
            <a:avLst/>
          </a:prstGeom>
        </p:spPr>
      </p:pic>
      <p:sp>
        <p:nvSpPr>
          <p:cNvPr id="5" name="TextBox 4"/>
          <p:cNvSpPr txBox="1"/>
          <p:nvPr/>
        </p:nvSpPr>
        <p:spPr>
          <a:xfrm>
            <a:off x="7796531" y="5602069"/>
            <a:ext cx="2565779" cy="646331"/>
          </a:xfrm>
          <a:prstGeom prst="rect">
            <a:avLst/>
          </a:prstGeom>
          <a:noFill/>
        </p:spPr>
        <p:txBody>
          <a:bodyPr wrap="square" rtlCol="0">
            <a:spAutoFit/>
          </a:bodyPr>
          <a:lstStyle/>
          <a:p>
            <a:pPr algn="ctr"/>
            <a:r>
              <a:rPr lang="en-US" b="1" dirty="0" smtClean="0"/>
              <a:t>The Attack Probability for 30 Dummy </a:t>
            </a:r>
            <a:r>
              <a:rPr lang="en-US" b="1" dirty="0"/>
              <a:t>R</a:t>
            </a:r>
            <a:r>
              <a:rPr lang="en-US" b="1" dirty="0" smtClean="0"/>
              <a:t>ounds</a:t>
            </a:r>
            <a:r>
              <a:rPr lang="en-US" dirty="0" smtClean="0"/>
              <a:t> </a:t>
            </a:r>
            <a:endParaRPr lang="en-IN" dirty="0"/>
          </a:p>
        </p:txBody>
      </p:sp>
    </p:spTree>
    <p:extLst>
      <p:ext uri="{BB962C8B-B14F-4D97-AF65-F5344CB8AC3E}">
        <p14:creationId xmlns:p14="http://schemas.microsoft.com/office/powerpoint/2010/main" val="1836812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Proofs (contd.)</a:t>
            </a:r>
            <a:endParaRPr lang="en-IN" dirty="0"/>
          </a:p>
        </p:txBody>
      </p:sp>
      <p:sp>
        <p:nvSpPr>
          <p:cNvPr id="3" name="Content Placeholder 2"/>
          <p:cNvSpPr>
            <a:spLocks noGrp="1"/>
          </p:cNvSpPr>
          <p:nvPr>
            <p:ph idx="1"/>
          </p:nvPr>
        </p:nvSpPr>
        <p:spPr/>
        <p:txBody>
          <a:bodyPr/>
          <a:lstStyle/>
          <a:p>
            <a:pPr marL="82550" indent="0">
              <a:buNone/>
            </a:pPr>
            <a:r>
              <a:rPr lang="en-US" dirty="0" smtClean="0"/>
              <a:t>The Evaluation</a:t>
            </a:r>
          </a:p>
          <a:p>
            <a:pPr marL="82550" indent="0">
              <a:buNone/>
            </a:pPr>
            <a:r>
              <a:rPr lang="en-US" sz="2000" dirty="0" smtClean="0"/>
              <a:t>We </a:t>
            </a:r>
            <a:r>
              <a:rPr lang="en-US" sz="2000" dirty="0"/>
              <a:t>focus on the event </a:t>
            </a:r>
            <a:r>
              <a:rPr lang="en-US" sz="2000" i="1" dirty="0"/>
              <a:t>e’</a:t>
            </a:r>
            <a:r>
              <a:rPr lang="en-US" sz="2000" dirty="0"/>
              <a:t> where an adversary introduces the same fault in a </a:t>
            </a:r>
            <a:r>
              <a:rPr lang="en-US" sz="2000" dirty="0" smtClean="0"/>
              <a:t>redundant-cipher </a:t>
            </a:r>
            <a:r>
              <a:rPr lang="en-US" sz="2000" dirty="0"/>
              <a:t>round pair</a:t>
            </a:r>
          </a:p>
          <a:p>
            <a:pPr marL="0" indent="0">
              <a:buNone/>
            </a:pPr>
            <a:endParaRPr lang="en-US" dirty="0"/>
          </a:p>
          <a:p>
            <a:pPr lvl="1"/>
            <a:endParaRPr lang="en-IN"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3319" y="2738340"/>
            <a:ext cx="3624695" cy="87850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1376" y="2906973"/>
            <a:ext cx="2034279" cy="4024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246" y="3701598"/>
            <a:ext cx="9505815" cy="2972158"/>
          </a:xfrm>
          <a:prstGeom prst="rect">
            <a:avLst/>
          </a:prstGeom>
        </p:spPr>
      </p:pic>
      <mc:AlternateContent xmlns:mc="http://schemas.openxmlformats.org/markup-compatibility/2006" xmlns:a14="http://schemas.microsoft.com/office/drawing/2010/main">
        <mc:Choice Requires="a14">
          <p:sp>
            <p:nvSpPr>
              <p:cNvPr id="8" name="Rectangular Callout 7"/>
              <p:cNvSpPr/>
              <p:nvPr/>
            </p:nvSpPr>
            <p:spPr>
              <a:xfrm>
                <a:off x="5116488" y="1502392"/>
                <a:ext cx="1796545" cy="1101757"/>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Set of faults possible for key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𝑖</m:t>
                        </m:r>
                      </m:sub>
                    </m:sSub>
                  </m:oMath>
                </a14:m>
                <a:endParaRPr lang="en-IN" sz="2400" dirty="0"/>
              </a:p>
            </p:txBody>
          </p:sp>
        </mc:Choice>
        <mc:Fallback xmlns="">
          <p:sp>
            <p:nvSpPr>
              <p:cNvPr id="8" name="Rectangular Callout 7"/>
              <p:cNvSpPr>
                <a:spLocks noRot="1" noChangeAspect="1" noMove="1" noResize="1" noEditPoints="1" noAdjustHandles="1" noChangeArrowheads="1" noChangeShapeType="1" noTextEdit="1"/>
              </p:cNvSpPr>
              <p:nvPr/>
            </p:nvSpPr>
            <p:spPr>
              <a:xfrm>
                <a:off x="5116488" y="1502392"/>
                <a:ext cx="1796545" cy="1101757"/>
              </a:xfrm>
              <a:prstGeom prst="wedgeRectCallout">
                <a:avLst/>
              </a:prstGeom>
              <a:blipFill rotWithShape="0">
                <a:blip r:embed="rId6"/>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3107780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for Part 3</a:t>
            </a:r>
            <a:endParaRPr lang="en-IN" dirty="0"/>
          </a:p>
        </p:txBody>
      </p:sp>
      <p:sp>
        <p:nvSpPr>
          <p:cNvPr id="3" name="Content Placeholder 2"/>
          <p:cNvSpPr>
            <a:spLocks noGrp="1"/>
          </p:cNvSpPr>
          <p:nvPr>
            <p:ph idx="1"/>
          </p:nvPr>
        </p:nvSpPr>
        <p:spPr>
          <a:xfrm>
            <a:off x="1913467" y="1447799"/>
            <a:ext cx="10164802" cy="5144069"/>
          </a:xfrm>
        </p:spPr>
        <p:txBody>
          <a:bodyPr/>
          <a:lstStyle/>
          <a:p>
            <a:r>
              <a:rPr lang="en-US" dirty="0" smtClean="0"/>
              <a:t>Detection based countermeasures work well against classical uniform fault models</a:t>
            </a:r>
          </a:p>
          <a:p>
            <a:r>
              <a:rPr lang="en-US" dirty="0" smtClean="0"/>
              <a:t>Redundancy alone is not enough to tackle biased fault attacks</a:t>
            </a:r>
          </a:p>
          <a:p>
            <a:r>
              <a:rPr lang="en-US" dirty="0" smtClean="0"/>
              <a:t>Fault Space Transformation tries to make sure the adversary cannot introduce the same fault in the original and redundant rounds</a:t>
            </a:r>
          </a:p>
          <a:p>
            <a:r>
              <a:rPr lang="en-US" dirty="0" smtClean="0"/>
              <a:t>Infective countermeasures attempt use intermediate dummy rounds to confuse the adversary and avoid explicit detection steps </a:t>
            </a:r>
            <a:endParaRPr lang="en-IN" dirty="0"/>
          </a:p>
        </p:txBody>
      </p:sp>
    </p:spTree>
    <p:extLst>
      <p:ext uri="{BB962C8B-B14F-4D97-AF65-F5344CB8AC3E}">
        <p14:creationId xmlns:p14="http://schemas.microsoft.com/office/powerpoint/2010/main" val="4142973554"/>
      </p:ext>
    </p:extLst>
  </p:cSld>
  <p:clrMapOvr>
    <a:masterClrMapping/>
  </p:clrMapOvr>
  <p:transition>
    <p:dissolv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dirty="0"/>
              <a:t>Fault Tolerance at a Granular Level : Idempotent Instruction Sequences</a:t>
            </a:r>
            <a:endParaRPr lang="en-IN" dirty="0"/>
          </a:p>
        </p:txBody>
      </p:sp>
      <p:sp>
        <p:nvSpPr>
          <p:cNvPr id="3" name="Text Placeholder 2"/>
          <p:cNvSpPr>
            <a:spLocks noGrp="1"/>
          </p:cNvSpPr>
          <p:nvPr>
            <p:ph type="body" idx="1"/>
          </p:nvPr>
        </p:nvSpPr>
        <p:spPr/>
        <p:txBody>
          <a:bodyPr/>
          <a:lstStyle/>
          <a:p>
            <a:r>
              <a:rPr lang="en-US" sz="3600" b="1" dirty="0" smtClean="0"/>
              <a:t>PART 4</a:t>
            </a:r>
            <a:endParaRPr lang="en-IN" sz="3600" b="1" dirty="0"/>
          </a:p>
        </p:txBody>
      </p:sp>
    </p:spTree>
    <p:extLst>
      <p:ext uri="{BB962C8B-B14F-4D97-AF65-F5344CB8AC3E}">
        <p14:creationId xmlns:p14="http://schemas.microsoft.com/office/powerpoint/2010/main" val="2204230934"/>
      </p:ext>
    </p:extLst>
  </p:cSld>
  <p:clrMapOvr>
    <a:masterClrMapping/>
  </p:clrMapOvr>
  <p:transition>
    <p:dissolv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Instruction Skip Fault Model</a:t>
            </a:r>
            <a:endParaRPr lang="en-IN" dirty="0"/>
          </a:p>
        </p:txBody>
      </p:sp>
      <p:sp>
        <p:nvSpPr>
          <p:cNvPr id="3" name="Content Placeholder 2"/>
          <p:cNvSpPr>
            <a:spLocks noGrp="1"/>
          </p:cNvSpPr>
          <p:nvPr>
            <p:ph idx="1"/>
          </p:nvPr>
        </p:nvSpPr>
        <p:spPr/>
        <p:txBody>
          <a:bodyPr/>
          <a:lstStyle/>
          <a:p>
            <a:endParaRPr lang="en-US" sz="2400" dirty="0"/>
          </a:p>
          <a:p>
            <a:r>
              <a:rPr lang="en-US" sz="2400" dirty="0"/>
              <a:t>The adversary can skip an instruction </a:t>
            </a:r>
          </a:p>
          <a:p>
            <a:r>
              <a:rPr lang="en-US" sz="2400" dirty="0"/>
              <a:t>Equivalent to replacing instruction by a NOP</a:t>
            </a:r>
          </a:p>
          <a:p>
            <a:r>
              <a:rPr lang="en-US" sz="2400" dirty="0"/>
              <a:t>Practically achievable on a variety of architectures</a:t>
            </a:r>
          </a:p>
          <a:p>
            <a:pPr lvl="1"/>
            <a:r>
              <a:rPr lang="en-US" sz="2400" dirty="0"/>
              <a:t>8-bit AVR microcontrollers</a:t>
            </a:r>
          </a:p>
          <a:p>
            <a:pPr lvl="1"/>
            <a:r>
              <a:rPr lang="en-US" sz="2400" dirty="0"/>
              <a:t>32-bit ARM9 processor</a:t>
            </a:r>
          </a:p>
          <a:p>
            <a:pPr lvl="1"/>
            <a:r>
              <a:rPr lang="en-US" sz="2400" dirty="0"/>
              <a:t>32-bit ARM Cortex-M3 processor</a:t>
            </a:r>
          </a:p>
          <a:p>
            <a:r>
              <a:rPr lang="en-US" sz="2400" dirty="0"/>
              <a:t>Variety of injection techniques possible - Clock glitches, EM Glitches, Voltage glitches and Laser shots</a:t>
            </a:r>
            <a:endParaRPr lang="en-IN" sz="2400" dirty="0"/>
          </a:p>
          <a:p>
            <a:endParaRPr lang="en-IN" sz="2400" dirty="0"/>
          </a:p>
        </p:txBody>
      </p:sp>
    </p:spTree>
    <p:extLst>
      <p:ext uri="{BB962C8B-B14F-4D97-AF65-F5344CB8AC3E}">
        <p14:creationId xmlns:p14="http://schemas.microsoft.com/office/powerpoint/2010/main" val="1060093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Injection Techniques</a:t>
            </a:r>
            <a:endParaRPr lang="en-IN" dirty="0"/>
          </a:p>
        </p:txBody>
      </p:sp>
      <p:pic>
        <p:nvPicPr>
          <p:cNvPr id="5" name="Content Placeholder 10" descr="setup1.JPG"/>
          <p:cNvPicPr>
            <a:picLocks noChangeAspect="1"/>
          </p:cNvPicPr>
          <p:nvPr/>
        </p:nvPicPr>
        <p:blipFill>
          <a:blip r:embed="rId2"/>
          <a:stretch>
            <a:fillRect/>
          </a:stretch>
        </p:blipFill>
        <p:spPr bwMode="auto">
          <a:xfrm>
            <a:off x="7372096" y="1136547"/>
            <a:ext cx="2958009" cy="2921567"/>
          </a:xfrm>
          <a:prstGeom prst="rect">
            <a:avLst/>
          </a:prstGeom>
          <a:noFill/>
          <a:ln w="9525">
            <a:noFill/>
            <a:miter lim="800000"/>
            <a:headEnd/>
            <a:tailEnd/>
          </a:ln>
        </p:spPr>
      </p:pic>
      <p:sp>
        <p:nvSpPr>
          <p:cNvPr id="7" name="Content Placeholder 6"/>
          <p:cNvSpPr>
            <a:spLocks noGrp="1"/>
          </p:cNvSpPr>
          <p:nvPr>
            <p:ph idx="1"/>
          </p:nvPr>
        </p:nvSpPr>
        <p:spPr>
          <a:xfrm>
            <a:off x="1913468" y="1657814"/>
            <a:ext cx="4651106" cy="4800600"/>
          </a:xfrm>
        </p:spPr>
        <p:txBody>
          <a:bodyPr/>
          <a:lstStyle/>
          <a:p>
            <a:r>
              <a:rPr lang="en-US" dirty="0" smtClean="0"/>
              <a:t>Clock Glitches</a:t>
            </a:r>
          </a:p>
          <a:p>
            <a:r>
              <a:rPr lang="en-US" dirty="0" smtClean="0"/>
              <a:t>Voltage Glitches</a:t>
            </a:r>
          </a:p>
          <a:p>
            <a:r>
              <a:rPr lang="en-US" dirty="0" smtClean="0"/>
              <a:t>Electromagnetic Attacks</a:t>
            </a:r>
          </a:p>
          <a:p>
            <a:r>
              <a:rPr lang="en-US" dirty="0" smtClean="0"/>
              <a:t>Optical attacks</a:t>
            </a:r>
          </a:p>
          <a:p>
            <a:r>
              <a:rPr lang="en-US" dirty="0" smtClean="0"/>
              <a:t>Laser Guns</a:t>
            </a:r>
            <a:endParaRPr lang="en-IN"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4544" y="3909484"/>
            <a:ext cx="3137888" cy="2592719"/>
          </a:xfrm>
          <a:prstGeom prst="rect">
            <a:avLst/>
          </a:prstGeom>
        </p:spPr>
      </p:pic>
    </p:spTree>
    <p:extLst>
      <p:ext uri="{BB962C8B-B14F-4D97-AF65-F5344CB8AC3E}">
        <p14:creationId xmlns:p14="http://schemas.microsoft.com/office/powerpoint/2010/main" val="132343595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Attack Idea</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0787" y="1511443"/>
            <a:ext cx="8049471" cy="4883197"/>
          </a:xfrm>
        </p:spPr>
      </p:pic>
      <p:sp>
        <p:nvSpPr>
          <p:cNvPr id="5" name="Flowchart: Process 4"/>
          <p:cNvSpPr/>
          <p:nvPr/>
        </p:nvSpPr>
        <p:spPr>
          <a:xfrm>
            <a:off x="2600787" y="5104262"/>
            <a:ext cx="2790079" cy="232012"/>
          </a:xfrm>
          <a:prstGeom prst="flowChartProcess">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Flowchart: Card 5"/>
          <p:cNvSpPr/>
          <p:nvPr/>
        </p:nvSpPr>
        <p:spPr>
          <a:xfrm>
            <a:off x="5650173" y="5336274"/>
            <a:ext cx="2415654" cy="887105"/>
          </a:xfrm>
          <a:prstGeom prst="flowChartPunchedCard">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if the adversary skips this step??</a:t>
            </a:r>
            <a:endParaRPr lang="en-IN" dirty="0"/>
          </a:p>
        </p:txBody>
      </p:sp>
    </p:spTree>
    <p:extLst>
      <p:ext uri="{BB962C8B-B14F-4D97-AF65-F5344CB8AC3E}">
        <p14:creationId xmlns:p14="http://schemas.microsoft.com/office/powerpoint/2010/main" val="2120547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058" y="3571875"/>
            <a:ext cx="8496300" cy="3286125"/>
          </a:xfrm>
          <a:prstGeom prst="rect">
            <a:avLst/>
          </a:prstGeom>
        </p:spPr>
      </p:pic>
      <p:sp>
        <p:nvSpPr>
          <p:cNvPr id="2" name="Title 1"/>
          <p:cNvSpPr>
            <a:spLocks noGrp="1"/>
          </p:cNvSpPr>
          <p:nvPr>
            <p:ph type="title"/>
          </p:nvPr>
        </p:nvSpPr>
        <p:spPr/>
        <p:txBody>
          <a:bodyPr/>
          <a:lstStyle/>
          <a:p>
            <a:r>
              <a:rPr lang="en-US" dirty="0" smtClean="0"/>
              <a:t>The Attack Procedure</a:t>
            </a:r>
            <a:endParaRPr lang="en-IN"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8309" y="111551"/>
            <a:ext cx="1778000" cy="3187700"/>
          </a:xfrm>
        </p:spPr>
      </p:pic>
      <p:graphicFrame>
        <p:nvGraphicFramePr>
          <p:cNvPr id="5" name="Diagram 4"/>
          <p:cNvGraphicFramePr/>
          <p:nvPr>
            <p:extLst/>
          </p:nvPr>
        </p:nvGraphicFramePr>
        <p:xfrm>
          <a:off x="4059956" y="1635983"/>
          <a:ext cx="7852644" cy="19358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20621" y="3104793"/>
            <a:ext cx="2124075" cy="2287565"/>
          </a:xfrm>
          <a:prstGeom prst="rect">
            <a:avLst/>
          </a:prstGeom>
        </p:spPr>
      </p:pic>
      <p:sp>
        <p:nvSpPr>
          <p:cNvPr id="12" name="Oval 11"/>
          <p:cNvSpPr/>
          <p:nvPr/>
        </p:nvSpPr>
        <p:spPr>
          <a:xfrm>
            <a:off x="7895749" y="5675527"/>
            <a:ext cx="2075378" cy="98651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p:cNvSpPr txBox="1"/>
          <p:nvPr/>
        </p:nvSpPr>
        <p:spPr>
          <a:xfrm>
            <a:off x="10120621" y="5845620"/>
            <a:ext cx="2005242" cy="646331"/>
          </a:xfrm>
          <a:prstGeom prst="rect">
            <a:avLst/>
          </a:prstGeom>
          <a:noFill/>
        </p:spPr>
        <p:txBody>
          <a:bodyPr wrap="square" rtlCol="0">
            <a:spAutoFit/>
          </a:bodyPr>
          <a:lstStyle/>
          <a:p>
            <a:r>
              <a:rPr lang="en-US" b="1" dirty="0" smtClean="0">
                <a:solidFill>
                  <a:srgbClr val="C00000"/>
                </a:solidFill>
              </a:rPr>
              <a:t>Replaced by a Redundant Round</a:t>
            </a:r>
            <a:endParaRPr lang="en-IN" b="1" dirty="0">
              <a:solidFill>
                <a:srgbClr val="C00000"/>
              </a:solidFill>
            </a:endParaRPr>
          </a:p>
        </p:txBody>
      </p:sp>
    </p:spTree>
    <p:extLst>
      <p:ext uri="{BB962C8B-B14F-4D97-AF65-F5344CB8AC3E}">
        <p14:creationId xmlns:p14="http://schemas.microsoft.com/office/powerpoint/2010/main" val="3540889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2" grpId="0" animBg="1"/>
      <p:bldP spid="13"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Information Leakage</a:t>
            </a:r>
            <a:endParaRPr lang="en-IN" dirty="0"/>
          </a:p>
        </p:txBody>
      </p:sp>
      <p:sp>
        <p:nvSpPr>
          <p:cNvPr id="3" name="Content Placeholder 2"/>
          <p:cNvSpPr>
            <a:spLocks noGrp="1"/>
          </p:cNvSpPr>
          <p:nvPr>
            <p:ph idx="1"/>
          </p:nvPr>
        </p:nvSpPr>
        <p:spPr/>
        <p:txBody>
          <a:bodyPr/>
          <a:lstStyle/>
          <a:p>
            <a:r>
              <a:rPr lang="en-US" dirty="0" smtClean="0"/>
              <a:t>Consider the event </a:t>
            </a:r>
            <a:r>
              <a:rPr lang="en-US" i="1" dirty="0" smtClean="0"/>
              <a:t>e </a:t>
            </a:r>
            <a:r>
              <a:rPr lang="en-US" dirty="0" smtClean="0"/>
              <a:t>that the attacker successfully performs the instruction skip to recover the key</a:t>
            </a:r>
            <a:endParaRPr lang="en-IN"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806" y="2505003"/>
            <a:ext cx="6245464" cy="1288506"/>
          </a:xfrm>
          <a:prstGeom prst="rect">
            <a:avLst/>
          </a:prstGeom>
          <a:solidFill>
            <a:schemeClr val="bg2"/>
          </a:solidFill>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991" y="3944203"/>
            <a:ext cx="9259732" cy="2913797"/>
          </a:xfrm>
          <a:prstGeom prst="rect">
            <a:avLst/>
          </a:prstGeom>
          <a:ln>
            <a:solidFill>
              <a:schemeClr val="bg1"/>
            </a:solidFill>
          </a:ln>
        </p:spPr>
      </p:pic>
    </p:spTree>
    <p:extLst>
      <p:ext uri="{BB962C8B-B14F-4D97-AF65-F5344CB8AC3E}">
        <p14:creationId xmlns:p14="http://schemas.microsoft.com/office/powerpoint/2010/main" val="1526898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Loop Holes</a:t>
            </a:r>
            <a:endParaRPr lang="en-IN" dirty="0"/>
          </a:p>
        </p:txBody>
      </p:sp>
      <p:graphicFrame>
        <p:nvGraphicFramePr>
          <p:cNvPr id="4" name="Content Placeholder 3"/>
          <p:cNvGraphicFramePr>
            <a:graphicFrameLocks noGrp="1"/>
          </p:cNvGraphicFramePr>
          <p:nvPr>
            <p:ph idx="1"/>
            <p:extLst/>
          </p:nvPr>
        </p:nvGraphicFramePr>
        <p:xfrm>
          <a:off x="1912938" y="1447800"/>
          <a:ext cx="9999662"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9568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Modified Infective Countermeasure</a:t>
            </a:r>
            <a:endParaRPr lang="en-IN" dirty="0"/>
          </a:p>
        </p:txBody>
      </p:sp>
      <p:graphicFrame>
        <p:nvGraphicFramePr>
          <p:cNvPr id="7" name="Content Placeholder 6"/>
          <p:cNvGraphicFramePr>
            <a:graphicFrameLocks noGrp="1"/>
          </p:cNvGraphicFramePr>
          <p:nvPr>
            <p:ph idx="1"/>
            <p:extLst/>
          </p:nvPr>
        </p:nvGraphicFramePr>
        <p:xfrm>
          <a:off x="1912938" y="1447800"/>
          <a:ext cx="9999662"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0294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Instruction Skips on the Modified Countermeasure</a:t>
            </a:r>
            <a:endParaRPr lang="en-IN" dirty="0"/>
          </a:p>
        </p:txBody>
      </p:sp>
      <p:sp>
        <p:nvSpPr>
          <p:cNvPr id="3" name="Content Placeholder 2"/>
          <p:cNvSpPr>
            <a:spLocks noGrp="1"/>
          </p:cNvSpPr>
          <p:nvPr>
            <p:ph idx="1"/>
          </p:nvPr>
        </p:nvSpPr>
        <p:spPr/>
        <p:txBody>
          <a:bodyPr/>
          <a:lstStyle/>
          <a:p>
            <a:r>
              <a:rPr lang="en-US" sz="2400" dirty="0" smtClean="0"/>
              <a:t>Must skip two instructions now – the round counter increment as well as the masking steps in two separate rounds</a:t>
            </a:r>
          </a:p>
          <a:p>
            <a:r>
              <a:rPr lang="en-US" sz="2400" dirty="0" smtClean="0"/>
              <a:t>Practically feasible second order fault attack?</a:t>
            </a:r>
            <a:endParaRPr lang="en-IN"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396" y="2676246"/>
            <a:ext cx="10190203" cy="3908111"/>
          </a:xfrm>
          <a:prstGeom prst="rect">
            <a:avLst/>
          </a:prstGeom>
        </p:spPr>
      </p:pic>
    </p:spTree>
    <p:extLst>
      <p:ext uri="{BB962C8B-B14F-4D97-AF65-F5344CB8AC3E}">
        <p14:creationId xmlns:p14="http://schemas.microsoft.com/office/powerpoint/2010/main" val="863105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Comparisons</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2335" y="1593447"/>
            <a:ext cx="10245599" cy="4534398"/>
          </a:xfrm>
        </p:spPr>
      </p:pic>
    </p:spTree>
    <p:extLst>
      <p:ext uri="{BB962C8B-B14F-4D97-AF65-F5344CB8AC3E}">
        <p14:creationId xmlns:p14="http://schemas.microsoft.com/office/powerpoint/2010/main" val="1743134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19401" y="2743200"/>
            <a:ext cx="7497763" cy="1143000"/>
          </a:xfrm>
          <a:prstGeom prst="rect">
            <a:avLst/>
          </a:prstGeom>
        </p:spPr>
        <p:txBody>
          <a:bodyPr/>
          <a:lstStyle>
            <a:lvl1pPr algn="ctr" rtl="0" eaLnBrk="0" fontAlgn="base" hangingPunct="0">
              <a:spcBef>
                <a:spcPct val="0"/>
              </a:spcBef>
              <a:spcAft>
                <a:spcPct val="0"/>
              </a:spcAft>
              <a:defRPr sz="4300" b="1" kern="1200">
                <a:solidFill>
                  <a:srgbClr val="9B4C37"/>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2pPr>
            <a:lvl3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3pPr>
            <a:lvl4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4pPr>
            <a:lvl5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lstStyle>
          <a:p>
            <a:pPr>
              <a:defRPr/>
            </a:pPr>
            <a:r>
              <a:rPr lang="en-US" sz="3900" i="1" dirty="0" smtClean="0">
                <a:solidFill>
                  <a:srgbClr val="FF0000"/>
                </a:solidFill>
                <a:effectLst>
                  <a:outerShdw blurRad="38100" dist="38100" dir="2700000" algn="tl">
                    <a:srgbClr val="C0C0C0"/>
                  </a:outerShdw>
                </a:effectLst>
                <a:latin typeface="Cambria" charset="0"/>
              </a:rPr>
              <a:t>But what about other Instruction Skip instances ??</a:t>
            </a:r>
            <a:endParaRPr lang="en-US" sz="3900" i="1" dirty="0">
              <a:solidFill>
                <a:srgbClr val="FF0000"/>
              </a:solidFill>
              <a:effectLst>
                <a:outerShdw blurRad="38100" dist="38100" dir="2700000" algn="tl">
                  <a:srgbClr val="C0C0C0"/>
                </a:outerShdw>
              </a:effectLst>
              <a:latin typeface="Cambria" charset="0"/>
            </a:endParaRPr>
          </a:p>
        </p:txBody>
      </p:sp>
    </p:spTree>
    <p:extLst>
      <p:ext uri="{BB962C8B-B14F-4D97-AF65-F5344CB8AC3E}">
        <p14:creationId xmlns:p14="http://schemas.microsoft.com/office/powerpoint/2010/main" val="1951674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Fault Tolerance at the Instruction Level</a:t>
            </a:r>
            <a:endParaRPr lang="en-IN" dirty="0"/>
          </a:p>
        </p:txBody>
      </p:sp>
      <p:sp>
        <p:nvSpPr>
          <p:cNvPr id="3" name="Content Placeholder 2"/>
          <p:cNvSpPr>
            <a:spLocks noGrp="1"/>
          </p:cNvSpPr>
          <p:nvPr>
            <p:ph idx="1"/>
          </p:nvPr>
        </p:nvSpPr>
        <p:spPr/>
        <p:txBody>
          <a:bodyPr/>
          <a:lstStyle/>
          <a:p>
            <a:r>
              <a:rPr lang="en-US" sz="2800" dirty="0"/>
              <a:t>Injection of faults in two instructions separated by only a few clock cycles is difficult to achieve in practice</a:t>
            </a:r>
          </a:p>
          <a:p>
            <a:r>
              <a:rPr lang="en-US" sz="2800" dirty="0"/>
              <a:t>Rewrite compiler generated assembly code by replacing each instruction by a sequence of one or more idempotent instructions</a:t>
            </a:r>
          </a:p>
          <a:p>
            <a:r>
              <a:rPr lang="en-US" sz="2800" dirty="0"/>
              <a:t>All instructions belong to the x86 instruction set and have uniform size of 32 bits</a:t>
            </a:r>
          </a:p>
          <a:p>
            <a:r>
              <a:rPr lang="en-US" sz="2800" dirty="0"/>
              <a:t>Provides protection against instruction skip attacks in general</a:t>
            </a:r>
            <a:endParaRPr lang="en-IN" sz="2800" dirty="0"/>
          </a:p>
          <a:p>
            <a:endParaRPr lang="en-IN" sz="2800" dirty="0"/>
          </a:p>
        </p:txBody>
      </p:sp>
    </p:spTree>
    <p:extLst>
      <p:ext uri="{BB962C8B-B14F-4D97-AF65-F5344CB8AC3E}">
        <p14:creationId xmlns:p14="http://schemas.microsoft.com/office/powerpoint/2010/main" val="681207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a:t>
            </a:r>
            <a:r>
              <a:rPr lang="en-US" dirty="0" smtClean="0"/>
              <a:t>Instruction Replacement </a:t>
            </a:r>
            <a:r>
              <a:rPr lang="en-US" dirty="0"/>
              <a:t>Sequences</a:t>
            </a:r>
            <a:endParaRPr lang="en-IN"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4776" y="1582632"/>
            <a:ext cx="10827224" cy="5050179"/>
          </a:xfrm>
        </p:spPr>
      </p:pic>
    </p:spTree>
    <p:extLst>
      <p:ext uri="{BB962C8B-B14F-4D97-AF65-F5344CB8AC3E}">
        <p14:creationId xmlns:p14="http://schemas.microsoft.com/office/powerpoint/2010/main" val="4128840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p:txBody>
          <a:bodyPr/>
          <a:lstStyle/>
          <a:p>
            <a:r>
              <a:rPr lang="en-US" dirty="0"/>
              <a:t>Fault Injection </a:t>
            </a:r>
            <a:r>
              <a:rPr lang="en-US" dirty="0" smtClean="0"/>
              <a:t>Setup : Clock Glitches</a:t>
            </a:r>
            <a:endParaRPr lang="en-US" dirty="0"/>
          </a:p>
        </p:txBody>
      </p:sp>
      <p:sp>
        <p:nvSpPr>
          <p:cNvPr id="43011" name="Rectangle 3"/>
          <p:cNvSpPr>
            <a:spLocks noGrp="1"/>
          </p:cNvSpPr>
          <p:nvPr>
            <p:ph type="body" idx="4294967295"/>
          </p:nvPr>
        </p:nvSpPr>
        <p:spPr>
          <a:xfrm>
            <a:off x="1981200" y="4572001"/>
            <a:ext cx="8229600" cy="1554163"/>
          </a:xfrm>
        </p:spPr>
        <p:txBody>
          <a:bodyPr/>
          <a:lstStyle/>
          <a:p>
            <a:pPr>
              <a:lnSpc>
                <a:spcPct val="90000"/>
              </a:lnSpc>
            </a:pPr>
            <a:r>
              <a:rPr lang="en-US" sz="2800" b="1" dirty="0">
                <a:latin typeface="Gill Sans MT" panose="020B0502020104020203" pitchFamily="34" charset="0"/>
              </a:rPr>
              <a:t>Tools Used:</a:t>
            </a:r>
          </a:p>
          <a:p>
            <a:pPr lvl="1">
              <a:lnSpc>
                <a:spcPct val="90000"/>
              </a:lnSpc>
            </a:pPr>
            <a:r>
              <a:rPr lang="en-US" sz="2400" dirty="0">
                <a:latin typeface="Gill Sans MT" panose="020B0502020104020203" pitchFamily="34" charset="0"/>
              </a:rPr>
              <a:t>AES Core Implemented on Xilinx Spartan 3E.</a:t>
            </a:r>
          </a:p>
          <a:p>
            <a:pPr lvl="1">
              <a:lnSpc>
                <a:spcPct val="90000"/>
              </a:lnSpc>
            </a:pPr>
            <a:r>
              <a:rPr lang="en-US" sz="2400" dirty="0" smtClean="0">
                <a:latin typeface="Gill Sans MT" panose="020B0502020104020203" pitchFamily="34" charset="0"/>
              </a:rPr>
              <a:t>Tektronix </a:t>
            </a:r>
            <a:r>
              <a:rPr lang="en-US" sz="2400" dirty="0">
                <a:latin typeface="Gill Sans MT" panose="020B0502020104020203" pitchFamily="34" charset="0"/>
              </a:rPr>
              <a:t>Wave Form </a:t>
            </a:r>
            <a:r>
              <a:rPr lang="en-US" sz="2400" dirty="0" smtClean="0">
                <a:latin typeface="Gill Sans MT" panose="020B0502020104020203" pitchFamily="34" charset="0"/>
              </a:rPr>
              <a:t>(120 </a:t>
            </a:r>
            <a:r>
              <a:rPr lang="en-US" sz="2400" dirty="0">
                <a:latin typeface="Gill Sans MT" panose="020B0502020104020203" pitchFamily="34" charset="0"/>
              </a:rPr>
              <a:t>MHz</a:t>
            </a:r>
            <a:r>
              <a:rPr lang="en-US" sz="2400" dirty="0" smtClean="0">
                <a:latin typeface="Gill Sans MT" panose="020B0502020104020203" pitchFamily="34" charset="0"/>
              </a:rPr>
              <a:t>) Generator</a:t>
            </a:r>
            <a:endParaRPr lang="en-US" sz="2400" dirty="0">
              <a:latin typeface="Gill Sans MT" panose="020B0502020104020203" pitchFamily="34" charset="0"/>
            </a:endParaRPr>
          </a:p>
          <a:p>
            <a:pPr lvl="1">
              <a:lnSpc>
                <a:spcPct val="90000"/>
              </a:lnSpc>
            </a:pPr>
            <a:r>
              <a:rPr lang="en-US" sz="2400" dirty="0">
                <a:latin typeface="Gill Sans MT" panose="020B0502020104020203" pitchFamily="34" charset="0"/>
              </a:rPr>
              <a:t>Xilinx </a:t>
            </a:r>
            <a:r>
              <a:rPr lang="en-US" sz="2400" dirty="0" err="1">
                <a:latin typeface="Gill Sans MT" panose="020B0502020104020203" pitchFamily="34" charset="0"/>
              </a:rPr>
              <a:t>Chipscope</a:t>
            </a:r>
            <a:r>
              <a:rPr lang="en-US" sz="2400" dirty="0">
                <a:latin typeface="Gill Sans MT" panose="020B0502020104020203" pitchFamily="34" charset="0"/>
              </a:rPr>
              <a:t> Pro Embedded Logic Analyzer. </a:t>
            </a:r>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6033" y="1564482"/>
            <a:ext cx="5334000" cy="2860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407479"/>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a:t>
            </a:r>
            <a:r>
              <a:rPr lang="en-US" dirty="0" smtClean="0"/>
              <a:t>Instruction Replacement </a:t>
            </a:r>
            <a:r>
              <a:rPr lang="en-US" dirty="0"/>
              <a:t>Sequences</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3541" y="1632424"/>
            <a:ext cx="10658460" cy="5225575"/>
          </a:xfrm>
        </p:spPr>
      </p:pic>
    </p:spTree>
    <p:extLst>
      <p:ext uri="{BB962C8B-B14F-4D97-AF65-F5344CB8AC3E}">
        <p14:creationId xmlns:p14="http://schemas.microsoft.com/office/powerpoint/2010/main" val="2361767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on Code </a:t>
            </a:r>
            <a:r>
              <a:rPr lang="en-US" dirty="0" smtClean="0"/>
              <a:t>Size</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9104" y="2204114"/>
            <a:ext cx="9587857" cy="3364172"/>
          </a:xfrm>
        </p:spPr>
      </p:pic>
    </p:spTree>
    <p:extLst>
      <p:ext uri="{BB962C8B-B14F-4D97-AF65-F5344CB8AC3E}">
        <p14:creationId xmlns:p14="http://schemas.microsoft.com/office/powerpoint/2010/main" val="3562221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Studies</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84298" y="1547492"/>
            <a:ext cx="5048955" cy="4601217"/>
          </a:xfrm>
        </p:spPr>
      </p:pic>
    </p:spTree>
    <p:extLst>
      <p:ext uri="{BB962C8B-B14F-4D97-AF65-F5344CB8AC3E}">
        <p14:creationId xmlns:p14="http://schemas.microsoft.com/office/powerpoint/2010/main" val="1582407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IN" dirty="0"/>
          </a:p>
        </p:txBody>
      </p:sp>
      <p:pic>
        <p:nvPicPr>
          <p:cNvPr id="4" name="Content Placeholder 2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6281" y="1417638"/>
            <a:ext cx="7135235" cy="5020383"/>
          </a:xfrm>
        </p:spPr>
      </p:pic>
    </p:spTree>
    <p:extLst>
      <p:ext uri="{BB962C8B-B14F-4D97-AF65-F5344CB8AC3E}">
        <p14:creationId xmlns:p14="http://schemas.microsoft.com/office/powerpoint/2010/main" val="3904898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IN" dirty="0"/>
          </a:p>
        </p:txBody>
      </p:sp>
      <p:pic>
        <p:nvPicPr>
          <p:cNvPr id="4"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913466" y="1310185"/>
            <a:ext cx="10207063" cy="5274765"/>
          </a:xfrm>
          <a:prstGeom prst="rect">
            <a:avLst/>
          </a:prstGeom>
          <a:noFill/>
          <a:ln w="9525">
            <a:noFill/>
            <a:miter lim="800000"/>
            <a:headEnd/>
            <a:tailEnd/>
          </a:ln>
        </p:spPr>
      </p:pic>
      <p:sp>
        <p:nvSpPr>
          <p:cNvPr id="5" name="Oval 4"/>
          <p:cNvSpPr/>
          <p:nvPr/>
        </p:nvSpPr>
        <p:spPr>
          <a:xfrm>
            <a:off x="9471546" y="1187355"/>
            <a:ext cx="2074460" cy="54794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09468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for Part 4</a:t>
            </a:r>
            <a:endParaRPr lang="en-IN" dirty="0"/>
          </a:p>
        </p:txBody>
      </p:sp>
      <p:sp>
        <p:nvSpPr>
          <p:cNvPr id="3" name="Content Placeholder 2"/>
          <p:cNvSpPr>
            <a:spLocks noGrp="1"/>
          </p:cNvSpPr>
          <p:nvPr>
            <p:ph idx="1"/>
          </p:nvPr>
        </p:nvSpPr>
        <p:spPr/>
        <p:txBody>
          <a:bodyPr/>
          <a:lstStyle/>
          <a:p>
            <a:r>
              <a:rPr lang="en-US" dirty="0" smtClean="0"/>
              <a:t>Instruction Skips constitute a strong class of fault attacks that allow the adversary to change the flow sequence of the algorithm</a:t>
            </a:r>
          </a:p>
          <a:p>
            <a:r>
              <a:rPr lang="en-US" dirty="0" smtClean="0"/>
              <a:t>It is difficult to design algorithmic countermeasures that can efficiently counter a large number of instances of instruction skip attacks</a:t>
            </a:r>
          </a:p>
          <a:p>
            <a:r>
              <a:rPr lang="en-US" dirty="0" smtClean="0"/>
              <a:t>Fault tolerance using idempotent instruction sequences seems to be a more effective and generic solution against this class of attacks  </a:t>
            </a:r>
            <a:endParaRPr lang="en-IN" dirty="0"/>
          </a:p>
        </p:txBody>
      </p:sp>
    </p:spTree>
    <p:extLst>
      <p:ext uri="{BB962C8B-B14F-4D97-AF65-F5344CB8AC3E}">
        <p14:creationId xmlns:p14="http://schemas.microsoft.com/office/powerpoint/2010/main" val="2820209572"/>
      </p:ext>
    </p:extLst>
  </p:cSld>
  <p:clrMapOvr>
    <a:masterClrMapping/>
  </p:clrMapOvr>
  <p:transition>
    <p:dissolv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dirty="0">
                <a:ea typeface="ＭＳ Ｐゴシック"/>
                <a:cs typeface="ＭＳ Ｐゴシック"/>
              </a:rPr>
              <a:t>Metrics for Fault Analysis</a:t>
            </a:r>
            <a:endParaRPr lang="en-IN" dirty="0"/>
          </a:p>
        </p:txBody>
      </p:sp>
      <p:sp>
        <p:nvSpPr>
          <p:cNvPr id="3" name="Text Placeholder 2"/>
          <p:cNvSpPr>
            <a:spLocks noGrp="1"/>
          </p:cNvSpPr>
          <p:nvPr>
            <p:ph type="body" idx="1"/>
          </p:nvPr>
        </p:nvSpPr>
        <p:spPr/>
        <p:txBody>
          <a:bodyPr/>
          <a:lstStyle/>
          <a:p>
            <a:r>
              <a:rPr lang="en-US" sz="3600" b="1" dirty="0" smtClean="0"/>
              <a:t>PART 5</a:t>
            </a:r>
            <a:endParaRPr lang="en-IN" sz="3600" b="1" dirty="0"/>
          </a:p>
        </p:txBody>
      </p:sp>
    </p:spTree>
    <p:extLst>
      <p:ext uri="{BB962C8B-B14F-4D97-AF65-F5344CB8AC3E}">
        <p14:creationId xmlns:p14="http://schemas.microsoft.com/office/powerpoint/2010/main" val="2772414725"/>
      </p:ext>
    </p:extLst>
  </p:cSld>
  <p:clrMapOvr>
    <a:masterClrMapping/>
  </p:clrMapOvr>
  <p:transition>
    <p:dissolv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Need for Metrics</a:t>
            </a:r>
            <a:endParaRPr lang="en-IN" dirty="0"/>
          </a:p>
        </p:txBody>
      </p:sp>
      <p:sp>
        <p:nvSpPr>
          <p:cNvPr id="5" name="Content Placeholder 4"/>
          <p:cNvSpPr>
            <a:spLocks noGrp="1"/>
          </p:cNvSpPr>
          <p:nvPr>
            <p:ph idx="1"/>
          </p:nvPr>
        </p:nvSpPr>
        <p:spPr/>
        <p:txBody>
          <a:bodyPr/>
          <a:lstStyle/>
          <a:p>
            <a:endParaRPr lang="en-IN" dirty="0" smtClean="0"/>
          </a:p>
          <a:p>
            <a:r>
              <a:rPr lang="en-IN" dirty="0" smtClean="0"/>
              <a:t>To measure the </a:t>
            </a:r>
            <a:r>
              <a:rPr lang="en-IN" dirty="0"/>
              <a:t>vulnerability of </a:t>
            </a:r>
            <a:r>
              <a:rPr lang="en-IN" dirty="0" smtClean="0"/>
              <a:t>systems </a:t>
            </a:r>
            <a:r>
              <a:rPr lang="en-IN" dirty="0"/>
              <a:t>against fault attacks</a:t>
            </a:r>
          </a:p>
          <a:p>
            <a:r>
              <a:rPr lang="en-IN" dirty="0" smtClean="0"/>
              <a:t>To </a:t>
            </a:r>
            <a:r>
              <a:rPr lang="en-IN" dirty="0"/>
              <a:t>make proper security/cost trade-offs</a:t>
            </a:r>
          </a:p>
        </p:txBody>
      </p:sp>
    </p:spTree>
    <p:extLst>
      <p:ext uri="{BB962C8B-B14F-4D97-AF65-F5344CB8AC3E}">
        <p14:creationId xmlns:p14="http://schemas.microsoft.com/office/powerpoint/2010/main" val="2008828879"/>
      </p:ext>
    </p:extLst>
  </p:cSld>
  <p:clrMapOvr>
    <a:masterClrMapping/>
  </p:clrMapOvr>
  <p:transition>
    <p:dissolv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481" y="274638"/>
            <a:ext cx="10575119" cy="1143000"/>
          </a:xfrm>
        </p:spPr>
        <p:txBody>
          <a:bodyPr>
            <a:normAutofit fontScale="90000"/>
          </a:bodyPr>
          <a:lstStyle/>
          <a:p>
            <a:r>
              <a:rPr lang="en-IN" dirty="0"/>
              <a:t>Timing Violation Vulnerability </a:t>
            </a:r>
            <a:r>
              <a:rPr lang="en-IN" dirty="0" smtClean="0"/>
              <a:t>Factor (TVVF) </a:t>
            </a:r>
            <a:endParaRPr lang="en-IN" dirty="0"/>
          </a:p>
        </p:txBody>
      </p:sp>
      <p:sp>
        <p:nvSpPr>
          <p:cNvPr id="3" name="Content Placeholder 2"/>
          <p:cNvSpPr>
            <a:spLocks noGrp="1"/>
          </p:cNvSpPr>
          <p:nvPr>
            <p:ph idx="1"/>
          </p:nvPr>
        </p:nvSpPr>
        <p:spPr/>
        <p:txBody>
          <a:bodyPr/>
          <a:lstStyle/>
          <a:p>
            <a:r>
              <a:rPr lang="en-IN" dirty="0" smtClean="0"/>
              <a:t>Evaluates </a:t>
            </a:r>
            <a:r>
              <a:rPr lang="en-IN" dirty="0"/>
              <a:t>the vulnerability of a hardware </a:t>
            </a:r>
            <a:r>
              <a:rPr lang="en-IN" dirty="0" smtClean="0"/>
              <a:t>structure to </a:t>
            </a:r>
            <a:r>
              <a:rPr lang="en-IN" dirty="0"/>
              <a:t>setup time violation </a:t>
            </a:r>
            <a:r>
              <a:rPr lang="en-IN" dirty="0" smtClean="0"/>
              <a:t>attacks</a:t>
            </a:r>
          </a:p>
          <a:p>
            <a:r>
              <a:rPr lang="en-IN" dirty="0" smtClean="0"/>
              <a:t>TVVF is probabilistic metric computed </a:t>
            </a:r>
            <a:r>
              <a:rPr lang="en-IN" dirty="0"/>
              <a:t>on a circuit’s </a:t>
            </a:r>
            <a:r>
              <a:rPr lang="en-IN" dirty="0" err="1" smtClean="0"/>
              <a:t>netlist</a:t>
            </a:r>
            <a:endParaRPr lang="en-IN" dirty="0" smtClean="0"/>
          </a:p>
          <a:p>
            <a:r>
              <a:rPr lang="en-US" dirty="0" smtClean="0"/>
              <a:t>Comprises of two parts</a:t>
            </a:r>
          </a:p>
          <a:p>
            <a:pPr lvl="1"/>
            <a:r>
              <a:rPr lang="en-IN" dirty="0"/>
              <a:t>T</a:t>
            </a:r>
            <a:r>
              <a:rPr lang="en-IN" dirty="0" smtClean="0"/>
              <a:t>he </a:t>
            </a:r>
            <a:r>
              <a:rPr lang="en-IN" dirty="0"/>
              <a:t>probability of injecting a specific fault in the </a:t>
            </a:r>
            <a:r>
              <a:rPr lang="en-IN" dirty="0" smtClean="0"/>
              <a:t>hardware structure</a:t>
            </a:r>
          </a:p>
          <a:p>
            <a:pPr lvl="1"/>
            <a:r>
              <a:rPr lang="en-IN" dirty="0"/>
              <a:t>the probability of propagating this fault </a:t>
            </a:r>
            <a:r>
              <a:rPr lang="en-IN" dirty="0" smtClean="0"/>
              <a:t>to the </a:t>
            </a:r>
            <a:r>
              <a:rPr lang="en-IN" dirty="0"/>
              <a:t>output of the structure</a:t>
            </a:r>
            <a:endParaRPr lang="en-IN" dirty="0" smtClean="0"/>
          </a:p>
          <a:p>
            <a:endParaRPr lang="en-IN" dirty="0"/>
          </a:p>
        </p:txBody>
      </p:sp>
      <p:sp>
        <p:nvSpPr>
          <p:cNvPr id="4" name="TextBox 3"/>
          <p:cNvSpPr txBox="1"/>
          <p:nvPr/>
        </p:nvSpPr>
        <p:spPr>
          <a:xfrm>
            <a:off x="8134066" y="5782200"/>
            <a:ext cx="3778534" cy="954107"/>
          </a:xfrm>
          <a:prstGeom prst="rect">
            <a:avLst/>
          </a:prstGeom>
        </p:spPr>
        <p:txBody>
          <a:bodyPr wrap="square" rtlCol="0" anchor="b">
            <a:spAutoFit/>
          </a:bodyPr>
          <a:lstStyle/>
          <a:p>
            <a:r>
              <a:rPr lang="en-IN" sz="1400" b="1" dirty="0" err="1"/>
              <a:t>Bilgiday</a:t>
            </a:r>
            <a:r>
              <a:rPr lang="en-IN" sz="1400" b="1" dirty="0"/>
              <a:t> </a:t>
            </a:r>
            <a:r>
              <a:rPr lang="en-IN" sz="1400" b="1" dirty="0" err="1"/>
              <a:t>Yuce</a:t>
            </a:r>
            <a:r>
              <a:rPr lang="en-IN" sz="1400" b="1" dirty="0"/>
              <a:t>, </a:t>
            </a:r>
            <a:r>
              <a:rPr lang="en-IN" sz="1400" b="1" dirty="0" err="1"/>
              <a:t>Nahid</a:t>
            </a:r>
            <a:r>
              <a:rPr lang="en-IN" sz="1400" b="1" dirty="0"/>
              <a:t> </a:t>
            </a:r>
            <a:r>
              <a:rPr lang="en-IN" sz="1400" b="1" dirty="0" err="1" smtClean="0"/>
              <a:t>Farhady</a:t>
            </a:r>
            <a:r>
              <a:rPr lang="en-IN" sz="1400" b="1" dirty="0" smtClean="0"/>
              <a:t> </a:t>
            </a:r>
            <a:r>
              <a:rPr lang="en-IN" sz="1400" b="1" dirty="0" err="1"/>
              <a:t>Ghalaty</a:t>
            </a:r>
            <a:r>
              <a:rPr lang="en-IN" sz="1400" b="1" dirty="0"/>
              <a:t>, Patrick </a:t>
            </a:r>
            <a:r>
              <a:rPr lang="en-IN" sz="1400" b="1" dirty="0" err="1"/>
              <a:t>Schaumont</a:t>
            </a:r>
            <a:r>
              <a:rPr lang="en-IN" sz="1400" b="1" dirty="0" smtClean="0"/>
              <a:t>: TVVF</a:t>
            </a:r>
            <a:r>
              <a:rPr lang="en-IN" sz="1400" b="1" dirty="0"/>
              <a:t>: Estimating the vulnerability of hardware cryptosystems against timing violation </a:t>
            </a:r>
            <a:r>
              <a:rPr lang="en-IN" sz="1400" b="1" dirty="0" smtClean="0"/>
              <a:t>attacks : HOST</a:t>
            </a:r>
            <a:r>
              <a:rPr lang="en-IN" sz="1400" b="1" dirty="0"/>
              <a:t> 2015</a:t>
            </a:r>
            <a:endParaRPr lang="en-IN" sz="1400" b="1" dirty="0" smtClean="0">
              <a:solidFill>
                <a:srgbClr val="835E01"/>
              </a:solidFill>
              <a:latin typeface="Arial Narrow" pitchFamily="34" charset="0"/>
            </a:endParaRPr>
          </a:p>
        </p:txBody>
      </p:sp>
    </p:spTree>
    <p:extLst>
      <p:ext uri="{BB962C8B-B14F-4D97-AF65-F5344CB8AC3E}">
        <p14:creationId xmlns:p14="http://schemas.microsoft.com/office/powerpoint/2010/main" val="3065880885"/>
      </p:ext>
    </p:extLst>
  </p:cSld>
  <p:clrMapOvr>
    <a:masterClrMapping/>
  </p:clrMapOvr>
  <p:transition>
    <p:dissolv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 Provided by TVVF</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4021" y="2385266"/>
            <a:ext cx="8858023" cy="3128429"/>
          </a:xfrm>
        </p:spPr>
      </p:pic>
    </p:spTree>
    <p:extLst>
      <p:ext uri="{BB962C8B-B14F-4D97-AF65-F5344CB8AC3E}">
        <p14:creationId xmlns:p14="http://schemas.microsoft.com/office/powerpoint/2010/main" val="3865461845"/>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idx="4294967295"/>
          </p:nvPr>
        </p:nvSpPr>
        <p:spPr>
          <a:xfrm>
            <a:off x="2651125" y="533400"/>
            <a:ext cx="7499350" cy="1143000"/>
          </a:xfrm>
        </p:spPr>
        <p:txBody>
          <a:bodyPr>
            <a:normAutofit fontScale="90000"/>
          </a:bodyPr>
          <a:lstStyle/>
          <a:p>
            <a:r>
              <a:rPr lang="en-US" sz="4000" dirty="0"/>
              <a:t>Effect of </a:t>
            </a:r>
            <a:r>
              <a:rPr lang="en-US" sz="4000" dirty="0" smtClean="0"/>
              <a:t>Clock Glitches </a:t>
            </a:r>
            <a:r>
              <a:rPr lang="en-US" sz="4000" dirty="0"/>
              <a:t>on Faults</a:t>
            </a:r>
          </a:p>
        </p:txBody>
      </p:sp>
      <p:pic>
        <p:nvPicPr>
          <p:cNvPr id="35843" name="Picture 3" descr="faultsim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9680" y="1969827"/>
            <a:ext cx="9481650" cy="3871414"/>
          </a:xfrm>
          <a:prstGeom prst="rect">
            <a:avLst/>
          </a:prstGeom>
          <a:noFill/>
          <a:ln w="9525">
            <a:solidFill>
              <a:srgbClr val="0B4E7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834683"/>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Evaluation Methodology</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14421393"/>
              </p:ext>
            </p:extLst>
          </p:nvPr>
        </p:nvGraphicFramePr>
        <p:xfrm>
          <a:off x="1912938" y="1447800"/>
          <a:ext cx="9999662"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1680614"/>
      </p:ext>
    </p:extLst>
  </p:cSld>
  <p:clrMapOvr>
    <a:masterClrMapping/>
  </p:clrMapOvr>
  <p:transition>
    <p:dissolv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2-Bit Ripple Carry Adder</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40633" y="1776123"/>
            <a:ext cx="5344271" cy="4143953"/>
          </a:xfrm>
        </p:spPr>
      </p:pic>
    </p:spTree>
    <p:extLst>
      <p:ext uri="{BB962C8B-B14F-4D97-AF65-F5344CB8AC3E}">
        <p14:creationId xmlns:p14="http://schemas.microsoft.com/office/powerpoint/2010/main" val="2786068286"/>
      </p:ext>
    </p:extLst>
  </p:cSld>
  <p:clrMapOvr>
    <a:masterClrMapping/>
  </p:clrMapOvr>
  <p:transition>
    <p:dissolv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Scope of  Vulnerability</a:t>
            </a:r>
            <a:endParaRPr lang="en-IN" dirty="0"/>
          </a:p>
        </p:txBody>
      </p:sp>
      <p:sp>
        <p:nvSpPr>
          <p:cNvPr id="3" name="Content Placeholder 2"/>
          <p:cNvSpPr>
            <a:spLocks noGrp="1"/>
          </p:cNvSpPr>
          <p:nvPr>
            <p:ph idx="1"/>
          </p:nvPr>
        </p:nvSpPr>
        <p:spPr/>
        <p:txBody>
          <a:bodyPr/>
          <a:lstStyle/>
          <a:p>
            <a:r>
              <a:rPr lang="en-US" dirty="0" smtClean="0"/>
              <a:t>Analysis is done for faults induced using set-up time violations</a:t>
            </a:r>
          </a:p>
          <a:p>
            <a:r>
              <a:rPr lang="en-US" dirty="0" smtClean="0"/>
              <a:t>Circuit is characterized for timing violations and corresponding paths affected at different clock frequencies </a:t>
            </a:r>
          </a:p>
          <a:p>
            <a:r>
              <a:rPr lang="en-US" dirty="0" smtClean="0"/>
              <a:t>The probability of a bit flip is computed as the fraction of  the total number of paths that the adversary can practically violate at a given frequency</a:t>
            </a:r>
            <a:endParaRPr lang="en-IN" dirty="0"/>
          </a:p>
        </p:txBody>
      </p:sp>
    </p:spTree>
    <p:extLst>
      <p:ext uri="{BB962C8B-B14F-4D97-AF65-F5344CB8AC3E}">
        <p14:creationId xmlns:p14="http://schemas.microsoft.com/office/powerpoint/2010/main" val="1454010841"/>
      </p:ext>
    </p:extLst>
  </p:cSld>
  <p:clrMapOvr>
    <a:masterClrMapping/>
  </p:clrMapOvr>
  <p:transition>
    <p:dissolv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Scope of Propagation</a:t>
            </a:r>
            <a:endParaRPr lang="en-IN" dirty="0"/>
          </a:p>
        </p:txBody>
      </p:sp>
      <p:sp>
        <p:nvSpPr>
          <p:cNvPr id="3" name="Content Placeholder 2"/>
          <p:cNvSpPr>
            <a:spLocks noGrp="1"/>
          </p:cNvSpPr>
          <p:nvPr>
            <p:ph idx="1"/>
          </p:nvPr>
        </p:nvSpPr>
        <p:spPr/>
        <p:txBody>
          <a:bodyPr/>
          <a:lstStyle/>
          <a:p>
            <a:r>
              <a:rPr lang="en-IN" dirty="0" smtClean="0"/>
              <a:t>A  probability-based </a:t>
            </a:r>
            <a:r>
              <a:rPr lang="en-IN" dirty="0"/>
              <a:t>observability </a:t>
            </a:r>
            <a:r>
              <a:rPr lang="en-IN" dirty="0" smtClean="0"/>
              <a:t>analysis method is used to compute </a:t>
            </a:r>
            <a:r>
              <a:rPr lang="en-IN" dirty="0"/>
              <a:t>the probability of propagating an </a:t>
            </a:r>
            <a:r>
              <a:rPr lang="en-IN" dirty="0" smtClean="0"/>
              <a:t>exploitable fault </a:t>
            </a:r>
            <a:r>
              <a:rPr lang="en-IN" dirty="0"/>
              <a:t>to the </a:t>
            </a:r>
            <a:r>
              <a:rPr lang="en-IN" dirty="0" smtClean="0"/>
              <a:t>output</a:t>
            </a:r>
          </a:p>
          <a:p>
            <a:r>
              <a:rPr lang="en-US" dirty="0" smtClean="0"/>
              <a:t>Gate-Specific computation </a:t>
            </a:r>
            <a:r>
              <a:rPr lang="en-US" dirty="0"/>
              <a:t>r</a:t>
            </a:r>
            <a:r>
              <a:rPr lang="en-US" dirty="0" smtClean="0"/>
              <a:t>ules are used to calculate the propagation probability of faults from the input to the output</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607" y="4718921"/>
            <a:ext cx="9701428" cy="1258798"/>
          </a:xfrm>
          <a:prstGeom prst="rect">
            <a:avLst/>
          </a:prstGeom>
        </p:spPr>
      </p:pic>
    </p:spTree>
    <p:extLst>
      <p:ext uri="{BB962C8B-B14F-4D97-AF65-F5344CB8AC3E}">
        <p14:creationId xmlns:p14="http://schemas.microsoft.com/office/powerpoint/2010/main" val="3345583229"/>
      </p:ext>
    </p:extLst>
  </p:cSld>
  <p:clrMapOvr>
    <a:masterClrMapping/>
  </p:clrMapOvr>
  <p:transition>
    <p:dissolv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TVVF Calculation</a:t>
            </a:r>
            <a:endParaRPr lang="en-IN" dirty="0"/>
          </a:p>
        </p:txBody>
      </p:sp>
      <p:sp>
        <p:nvSpPr>
          <p:cNvPr id="3" name="Content Placeholder 2"/>
          <p:cNvSpPr>
            <a:spLocks noGrp="1"/>
          </p:cNvSpPr>
          <p:nvPr>
            <p:ph idx="1"/>
          </p:nvPr>
        </p:nvSpPr>
        <p:spPr/>
        <p:txBody>
          <a:bodyPr/>
          <a:lstStyle/>
          <a:p>
            <a:r>
              <a:rPr lang="en-US" dirty="0" smtClean="0"/>
              <a:t>Inputs : Circuit C, Attack Model A</a:t>
            </a:r>
          </a:p>
          <a:p>
            <a:r>
              <a:rPr lang="en-US" dirty="0" smtClean="0"/>
              <a:t>Compute in three steps</a:t>
            </a:r>
          </a:p>
          <a:p>
            <a:pPr lvl="1"/>
            <a:r>
              <a:rPr lang="en-IN" i="1" dirty="0"/>
              <a:t>The probability of injecting a </a:t>
            </a:r>
            <a:r>
              <a:rPr lang="en-IN" i="1" dirty="0" smtClean="0"/>
              <a:t>given clock glitch period </a:t>
            </a:r>
          </a:p>
          <a:p>
            <a:pPr lvl="1"/>
            <a:r>
              <a:rPr lang="en-IN" i="1" dirty="0"/>
              <a:t>The probability of obtaining a bit-flip in each output </a:t>
            </a:r>
            <a:r>
              <a:rPr lang="en-IN" i="1" dirty="0" smtClean="0"/>
              <a:t>of </a:t>
            </a:r>
            <a:r>
              <a:rPr lang="en-IN" i="1" dirty="0" err="1" smtClean="0"/>
              <a:t>SoV</a:t>
            </a:r>
            <a:r>
              <a:rPr lang="en-IN" i="1" dirty="0" smtClean="0"/>
              <a:t> depending on the attack model A</a:t>
            </a:r>
          </a:p>
          <a:p>
            <a:pPr lvl="1"/>
            <a:r>
              <a:rPr lang="en-IN" i="1" dirty="0"/>
              <a:t>The probability of observing an exploitable fault in </a:t>
            </a:r>
            <a:r>
              <a:rPr lang="en-IN" i="1" dirty="0" smtClean="0"/>
              <a:t>the output </a:t>
            </a:r>
            <a:r>
              <a:rPr lang="en-IN" i="1" dirty="0"/>
              <a:t>of the </a:t>
            </a:r>
            <a:r>
              <a:rPr lang="en-IN" i="1" dirty="0" smtClean="0"/>
              <a:t>circuit (SOP)</a:t>
            </a:r>
          </a:p>
          <a:p>
            <a:r>
              <a:rPr lang="en-US" dirty="0" smtClean="0"/>
              <a:t>Combine the values for different clock periods and outputs of SOV to obtain final TVVF value</a:t>
            </a:r>
            <a:endParaRPr lang="en-IN" dirty="0"/>
          </a:p>
        </p:txBody>
      </p:sp>
    </p:spTree>
    <p:extLst>
      <p:ext uri="{BB962C8B-B14F-4D97-AF65-F5344CB8AC3E}">
        <p14:creationId xmlns:p14="http://schemas.microsoft.com/office/powerpoint/2010/main" val="520604853"/>
      </p:ext>
    </p:extLst>
  </p:cSld>
  <p:clrMapOvr>
    <a:masterClrMapping/>
  </p:clrMapOvr>
  <p:transition>
    <p:dissolv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Merits and Demerits of TVVF	</a:t>
            </a:r>
            <a:endParaRPr lang="en-IN" dirty="0"/>
          </a:p>
        </p:txBody>
      </p:sp>
      <p:sp>
        <p:nvSpPr>
          <p:cNvPr id="3" name="Content Placeholder 2"/>
          <p:cNvSpPr>
            <a:spLocks noGrp="1"/>
          </p:cNvSpPr>
          <p:nvPr>
            <p:ph idx="1"/>
          </p:nvPr>
        </p:nvSpPr>
        <p:spPr/>
        <p:txBody>
          <a:bodyPr/>
          <a:lstStyle/>
          <a:p>
            <a:r>
              <a:rPr lang="en-US" dirty="0" smtClean="0"/>
              <a:t>Merits : TVVVF</a:t>
            </a:r>
            <a:r>
              <a:rPr lang="en-IN" dirty="0" smtClean="0"/>
              <a:t> </a:t>
            </a:r>
            <a:r>
              <a:rPr lang="en-IN" dirty="0"/>
              <a:t>can be used for </a:t>
            </a:r>
          </a:p>
          <a:p>
            <a:pPr lvl="1"/>
            <a:r>
              <a:rPr lang="en-IN" dirty="0" smtClean="0"/>
              <a:t> </a:t>
            </a:r>
            <a:r>
              <a:rPr lang="en-IN" dirty="0"/>
              <a:t>comparing </a:t>
            </a:r>
            <a:r>
              <a:rPr lang="en-IN" dirty="0" smtClean="0"/>
              <a:t>the vulnerability </a:t>
            </a:r>
            <a:r>
              <a:rPr lang="en-IN" dirty="0"/>
              <a:t>of two hardware implementations to a </a:t>
            </a:r>
            <a:r>
              <a:rPr lang="en-IN" dirty="0" smtClean="0"/>
              <a:t>given fault </a:t>
            </a:r>
            <a:r>
              <a:rPr lang="en-IN" dirty="0"/>
              <a:t>attack </a:t>
            </a:r>
            <a:endParaRPr lang="en-IN" dirty="0" smtClean="0"/>
          </a:p>
          <a:p>
            <a:pPr lvl="1"/>
            <a:r>
              <a:rPr lang="en-IN" dirty="0" smtClean="0"/>
              <a:t>comparing </a:t>
            </a:r>
            <a:r>
              <a:rPr lang="en-IN" dirty="0"/>
              <a:t>the feasibility of two </a:t>
            </a:r>
            <a:r>
              <a:rPr lang="en-IN" dirty="0" smtClean="0"/>
              <a:t>fault attacks </a:t>
            </a:r>
            <a:r>
              <a:rPr lang="en-IN" dirty="0"/>
              <a:t>on a specific hardware </a:t>
            </a:r>
            <a:r>
              <a:rPr lang="en-IN" dirty="0" smtClean="0"/>
              <a:t>implementation</a:t>
            </a:r>
          </a:p>
          <a:p>
            <a:r>
              <a:rPr lang="en-US" dirty="0" smtClean="0"/>
              <a:t>Demerits : </a:t>
            </a:r>
          </a:p>
          <a:p>
            <a:pPr lvl="1"/>
            <a:r>
              <a:rPr lang="en-US" dirty="0" smtClean="0"/>
              <a:t>Very specific to fault attacks using clock glitches</a:t>
            </a:r>
          </a:p>
          <a:p>
            <a:pPr lvl="1"/>
            <a:r>
              <a:rPr lang="en-US" dirty="0" smtClean="0"/>
              <a:t>Does not talk about the time complexity for larger circuits</a:t>
            </a:r>
            <a:endParaRPr lang="en-US" dirty="0"/>
          </a:p>
          <a:p>
            <a:pPr lvl="1"/>
            <a:endParaRPr lang="en-US" dirty="0" smtClean="0"/>
          </a:p>
          <a:p>
            <a:pPr lvl="1"/>
            <a:endParaRPr lang="en-IN" dirty="0"/>
          </a:p>
        </p:txBody>
      </p:sp>
    </p:spTree>
    <p:extLst>
      <p:ext uri="{BB962C8B-B14F-4D97-AF65-F5344CB8AC3E}">
        <p14:creationId xmlns:p14="http://schemas.microsoft.com/office/powerpoint/2010/main" val="1000255988"/>
      </p:ext>
    </p:extLst>
  </p:cSld>
  <p:clrMapOvr>
    <a:masterClrMapping/>
  </p:clrMapOvr>
  <p:transition>
    <p:dissolv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for Part 5</a:t>
            </a:r>
            <a:endParaRPr lang="en-IN" dirty="0"/>
          </a:p>
        </p:txBody>
      </p:sp>
      <p:sp>
        <p:nvSpPr>
          <p:cNvPr id="3" name="Content Placeholder 2"/>
          <p:cNvSpPr>
            <a:spLocks noGrp="1"/>
          </p:cNvSpPr>
          <p:nvPr>
            <p:ph idx="1"/>
          </p:nvPr>
        </p:nvSpPr>
        <p:spPr/>
        <p:txBody>
          <a:bodyPr/>
          <a:lstStyle/>
          <a:p>
            <a:r>
              <a:rPr lang="en-US" sz="2800" dirty="0" smtClean="0"/>
              <a:t>Metrics are essential to compare different implementations of the same algorithm with respect to vulnerability to fault attacks</a:t>
            </a:r>
          </a:p>
          <a:p>
            <a:r>
              <a:rPr lang="en-US" sz="2800" dirty="0" smtClean="0"/>
              <a:t>Current metrics depend heavily on fault models and attack techniques</a:t>
            </a:r>
          </a:p>
          <a:p>
            <a:r>
              <a:rPr lang="en-US" sz="2800" dirty="0" smtClean="0"/>
              <a:t>TVVF is a recently proposed metric that can compare across implementations with respect to security against setup time violation attacks</a:t>
            </a:r>
          </a:p>
          <a:p>
            <a:r>
              <a:rPr lang="en-US" sz="2800" dirty="0" smtClean="0"/>
              <a:t>Need more general metrics that are independent of fault injection techniques </a:t>
            </a:r>
          </a:p>
          <a:p>
            <a:endParaRPr lang="en-IN" sz="2800" dirty="0"/>
          </a:p>
        </p:txBody>
      </p:sp>
    </p:spTree>
    <p:extLst>
      <p:ext uri="{BB962C8B-B14F-4D97-AF65-F5344CB8AC3E}">
        <p14:creationId xmlns:p14="http://schemas.microsoft.com/office/powerpoint/2010/main" val="2438038465"/>
      </p:ext>
    </p:extLst>
  </p:cSld>
  <p:clrMapOvr>
    <a:masterClrMapping/>
  </p:clrMapOvr>
  <p:transition>
    <p:dissolv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Cryptographer’s Problem!</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4435" y="1614763"/>
            <a:ext cx="4474818" cy="35574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078" y="3016224"/>
            <a:ext cx="5120000" cy="3131428"/>
          </a:xfrm>
          <a:prstGeom prst="rect">
            <a:avLst/>
          </a:prstGeom>
        </p:spPr>
      </p:pic>
    </p:spTree>
    <p:extLst>
      <p:ext uri="{BB962C8B-B14F-4D97-AF65-F5344CB8AC3E}">
        <p14:creationId xmlns:p14="http://schemas.microsoft.com/office/powerpoint/2010/main" val="848267188"/>
      </p:ext>
    </p:extLst>
  </p:cSld>
  <p:clrMapOvr>
    <a:masterClrMapping/>
  </p:clrMapOvr>
  <p:transition>
    <p:dissolv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Conference on Hardware Security in India!</a:t>
            </a:r>
            <a:endParaRPr lang="en-IN" dirty="0"/>
          </a:p>
        </p:txBody>
      </p:sp>
      <p:pic>
        <p:nvPicPr>
          <p:cNvPr id="5" name="Picture 4"/>
          <p:cNvPicPr>
            <a:picLocks noChangeAspect="1"/>
          </p:cNvPicPr>
          <p:nvPr/>
        </p:nvPicPr>
        <p:blipFill>
          <a:blip r:embed="rId2"/>
          <a:stretch>
            <a:fillRect/>
          </a:stretch>
        </p:blipFill>
        <p:spPr>
          <a:xfrm>
            <a:off x="2781505" y="1530925"/>
            <a:ext cx="7639050" cy="4800600"/>
          </a:xfrm>
          <a:prstGeom prst="rect">
            <a:avLst/>
          </a:prstGeom>
          <a:ln>
            <a:solidFill>
              <a:schemeClr val="tx1"/>
            </a:solidFill>
          </a:ln>
        </p:spPr>
      </p:pic>
    </p:spTree>
    <p:extLst>
      <p:ext uri="{BB962C8B-B14F-4D97-AF65-F5344CB8AC3E}">
        <p14:creationId xmlns:p14="http://schemas.microsoft.com/office/powerpoint/2010/main" val="4287439823"/>
      </p:ext>
    </p:extLst>
  </p:cSld>
  <p:clrMapOvr>
    <a:masterClrMapping/>
  </p:clrMapOvr>
  <p:transition>
    <p:dissolv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653" y="649357"/>
            <a:ext cx="7497763" cy="1143000"/>
          </a:xfrm>
        </p:spPr>
        <p:txBody>
          <a:bodyPr/>
          <a:lstStyle/>
          <a:p>
            <a:pPr>
              <a:defRPr/>
            </a:pPr>
            <a:r>
              <a:rPr lang="en-US" sz="3900" i="1" dirty="0">
                <a:solidFill>
                  <a:srgbClr val="FF0000"/>
                </a:solidFill>
                <a:effectLst>
                  <a:outerShdw blurRad="38100" dist="38100" dir="2700000" algn="tl">
                    <a:srgbClr val="C0C0C0"/>
                  </a:outerShdw>
                </a:effectLst>
                <a:latin typeface="Cambria" charset="0"/>
              </a:rPr>
              <a:t>Thank You for your attention!!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6361" y="2005333"/>
            <a:ext cx="2258109" cy="3620214"/>
          </a:xfrm>
          <a:prstGeom prst="rect">
            <a:avLst/>
          </a:prstGeom>
        </p:spPr>
      </p:pic>
    </p:spTree>
    <p:extLst>
      <p:ext uri="{BB962C8B-B14F-4D97-AF65-F5344CB8AC3E}">
        <p14:creationId xmlns:p14="http://schemas.microsoft.com/office/powerpoint/2010/main" val="1670058437"/>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7851" y="1960898"/>
            <a:ext cx="7765576" cy="3416320"/>
          </a:xfrm>
          <a:prstGeom prst="rect">
            <a:avLst/>
          </a:prstGeom>
        </p:spPr>
        <p:txBody>
          <a:bodyPr wrap="square" rtlCol="0" anchor="b">
            <a:spAutoFit/>
          </a:bodyPr>
          <a:lstStyle/>
          <a:p>
            <a:r>
              <a:rPr lang="en-US" sz="3600" b="1" dirty="0">
                <a:solidFill>
                  <a:srgbClr val="FF0000"/>
                </a:solidFill>
              </a:rPr>
              <a:t>When describing a fault attack on any cryptographic primitive, it is important to try and bridge the gap between theoretically and practically achievable fault models</a:t>
            </a:r>
            <a:endParaRPr lang="en-IN" sz="3600" b="1" dirty="0">
              <a:solidFill>
                <a:srgbClr val="FF0000"/>
              </a:solidFill>
            </a:endParaRPr>
          </a:p>
          <a:p>
            <a:endParaRPr lang="en-IN" sz="3600" b="1" dirty="0" smtClean="0">
              <a:solidFill>
                <a:srgbClr val="835E01"/>
              </a:solidFill>
              <a:latin typeface="Arial Narrow" pitchFamily="34" charset="0"/>
            </a:endParaRPr>
          </a:p>
        </p:txBody>
      </p:sp>
    </p:spTree>
    <p:extLst>
      <p:ext uri="{BB962C8B-B14F-4D97-AF65-F5344CB8AC3E}">
        <p14:creationId xmlns:p14="http://schemas.microsoft.com/office/powerpoint/2010/main" val="4037363870"/>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 Attacks on Stream Ciphers</a:t>
            </a:r>
            <a:endParaRPr lang="en-IN" dirty="0"/>
          </a:p>
        </p:txBody>
      </p:sp>
      <p:sp>
        <p:nvSpPr>
          <p:cNvPr id="3" name="Content Placeholder 2"/>
          <p:cNvSpPr>
            <a:spLocks noGrp="1"/>
          </p:cNvSpPr>
          <p:nvPr>
            <p:ph idx="1"/>
          </p:nvPr>
        </p:nvSpPr>
        <p:spPr/>
        <p:txBody>
          <a:bodyPr/>
          <a:lstStyle/>
          <a:p>
            <a:r>
              <a:rPr lang="en-US" dirty="0" smtClean="0"/>
              <a:t>Fault Attacks threaten stream ciphers as well</a:t>
            </a:r>
          </a:p>
          <a:p>
            <a:r>
              <a:rPr lang="en-US" dirty="0" smtClean="0"/>
              <a:t>A number of DFA attacks have been reported on stream ciphers such as Mickey and GRAIN-128</a:t>
            </a:r>
          </a:p>
          <a:p>
            <a:r>
              <a:rPr lang="en-US" dirty="0" smtClean="0"/>
              <a:t>However, not all of these use realistic or practically achievable fault models</a:t>
            </a:r>
          </a:p>
          <a:p>
            <a:r>
              <a:rPr lang="en-US" dirty="0" smtClean="0"/>
              <a:t>The assumption that uniformly random single bit flips can be obtained seems invalid in practical set-ups</a:t>
            </a:r>
            <a:endParaRPr lang="en-IN" dirty="0"/>
          </a:p>
        </p:txBody>
      </p:sp>
    </p:spTree>
    <p:extLst>
      <p:ext uri="{BB962C8B-B14F-4D97-AF65-F5344CB8AC3E}">
        <p14:creationId xmlns:p14="http://schemas.microsoft.com/office/powerpoint/2010/main" val="1783605154"/>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a:spLocks noGrp="1"/>
          </p:cNvSpPr>
          <p:nvPr>
            <p:ph type="title"/>
          </p:nvPr>
        </p:nvSpPr>
        <p:spPr>
          <a:xfrm>
            <a:off x="1817932" y="-28797"/>
            <a:ext cx="9999133" cy="1143000"/>
          </a:xfrm>
        </p:spPr>
        <p:txBody>
          <a:bodyPr/>
          <a:lstStyle/>
          <a:p>
            <a:r>
              <a:rPr lang="en-GB" dirty="0" smtClean="0"/>
              <a:t>Grain-128 Stream Cipher</a:t>
            </a:r>
            <a:endParaRPr lang="de-DE" dirty="0"/>
          </a:p>
        </p:txBody>
      </p:sp>
      <p:sp>
        <p:nvSpPr>
          <p:cNvPr id="5" name="Inhaltsplatzhalter 1"/>
          <p:cNvSpPr>
            <a:spLocks noGrp="1"/>
          </p:cNvSpPr>
          <p:nvPr>
            <p:ph idx="1"/>
          </p:nvPr>
        </p:nvSpPr>
        <p:spPr>
          <a:xfrm>
            <a:off x="2527618" y="1067105"/>
            <a:ext cx="8229600" cy="4958011"/>
          </a:xfrm>
        </p:spPr>
        <p:txBody>
          <a:bodyPr>
            <a:normAutofit/>
          </a:bodyPr>
          <a:lstStyle/>
          <a:p>
            <a:r>
              <a:rPr lang="en-US" sz="2200" b="0" dirty="0" err="1" smtClean="0"/>
              <a:t>eSTREAM</a:t>
            </a:r>
            <a:r>
              <a:rPr lang="en-US" sz="2200" b="0" dirty="0" smtClean="0"/>
              <a:t> </a:t>
            </a:r>
            <a:r>
              <a:rPr lang="en-US" sz="2200" b="0" dirty="0"/>
              <a:t>hardware port folio finalist</a:t>
            </a:r>
          </a:p>
          <a:p>
            <a:r>
              <a:rPr lang="en-US" sz="2200" b="0" dirty="0"/>
              <a:t>Designed by M. Hell, T. Johansson, A. </a:t>
            </a:r>
            <a:r>
              <a:rPr lang="en-US" sz="2200" b="0" dirty="0" err="1"/>
              <a:t>Maximov</a:t>
            </a:r>
            <a:r>
              <a:rPr lang="en-US" sz="2200" b="0" dirty="0"/>
              <a:t> and W. Meier</a:t>
            </a:r>
          </a:p>
          <a:p>
            <a:pPr>
              <a:buNone/>
            </a:pPr>
            <a:endParaRPr lang="en-US" sz="2000"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3895319" y="5668903"/>
            <a:ext cx="4401362" cy="712426"/>
          </a:xfrm>
          <a:prstGeom prst="rect">
            <a:avLst/>
          </a:prstGeom>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0402" y="1806224"/>
            <a:ext cx="5688632"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32500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a:spLocks noGrp="1"/>
          </p:cNvSpPr>
          <p:nvPr>
            <p:ph type="title"/>
          </p:nvPr>
        </p:nvSpPr>
        <p:spPr>
          <a:xfrm>
            <a:off x="1913467" y="274638"/>
            <a:ext cx="9999133" cy="1143000"/>
          </a:xfrm>
        </p:spPr>
        <p:txBody>
          <a:bodyPr/>
          <a:lstStyle/>
          <a:p>
            <a:r>
              <a:rPr lang="en-GB" dirty="0" smtClean="0"/>
              <a:t>The XOR Differential Keystream</a:t>
            </a:r>
            <a:endParaRPr lang="de-DE" dirty="0"/>
          </a:p>
        </p:txBody>
      </p:sp>
      <p:pic>
        <p:nvPicPr>
          <p:cNvPr id="5" name="Picture 4" descr="addin_tmp.png"/>
          <p:cNvPicPr>
            <a:picLocks noChangeAspect="1"/>
          </p:cNvPicPr>
          <p:nvPr>
            <p:custDataLst>
              <p:tags r:id="rId1"/>
            </p:custDataLst>
          </p:nvPr>
        </p:nvPicPr>
        <p:blipFill>
          <a:blip r:embed="rId5" cstate="print"/>
          <a:stretch>
            <a:fillRect/>
          </a:stretch>
        </p:blipFill>
        <p:spPr>
          <a:xfrm>
            <a:off x="4965973" y="1340768"/>
            <a:ext cx="2362681" cy="396968"/>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1769193" y="1988841"/>
            <a:ext cx="8610776" cy="2454843"/>
          </a:xfrm>
          <a:prstGeom prst="rect">
            <a:avLst/>
          </a:prstGeom>
        </p:spPr>
      </p:pic>
      <p:cxnSp>
        <p:nvCxnSpPr>
          <p:cNvPr id="7" name="Straight Connector 6"/>
          <p:cNvCxnSpPr/>
          <p:nvPr/>
        </p:nvCxnSpPr>
        <p:spPr>
          <a:xfrm>
            <a:off x="1847529" y="2492896"/>
            <a:ext cx="8532440" cy="0"/>
          </a:xfrm>
          <a:prstGeom prst="line">
            <a:avLst/>
          </a:prstGeom>
        </p:spPr>
        <p:style>
          <a:lnRef idx="1">
            <a:schemeClr val="dk1"/>
          </a:lnRef>
          <a:fillRef idx="0">
            <a:schemeClr val="dk1"/>
          </a:fillRef>
          <a:effectRef idx="0">
            <a:schemeClr val="dk1"/>
          </a:effectRef>
          <a:fontRef idx="minor">
            <a:schemeClr val="tx1"/>
          </a:fontRef>
        </p:style>
      </p:cxnSp>
      <p:pic>
        <p:nvPicPr>
          <p:cNvPr id="8" name="Picture 7" descr="addin_tmp.png"/>
          <p:cNvPicPr>
            <a:picLocks noChangeAspect="1"/>
          </p:cNvPicPr>
          <p:nvPr>
            <p:custDataLst>
              <p:tags r:id="rId3"/>
            </p:custDataLst>
          </p:nvPr>
        </p:nvPicPr>
        <p:blipFill>
          <a:blip r:embed="rId7" cstate="print"/>
          <a:stretch>
            <a:fillRect/>
          </a:stretch>
        </p:blipFill>
        <p:spPr>
          <a:xfrm>
            <a:off x="6312024" y="4462237"/>
            <a:ext cx="3953094" cy="532922"/>
          </a:xfrm>
          <a:prstGeom prst="rect">
            <a:avLst/>
          </a:prstGeom>
        </p:spPr>
      </p:pic>
      <p:sp>
        <p:nvSpPr>
          <p:cNvPr id="9" name="Rectangular Callout 8"/>
          <p:cNvSpPr/>
          <p:nvPr/>
        </p:nvSpPr>
        <p:spPr>
          <a:xfrm>
            <a:off x="2135560" y="4869160"/>
            <a:ext cx="3979460" cy="1080120"/>
          </a:xfrm>
          <a:prstGeom prst="wedgeRectCallout">
            <a:avLst>
              <a:gd name="adj1" fmla="val 90567"/>
              <a:gd name="adj2" fmla="val -3784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a:t>In order to detect the fault, one needs to identify a pattern in the XOR differential keystream</a:t>
            </a:r>
          </a:p>
        </p:txBody>
      </p:sp>
      <p:sp>
        <p:nvSpPr>
          <p:cNvPr id="10" name="TextBox 9"/>
          <p:cNvSpPr txBox="1"/>
          <p:nvPr/>
        </p:nvSpPr>
        <p:spPr>
          <a:xfrm>
            <a:off x="8175009" y="5450242"/>
            <a:ext cx="3589361" cy="1384995"/>
          </a:xfrm>
          <a:prstGeom prst="rect">
            <a:avLst/>
          </a:prstGeom>
        </p:spPr>
        <p:txBody>
          <a:bodyPr wrap="square" rtlCol="0" anchor="b">
            <a:spAutoFit/>
          </a:bodyPr>
          <a:lstStyle/>
          <a:p>
            <a:r>
              <a:rPr lang="en-IN" sz="1400" b="1" dirty="0"/>
              <a:t>Prakash </a:t>
            </a:r>
            <a:r>
              <a:rPr lang="en-IN" sz="1400" b="1" dirty="0" err="1"/>
              <a:t>Dey</a:t>
            </a:r>
            <a:r>
              <a:rPr lang="en-IN" sz="1400" b="1" dirty="0"/>
              <a:t>, Abhishek Chakraborty, </a:t>
            </a:r>
            <a:r>
              <a:rPr lang="en-IN" sz="1400" b="1" dirty="0" err="1"/>
              <a:t>Avishek</a:t>
            </a:r>
            <a:r>
              <a:rPr lang="en-IN" sz="1400" b="1" dirty="0"/>
              <a:t> </a:t>
            </a:r>
            <a:r>
              <a:rPr lang="en-IN" sz="1400" b="1" dirty="0" err="1"/>
              <a:t>Adhikari</a:t>
            </a:r>
            <a:r>
              <a:rPr lang="en-IN" sz="1400" b="1" dirty="0"/>
              <a:t>, Debdeep Mukhopadhyay:</a:t>
            </a:r>
            <a:br>
              <a:rPr lang="en-IN" sz="1400" b="1" dirty="0"/>
            </a:br>
            <a:r>
              <a:rPr lang="en-IN" sz="1400" b="1" dirty="0"/>
              <a:t>Improved practical differential fault analysis of grain-128. DATE </a:t>
            </a:r>
            <a:r>
              <a:rPr lang="en-IN" sz="1400" b="1" dirty="0" smtClean="0"/>
              <a:t>2015:</a:t>
            </a:r>
            <a:r>
              <a:rPr lang="en-IN" sz="1400" b="1" dirty="0"/>
              <a:t> 459-464</a:t>
            </a:r>
          </a:p>
          <a:p>
            <a:r>
              <a:rPr lang="en-IN" sz="1400" b="1" dirty="0"/>
              <a:t/>
            </a:r>
            <a:br>
              <a:rPr lang="en-IN" sz="1400" b="1" dirty="0"/>
            </a:br>
            <a:endParaRPr lang="en-IN" sz="1400" b="1" dirty="0" smtClean="0">
              <a:latin typeface="Arial Narrow" pitchFamily="34" charset="0"/>
            </a:endParaRPr>
          </a:p>
        </p:txBody>
      </p:sp>
    </p:spTree>
    <p:extLst>
      <p:ext uri="{BB962C8B-B14F-4D97-AF65-F5344CB8AC3E}">
        <p14:creationId xmlns:p14="http://schemas.microsoft.com/office/powerpoint/2010/main" val="14130074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noChangeArrowheads="1"/>
          </p:cNvPicPr>
          <p:nvPr/>
        </p:nvPicPr>
        <p:blipFill>
          <a:blip r:embed="rId2" cstate="print"/>
          <a:srcRect/>
          <a:stretch>
            <a:fillRect/>
          </a:stretch>
        </p:blipFill>
        <p:spPr bwMode="auto">
          <a:xfrm>
            <a:off x="1752600" y="533400"/>
            <a:ext cx="9998122" cy="600387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493850079"/>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a:spLocks noGrp="1"/>
          </p:cNvSpPr>
          <p:nvPr>
            <p:ph type="title"/>
          </p:nvPr>
        </p:nvSpPr>
        <p:spPr>
          <a:xfrm>
            <a:off x="1913467" y="42622"/>
            <a:ext cx="9999133" cy="1143000"/>
          </a:xfrm>
        </p:spPr>
        <p:txBody>
          <a:bodyPr/>
          <a:lstStyle/>
          <a:p>
            <a:r>
              <a:rPr lang="en-GB" dirty="0" smtClean="0"/>
              <a:t>Signature of Faults</a:t>
            </a:r>
            <a:endParaRPr lang="de-DE" dirty="0"/>
          </a:p>
        </p:txBody>
      </p:sp>
      <p:sp>
        <p:nvSpPr>
          <p:cNvPr id="5" name="Inhaltsplatzhalter 1"/>
          <p:cNvSpPr>
            <a:spLocks noGrp="1"/>
          </p:cNvSpPr>
          <p:nvPr>
            <p:ph idx="1"/>
          </p:nvPr>
        </p:nvSpPr>
        <p:spPr>
          <a:xfrm>
            <a:off x="2084408" y="1282825"/>
            <a:ext cx="8229600" cy="4958011"/>
          </a:xfrm>
        </p:spPr>
        <p:txBody>
          <a:bodyPr>
            <a:normAutofit/>
          </a:bodyPr>
          <a:lstStyle/>
          <a:p>
            <a:endParaRPr lang="en-US" sz="2200" u="sng" dirty="0"/>
          </a:p>
          <a:p>
            <a:endParaRPr lang="en-US" sz="2200" u="sng" dirty="0"/>
          </a:p>
          <a:p>
            <a:endParaRPr lang="en-US" sz="2200" u="sng" dirty="0"/>
          </a:p>
          <a:p>
            <a:endParaRPr lang="en-US" sz="2200" u="sng" dirty="0"/>
          </a:p>
          <a:p>
            <a:pPr marL="0" indent="0">
              <a:buNone/>
            </a:pPr>
            <a:endParaRPr lang="en-US" sz="2200" u="sng" dirty="0"/>
          </a:p>
          <a:p>
            <a:endParaRPr lang="en-US" sz="2200" u="sng" dirty="0"/>
          </a:p>
          <a:p>
            <a:endParaRPr lang="en-US" sz="2200" u="sng" dirty="0"/>
          </a:p>
          <a:p>
            <a:pPr marL="0" indent="0" algn="ctr">
              <a:buNone/>
            </a:pPr>
            <a:r>
              <a:rPr lang="en-US" sz="2200" dirty="0"/>
              <a:t>Key-IV independent </a:t>
            </a:r>
            <a:r>
              <a:rPr lang="en-US" sz="2200" b="0" dirty="0"/>
              <a:t>Differential Pattern corresponding to a fault</a:t>
            </a:r>
          </a:p>
          <a:p>
            <a:endParaRPr lang="en-US" sz="2200" u="sng" dirty="0"/>
          </a:p>
        </p:txBody>
      </p:sp>
      <p:pic>
        <p:nvPicPr>
          <p:cNvPr id="6" name="Picture 5" descr="addin_tmp.png"/>
          <p:cNvPicPr>
            <a:picLocks noChangeAspect="1"/>
          </p:cNvPicPr>
          <p:nvPr>
            <p:custDataLst>
              <p:tags r:id="rId1"/>
            </p:custDataLst>
          </p:nvPr>
        </p:nvPicPr>
        <p:blipFill>
          <a:blip r:embed="rId6" cstate="print"/>
          <a:stretch>
            <a:fillRect/>
          </a:stretch>
        </p:blipFill>
        <p:spPr>
          <a:xfrm>
            <a:off x="2859790" y="1604034"/>
            <a:ext cx="6817611" cy="1022104"/>
          </a:xfrm>
          <a:prstGeom prst="rect">
            <a:avLst/>
          </a:prstGeom>
        </p:spPr>
      </p:pic>
      <p:cxnSp>
        <p:nvCxnSpPr>
          <p:cNvPr id="7" name="Straight Connector 6"/>
          <p:cNvCxnSpPr/>
          <p:nvPr/>
        </p:nvCxnSpPr>
        <p:spPr>
          <a:xfrm>
            <a:off x="7543800" y="1495193"/>
            <a:ext cx="0" cy="1239786"/>
          </a:xfrm>
          <a:prstGeom prst="line">
            <a:avLst/>
          </a:prstGeom>
        </p:spPr>
        <p:style>
          <a:lnRef idx="2">
            <a:schemeClr val="dk1"/>
          </a:lnRef>
          <a:fillRef idx="0">
            <a:schemeClr val="dk1"/>
          </a:fillRef>
          <a:effectRef idx="1">
            <a:schemeClr val="dk1"/>
          </a:effectRef>
          <a:fontRef idx="minor">
            <a:schemeClr val="tx1"/>
          </a:fontRef>
        </p:style>
      </p:cxnSp>
      <p:pic>
        <p:nvPicPr>
          <p:cNvPr id="8" name="Picture 7" descr="addin_tmp.png"/>
          <p:cNvPicPr>
            <a:picLocks noChangeAspect="1"/>
          </p:cNvPicPr>
          <p:nvPr>
            <p:custDataLst>
              <p:tags r:id="rId2"/>
            </p:custDataLst>
          </p:nvPr>
        </p:nvPicPr>
        <p:blipFill>
          <a:blip r:embed="rId7" cstate="print"/>
          <a:stretch>
            <a:fillRect/>
          </a:stretch>
        </p:blipFill>
        <p:spPr>
          <a:xfrm>
            <a:off x="4506716" y="2782267"/>
            <a:ext cx="2960884" cy="471753"/>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7620000" y="2770279"/>
            <a:ext cx="2286000" cy="422934"/>
          </a:xfrm>
          <a:prstGeom prst="rect">
            <a:avLst/>
          </a:prstGeom>
        </p:spPr>
      </p:pic>
      <p:sp>
        <p:nvSpPr>
          <p:cNvPr id="10" name="5-Point Star 9"/>
          <p:cNvSpPr/>
          <p:nvPr/>
        </p:nvSpPr>
        <p:spPr>
          <a:xfrm>
            <a:off x="7797552" y="1066800"/>
            <a:ext cx="432048" cy="432048"/>
          </a:xfrm>
          <a:prstGeom prst="star5">
            <a:avLst/>
          </a:prstGeom>
          <a:solidFill>
            <a:srgbClr val="FF0000"/>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ln>
                <a:solidFill>
                  <a:srgbClr val="FF0000"/>
                </a:solidFill>
              </a:ln>
            </a:endParaRPr>
          </a:p>
        </p:txBody>
      </p:sp>
      <p:pic>
        <p:nvPicPr>
          <p:cNvPr id="11" name="Picture 10" descr="addin_tmp.png"/>
          <p:cNvPicPr>
            <a:picLocks noChangeAspect="1"/>
          </p:cNvPicPr>
          <p:nvPr>
            <p:custDataLst>
              <p:tags r:id="rId4"/>
            </p:custDataLst>
          </p:nvPr>
        </p:nvPicPr>
        <p:blipFill>
          <a:blip r:embed="rId9" cstate="print"/>
          <a:stretch>
            <a:fillRect/>
          </a:stretch>
        </p:blipFill>
        <p:spPr>
          <a:xfrm>
            <a:off x="3200400" y="5287144"/>
            <a:ext cx="5692816" cy="504056"/>
          </a:xfrm>
          <a:prstGeom prst="rect">
            <a:avLst/>
          </a:prstGeom>
        </p:spPr>
      </p:pic>
      <p:sp>
        <p:nvSpPr>
          <p:cNvPr id="12" name="Down Arrow 11"/>
          <p:cNvSpPr/>
          <p:nvPr/>
        </p:nvSpPr>
        <p:spPr>
          <a:xfrm>
            <a:off x="3505200" y="4618856"/>
            <a:ext cx="513206" cy="486544"/>
          </a:xfrm>
          <a:prstGeom prst="down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72201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6593" y="4724400"/>
            <a:ext cx="7086600" cy="1371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057402" y="1600200"/>
            <a:ext cx="8381999" cy="1295400"/>
          </a:xfrm>
          <a:prstGeom prst="rect">
            <a:avLst/>
          </a:prstGeom>
        </p:spPr>
      </p:pic>
      <p:sp>
        <p:nvSpPr>
          <p:cNvPr id="6" name="Title 2"/>
          <p:cNvSpPr>
            <a:spLocks noGrp="1"/>
          </p:cNvSpPr>
          <p:nvPr>
            <p:ph type="title"/>
          </p:nvPr>
        </p:nvSpPr>
        <p:spPr>
          <a:xfrm>
            <a:off x="1913467" y="274638"/>
            <a:ext cx="9999133" cy="1143000"/>
          </a:xfrm>
        </p:spPr>
        <p:txBody>
          <a:bodyPr/>
          <a:lstStyle/>
          <a:p>
            <a:r>
              <a:rPr lang="en-IN" dirty="0" smtClean="0"/>
              <a:t>Signature: A Toy Example</a:t>
            </a:r>
            <a:endParaRPr lang="en-IN" dirty="0"/>
          </a:p>
        </p:txBody>
      </p:sp>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780388" y="3611466"/>
            <a:ext cx="8659013" cy="655734"/>
          </a:xfrm>
          <a:prstGeom prst="rect">
            <a:avLst/>
          </a:prstGeom>
        </p:spPr>
      </p:pic>
      <p:pic>
        <p:nvPicPr>
          <p:cNvPr id="8" name="Picture 7"/>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027945" y="4978566"/>
            <a:ext cx="6163897" cy="852116"/>
          </a:xfrm>
          <a:prstGeom prst="rect">
            <a:avLst/>
          </a:prstGeom>
        </p:spPr>
      </p:pic>
    </p:spTree>
    <p:extLst>
      <p:ext uri="{BB962C8B-B14F-4D97-AF65-F5344CB8AC3E}">
        <p14:creationId xmlns:p14="http://schemas.microsoft.com/office/powerpoint/2010/main" val="355658998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13467" y="274638"/>
            <a:ext cx="9999133" cy="1143000"/>
          </a:xfrm>
        </p:spPr>
        <p:txBody>
          <a:bodyPr/>
          <a:lstStyle/>
          <a:p>
            <a:r>
              <a:rPr lang="en-US" dirty="0" smtClean="0"/>
              <a:t>Generating Polynomial Equations</a:t>
            </a:r>
            <a:endParaRPr lang="en-US" dirty="0"/>
          </a:p>
        </p:txBody>
      </p:sp>
      <p:pic>
        <p:nvPicPr>
          <p:cNvPr id="5" name="Picture 4" descr="addin_tmp.png"/>
          <p:cNvPicPr>
            <a:picLocks noChangeAspect="1"/>
          </p:cNvPicPr>
          <p:nvPr>
            <p:custDataLst>
              <p:tags r:id="rId1"/>
            </p:custDataLst>
          </p:nvPr>
        </p:nvPicPr>
        <p:blipFill>
          <a:blip r:embed="rId9" cstate="print"/>
          <a:stretch>
            <a:fillRect/>
          </a:stretch>
        </p:blipFill>
        <p:spPr>
          <a:xfrm>
            <a:off x="2927649" y="1310361"/>
            <a:ext cx="7017047" cy="337827"/>
          </a:xfrm>
          <a:prstGeom prst="rect">
            <a:avLst/>
          </a:prstGeom>
        </p:spPr>
      </p:pic>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927649" y="1985747"/>
            <a:ext cx="4070196" cy="278211"/>
          </a:xfrm>
          <a:prstGeom prst="rect">
            <a:avLst/>
          </a:prstGeom>
        </p:spPr>
      </p:pic>
      <p:pic>
        <p:nvPicPr>
          <p:cNvPr id="7" name="Picture 6" descr="addin_tmp.png"/>
          <p:cNvPicPr>
            <a:picLocks noChangeAspect="1"/>
          </p:cNvPicPr>
          <p:nvPr>
            <p:custDataLst>
              <p:tags r:id="rId3"/>
            </p:custDataLst>
          </p:nvPr>
        </p:nvPicPr>
        <p:blipFill>
          <a:blip r:embed="rId11" cstate="print"/>
          <a:stretch>
            <a:fillRect/>
          </a:stretch>
        </p:blipFill>
        <p:spPr>
          <a:xfrm>
            <a:off x="8400256" y="2561367"/>
            <a:ext cx="1152128" cy="233253"/>
          </a:xfrm>
          <a:prstGeom prst="rect">
            <a:avLst/>
          </a:prstGeom>
        </p:spPr>
      </p:pic>
      <p:pic>
        <p:nvPicPr>
          <p:cNvPr id="8" name="Picture 7"/>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920550" y="2636912"/>
            <a:ext cx="4969188" cy="1035324"/>
          </a:xfrm>
          <a:prstGeom prst="rect">
            <a:avLst/>
          </a:prstGeom>
        </p:spPr>
      </p:pic>
      <p:cxnSp>
        <p:nvCxnSpPr>
          <p:cNvPr id="9" name="Straight Connector 8"/>
          <p:cNvCxnSpPr/>
          <p:nvPr/>
        </p:nvCxnSpPr>
        <p:spPr>
          <a:xfrm>
            <a:off x="1919536" y="3789040"/>
            <a:ext cx="8424936"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ddin_tmp.png"/>
          <p:cNvPicPr>
            <a:picLocks noChangeAspect="1"/>
          </p:cNvPicPr>
          <p:nvPr>
            <p:custDataLst>
              <p:tags r:id="rId5"/>
            </p:custDataLst>
          </p:nvPr>
        </p:nvPicPr>
        <p:blipFill>
          <a:blip r:embed="rId13" cstate="print"/>
          <a:stretch>
            <a:fillRect/>
          </a:stretch>
        </p:blipFill>
        <p:spPr>
          <a:xfrm>
            <a:off x="2392644" y="3933057"/>
            <a:ext cx="2407213" cy="362225"/>
          </a:xfrm>
          <a:prstGeom prst="rect">
            <a:avLst/>
          </a:prstGeom>
        </p:spPr>
      </p:pic>
      <p:pic>
        <p:nvPicPr>
          <p:cNvPr id="11" name="Picture 10" descr="addin_tmp.png"/>
          <p:cNvPicPr>
            <a:picLocks noChangeAspect="1"/>
          </p:cNvPicPr>
          <p:nvPr>
            <p:custDataLst>
              <p:tags r:id="rId6"/>
            </p:custDataLst>
          </p:nvPr>
        </p:nvPicPr>
        <p:blipFill>
          <a:blip r:embed="rId14" cstate="print"/>
          <a:stretch>
            <a:fillRect/>
          </a:stretch>
        </p:blipFill>
        <p:spPr>
          <a:xfrm>
            <a:off x="5591944" y="3933057"/>
            <a:ext cx="4441491" cy="724448"/>
          </a:xfrm>
          <a:prstGeom prst="rect">
            <a:avLst/>
          </a:prstGeom>
        </p:spPr>
      </p:pic>
      <p:pic>
        <p:nvPicPr>
          <p:cNvPr id="12" name="Picture 11"/>
          <p:cNvPicPr>
            <a:picLocks noChangeAspect="1"/>
          </p:cNvPicPr>
          <p:nvPr>
            <p:custDataLst>
              <p:tags r:id="rId7"/>
            </p:custDataLst>
          </p:nvPr>
        </p:nvPicPr>
        <p:blipFill>
          <a:blip r:embed="rId15" cstate="print">
            <a:extLst>
              <a:ext uri="{28A0092B-C50C-407E-A947-70E740481C1C}">
                <a14:useLocalDpi xmlns:a14="http://schemas.microsoft.com/office/drawing/2010/main" val="0"/>
              </a:ext>
            </a:extLst>
          </a:blip>
          <a:stretch>
            <a:fillRect/>
          </a:stretch>
        </p:blipFill>
        <p:spPr>
          <a:xfrm>
            <a:off x="2388609" y="4845335"/>
            <a:ext cx="5447214" cy="272327"/>
          </a:xfrm>
          <a:prstGeom prst="rect">
            <a:avLst/>
          </a:prstGeom>
        </p:spPr>
      </p:pic>
      <p:cxnSp>
        <p:nvCxnSpPr>
          <p:cNvPr id="13" name="Straight Connector 12"/>
          <p:cNvCxnSpPr/>
          <p:nvPr/>
        </p:nvCxnSpPr>
        <p:spPr>
          <a:xfrm>
            <a:off x="1919536" y="5517232"/>
            <a:ext cx="8424936"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136028" y="5445224"/>
            <a:ext cx="5009935" cy="923330"/>
          </a:xfrm>
          <a:prstGeom prst="rect">
            <a:avLst/>
          </a:prstGeom>
          <a:noFill/>
        </p:spPr>
        <p:txBody>
          <a:bodyPr wrap="squar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SAT </a:t>
            </a:r>
            <a:r>
              <a:rPr lang="en-US" sz="54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solver</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5" name="Right Arrow 14"/>
          <p:cNvSpPr/>
          <p:nvPr/>
        </p:nvSpPr>
        <p:spPr>
          <a:xfrm rot="1247424">
            <a:off x="3675174" y="5682201"/>
            <a:ext cx="1512168" cy="432048"/>
          </a:xfrm>
          <a:prstGeom prst="rightArrow">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46558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descr="addin_tmp.png"/>
          <p:cNvPicPr>
            <a:picLocks noGrp="1" noChangeAspect="1"/>
          </p:cNvPicPr>
          <p:nvPr>
            <p:ph idx="1"/>
            <p:custDataLst>
              <p:tags r:id="rId1"/>
            </p:custDataLst>
          </p:nvPr>
        </p:nvPicPr>
        <p:blipFill>
          <a:blip r:embed="rId3" cstate="print"/>
          <a:stretch>
            <a:fillRect/>
          </a:stretch>
        </p:blipFill>
        <p:spPr>
          <a:xfrm>
            <a:off x="2542550" y="1633330"/>
            <a:ext cx="8093766" cy="4744976"/>
          </a:xfrm>
          <a:prstGeom prst="rect">
            <a:avLst/>
          </a:prstGeom>
        </p:spPr>
      </p:pic>
      <p:sp>
        <p:nvSpPr>
          <p:cNvPr id="5" name="Rectangle 4"/>
          <p:cNvSpPr/>
          <p:nvPr/>
        </p:nvSpPr>
        <p:spPr>
          <a:xfrm>
            <a:off x="2661820" y="523461"/>
            <a:ext cx="7974496" cy="584775"/>
          </a:xfrm>
          <a:prstGeom prst="rect">
            <a:avLst/>
          </a:prstGeom>
        </p:spPr>
        <p:txBody>
          <a:bodyPr wrap="square">
            <a:spAutoFit/>
          </a:bodyPr>
          <a:lstStyle/>
          <a:p>
            <a:r>
              <a:rPr lang="en-US" sz="3200" b="1" dirty="0" smtClean="0"/>
              <a:t>SAT Solving Results with timeout of 4 hours</a:t>
            </a:r>
            <a:endParaRPr lang="en-US" sz="3200" b="1" dirty="0"/>
          </a:p>
        </p:txBody>
      </p:sp>
    </p:spTree>
    <p:extLst>
      <p:ext uri="{BB962C8B-B14F-4D97-AF65-F5344CB8AC3E}">
        <p14:creationId xmlns:p14="http://schemas.microsoft.com/office/powerpoint/2010/main" val="20660923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1913467" y="274638"/>
            <a:ext cx="9999133" cy="1143000"/>
          </a:xfrm>
        </p:spPr>
        <p:txBody>
          <a:bodyPr/>
          <a:lstStyle/>
          <a:p>
            <a:r>
              <a:rPr lang="en-IN" dirty="0" smtClean="0"/>
              <a:t>Fault Injection Technique</a:t>
            </a:r>
            <a:endParaRPr lang="en-IN" dirty="0"/>
          </a:p>
        </p:txBody>
      </p:sp>
      <p:grpSp>
        <p:nvGrpSpPr>
          <p:cNvPr id="5" name="Group 4"/>
          <p:cNvGrpSpPr/>
          <p:nvPr/>
        </p:nvGrpSpPr>
        <p:grpSpPr>
          <a:xfrm>
            <a:off x="3542726" y="1828800"/>
            <a:ext cx="6553200" cy="3733800"/>
            <a:chOff x="914400" y="1371600"/>
            <a:chExt cx="7378700" cy="4763952"/>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378700" cy="4763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94456" y="1676400"/>
              <a:ext cx="1577743"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a:solidFill>
                    <a:schemeClr val="tx1"/>
                  </a:solidFill>
                </a:rPr>
                <a:t>Spartan 3A</a:t>
              </a:r>
            </a:p>
          </p:txBody>
        </p:sp>
      </p:grpSp>
    </p:spTree>
    <p:extLst>
      <p:ext uri="{BB962C8B-B14F-4D97-AF65-F5344CB8AC3E}">
        <p14:creationId xmlns:p14="http://schemas.microsoft.com/office/powerpoint/2010/main" val="2629373658"/>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2653748" y="1242223"/>
            <a:ext cx="6703640" cy="3491836"/>
          </a:xfrm>
          <a:prstGeom prst="rect">
            <a:avLst/>
          </a:prstGeom>
          <a:noFill/>
          <a:ln w="9525">
            <a:noFill/>
            <a:miter lim="800000"/>
            <a:headEnd/>
            <a:tailEnd/>
          </a:ln>
        </p:spPr>
      </p:pic>
      <p:sp>
        <p:nvSpPr>
          <p:cNvPr id="5" name="TextBox 4"/>
          <p:cNvSpPr txBox="1"/>
          <p:nvPr/>
        </p:nvSpPr>
        <p:spPr>
          <a:xfrm>
            <a:off x="2653748" y="4790660"/>
            <a:ext cx="8001000" cy="1615827"/>
          </a:xfrm>
          <a:prstGeom prst="rect">
            <a:avLst/>
          </a:prstGeom>
          <a:noFill/>
        </p:spPr>
        <p:txBody>
          <a:bodyPr wrap="square" rtlCol="0">
            <a:spAutoFit/>
          </a:bodyPr>
          <a:lstStyle/>
          <a:p>
            <a:pPr>
              <a:lnSpc>
                <a:spcPct val="150000"/>
              </a:lnSpc>
              <a:buFont typeface="Arial" pitchFamily="34" charset="0"/>
              <a:buChar char="•"/>
            </a:pPr>
            <a:r>
              <a:rPr lang="en-US" sz="2200" dirty="0" smtClean="0"/>
              <a:t> All the faults were </a:t>
            </a:r>
            <a:r>
              <a:rPr lang="en-US" sz="2200" b="1" dirty="0" smtClean="0"/>
              <a:t>single bit faults</a:t>
            </a:r>
          </a:p>
          <a:p>
            <a:pPr>
              <a:lnSpc>
                <a:spcPct val="150000"/>
              </a:lnSpc>
              <a:buFont typeface="Arial" pitchFamily="34" charset="0"/>
              <a:buChar char="•"/>
            </a:pPr>
            <a:r>
              <a:rPr lang="en-US" sz="2200" dirty="0" smtClean="0"/>
              <a:t> No multiple bit faults</a:t>
            </a:r>
          </a:p>
          <a:p>
            <a:pPr>
              <a:lnSpc>
                <a:spcPct val="150000"/>
              </a:lnSpc>
              <a:buFont typeface="Arial" pitchFamily="34" charset="0"/>
              <a:buChar char="•"/>
            </a:pPr>
            <a:r>
              <a:rPr lang="en-US" sz="2200" dirty="0" smtClean="0"/>
              <a:t> Single bit faults </a:t>
            </a:r>
            <a:r>
              <a:rPr lang="en-US" sz="2200" b="1" dirty="0" smtClean="0"/>
              <a:t>biased at the 128</a:t>
            </a:r>
            <a:r>
              <a:rPr lang="en-US" sz="2200" b="1" baseline="30000" dirty="0" smtClean="0"/>
              <a:t>th</a:t>
            </a:r>
            <a:r>
              <a:rPr lang="en-US" sz="2200" b="1" dirty="0" smtClean="0"/>
              <a:t> NLFSR bit</a:t>
            </a:r>
            <a:endParaRPr lang="en-US" sz="2200" b="1" dirty="0"/>
          </a:p>
        </p:txBody>
      </p:sp>
      <p:sp>
        <p:nvSpPr>
          <p:cNvPr id="6" name="Titel 2"/>
          <p:cNvSpPr>
            <a:spLocks noGrp="1"/>
          </p:cNvSpPr>
          <p:nvPr>
            <p:ph type="title"/>
          </p:nvPr>
        </p:nvSpPr>
        <p:spPr>
          <a:xfrm>
            <a:off x="1913467" y="42622"/>
            <a:ext cx="9999133" cy="1143000"/>
          </a:xfrm>
        </p:spPr>
        <p:txBody>
          <a:bodyPr/>
          <a:lstStyle/>
          <a:p>
            <a:r>
              <a:rPr lang="en-GB" dirty="0" smtClean="0"/>
              <a:t>What happens in Practice?</a:t>
            </a:r>
            <a:endParaRPr lang="de-DE" dirty="0"/>
          </a:p>
        </p:txBody>
      </p:sp>
    </p:spTree>
    <p:extLst>
      <p:ext uri="{BB962C8B-B14F-4D97-AF65-F5344CB8AC3E}">
        <p14:creationId xmlns:p14="http://schemas.microsoft.com/office/powerpoint/2010/main" val="360947910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a:spLocks noGrp="1"/>
          </p:cNvSpPr>
          <p:nvPr>
            <p:ph type="title"/>
          </p:nvPr>
        </p:nvSpPr>
        <p:spPr>
          <a:xfrm>
            <a:off x="1913467" y="274638"/>
            <a:ext cx="9999133" cy="1143000"/>
          </a:xfrm>
        </p:spPr>
        <p:txBody>
          <a:bodyPr/>
          <a:lstStyle/>
          <a:p>
            <a:r>
              <a:rPr lang="en-GB" dirty="0" smtClean="0"/>
              <a:t>Grain-128 : Critical Path</a:t>
            </a:r>
            <a:endParaRPr lang="de-DE" dirty="0"/>
          </a:p>
        </p:txBody>
      </p:sp>
      <p:grpSp>
        <p:nvGrpSpPr>
          <p:cNvPr id="5" name="Group 4"/>
          <p:cNvGrpSpPr/>
          <p:nvPr/>
        </p:nvGrpSpPr>
        <p:grpSpPr>
          <a:xfrm>
            <a:off x="2971801" y="1676400"/>
            <a:ext cx="6005689" cy="4267200"/>
            <a:chOff x="1842911" y="1676400"/>
            <a:chExt cx="6005689" cy="426720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911" y="1676400"/>
              <a:ext cx="6005689"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2133600" y="2150327"/>
              <a:ext cx="1981200" cy="609600"/>
              <a:chOff x="1905000" y="2133600"/>
              <a:chExt cx="1905000" cy="609600"/>
            </a:xfrm>
          </p:grpSpPr>
          <p:cxnSp>
            <p:nvCxnSpPr>
              <p:cNvPr id="9" name="Elbow Connector 8"/>
              <p:cNvCxnSpPr/>
              <p:nvPr/>
            </p:nvCxnSpPr>
            <p:spPr>
              <a:xfrm>
                <a:off x="1905000" y="2133600"/>
                <a:ext cx="1905000" cy="609600"/>
              </a:xfrm>
              <a:prstGeom prst="bentConnector3">
                <a:avLst>
                  <a:gd name="adj1" fmla="val 124250"/>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1676797" y="2361803"/>
                <a:ext cx="457200" cy="794"/>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4038600" y="2607527"/>
              <a:ext cx="76200" cy="364273"/>
            </a:xfrm>
            <a:prstGeom prst="rect">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grpSp>
    </p:spTree>
    <p:extLst>
      <p:ext uri="{BB962C8B-B14F-4D97-AF65-F5344CB8AC3E}">
        <p14:creationId xmlns:p14="http://schemas.microsoft.com/office/powerpoint/2010/main" val="4016779589"/>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Practically Achievable Fault Model</a:t>
            </a:r>
            <a:endParaRPr lang="en-IN" dirty="0"/>
          </a:p>
        </p:txBody>
      </p:sp>
      <p:sp>
        <p:nvSpPr>
          <p:cNvPr id="3" name="Content Placeholder 2"/>
          <p:cNvSpPr>
            <a:spLocks noGrp="1"/>
          </p:cNvSpPr>
          <p:nvPr>
            <p:ph idx="1"/>
          </p:nvPr>
        </p:nvSpPr>
        <p:spPr/>
        <p:txBody>
          <a:bodyPr/>
          <a:lstStyle/>
          <a:p>
            <a:r>
              <a:rPr lang="en-US" dirty="0" smtClean="0"/>
              <a:t>Many preceding fault attacks on stream ciphers assume a uniformly random fault distribution </a:t>
            </a:r>
          </a:p>
          <a:p>
            <a:r>
              <a:rPr lang="en-US" dirty="0" smtClean="0"/>
              <a:t>However, fault injections using set-up time violations via clock glitches, for example, would lead to a very </a:t>
            </a:r>
            <a:r>
              <a:rPr lang="en-US" dirty="0"/>
              <a:t>biased fault distribution </a:t>
            </a:r>
            <a:r>
              <a:rPr lang="en-US" dirty="0" smtClean="0"/>
              <a:t>since it is the critical path that would be violated each time</a:t>
            </a:r>
          </a:p>
          <a:p>
            <a:r>
              <a:rPr lang="en-US" dirty="0" smtClean="0"/>
              <a:t>So it would not be practically feasible to obtain the same fault coverage as claimed under the uniform fault assumption</a:t>
            </a:r>
            <a:endParaRPr lang="en-IN" dirty="0"/>
          </a:p>
        </p:txBody>
      </p:sp>
    </p:spTree>
    <p:extLst>
      <p:ext uri="{BB962C8B-B14F-4D97-AF65-F5344CB8AC3E}">
        <p14:creationId xmlns:p14="http://schemas.microsoft.com/office/powerpoint/2010/main" val="2437773021"/>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More Realistic DFA of Grain-128</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7551" y="1908678"/>
            <a:ext cx="6928824" cy="3828506"/>
          </a:xfrm>
        </p:spPr>
      </p:pic>
      <p:sp>
        <p:nvSpPr>
          <p:cNvPr id="5" name="TextBox 4"/>
          <p:cNvSpPr txBox="1"/>
          <p:nvPr/>
        </p:nvSpPr>
        <p:spPr>
          <a:xfrm>
            <a:off x="3343701" y="1815152"/>
            <a:ext cx="7178723" cy="586854"/>
          </a:xfrm>
          <a:prstGeom prst="rect">
            <a:avLst/>
          </a:prstGeom>
        </p:spPr>
        <p:txBody>
          <a:bodyPr wrap="square" rtlCol="0" anchor="b">
            <a:spAutoFit/>
          </a:bodyPr>
          <a:lstStyle/>
          <a:p>
            <a:endParaRPr lang="en-IN" sz="1200" b="1" dirty="0" smtClean="0">
              <a:solidFill>
                <a:srgbClr val="835E01"/>
              </a:solidFill>
              <a:latin typeface="Arial Narrow" pitchFamily="34" charset="0"/>
            </a:endParaRPr>
          </a:p>
        </p:txBody>
      </p:sp>
    </p:spTree>
    <p:extLst>
      <p:ext uri="{BB962C8B-B14F-4D97-AF65-F5344CB8AC3E}">
        <p14:creationId xmlns:p14="http://schemas.microsoft.com/office/powerpoint/2010/main" val="3575097534"/>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a:spLocks noGrp="1"/>
          </p:cNvSpPr>
          <p:nvPr>
            <p:ph type="title"/>
          </p:nvPr>
        </p:nvSpPr>
        <p:spPr>
          <a:xfrm>
            <a:off x="1872524" y="41022"/>
            <a:ext cx="9999133" cy="1143000"/>
          </a:xfrm>
        </p:spPr>
        <p:txBody>
          <a:bodyPr/>
          <a:lstStyle/>
          <a:p>
            <a:r>
              <a:rPr lang="en-US" dirty="0" smtClean="0"/>
              <a:t>Introducing k- neighborhood faults</a:t>
            </a:r>
            <a:endParaRPr lang="de-DE" dirty="0"/>
          </a:p>
        </p:txBody>
      </p:sp>
      <p:grpSp>
        <p:nvGrpSpPr>
          <p:cNvPr id="7" name="Group 6"/>
          <p:cNvGrpSpPr/>
          <p:nvPr/>
        </p:nvGrpSpPr>
        <p:grpSpPr>
          <a:xfrm>
            <a:off x="3886200" y="1066800"/>
            <a:ext cx="4191000" cy="2819400"/>
            <a:chOff x="1600200" y="1676400"/>
            <a:chExt cx="5791200" cy="4114800"/>
          </a:xfrm>
        </p:grpSpPr>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76400"/>
              <a:ext cx="5791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Group 88"/>
            <p:cNvGrpSpPr/>
            <p:nvPr/>
          </p:nvGrpSpPr>
          <p:grpSpPr>
            <a:xfrm>
              <a:off x="1905000" y="2133600"/>
              <a:ext cx="1905000" cy="609600"/>
              <a:chOff x="1905000" y="2133600"/>
              <a:chExt cx="1905000" cy="609600"/>
            </a:xfrm>
          </p:grpSpPr>
          <p:cxnSp>
            <p:nvCxnSpPr>
              <p:cNvPr id="15" name="Elbow Connector 14"/>
              <p:cNvCxnSpPr/>
              <p:nvPr/>
            </p:nvCxnSpPr>
            <p:spPr>
              <a:xfrm>
                <a:off x="1905000" y="2133600"/>
                <a:ext cx="1905000" cy="609600"/>
              </a:xfrm>
              <a:prstGeom prst="bentConnector3">
                <a:avLst>
                  <a:gd name="adj1" fmla="val 124250"/>
                </a:avLst>
              </a:prstGeom>
              <a:ln w="635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1676797" y="2361803"/>
                <a:ext cx="457200" cy="794"/>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3733800" y="2590800"/>
              <a:ext cx="76200" cy="304800"/>
            </a:xfrm>
            <a:prstGeom prst="rect">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1" name="Rectangle 10"/>
            <p:cNvSpPr/>
            <p:nvPr/>
          </p:nvSpPr>
          <p:spPr>
            <a:xfrm>
              <a:off x="3657600" y="2590800"/>
              <a:ext cx="76200" cy="304800"/>
            </a:xfrm>
            <a:prstGeom prst="rect">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2" name="Rectangle 11"/>
            <p:cNvSpPr/>
            <p:nvPr/>
          </p:nvSpPr>
          <p:spPr>
            <a:xfrm>
              <a:off x="3581400" y="2590800"/>
              <a:ext cx="76200" cy="304800"/>
            </a:xfrm>
            <a:prstGeom prst="rect">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3" name="Rectangle 12"/>
            <p:cNvSpPr/>
            <p:nvPr/>
          </p:nvSpPr>
          <p:spPr>
            <a:xfrm>
              <a:off x="3505200" y="2590800"/>
              <a:ext cx="76200" cy="304800"/>
            </a:xfrm>
            <a:prstGeom prst="rect">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4" name="Rectangle 13"/>
            <p:cNvSpPr/>
            <p:nvPr/>
          </p:nvSpPr>
          <p:spPr>
            <a:xfrm>
              <a:off x="3429000" y="2590800"/>
              <a:ext cx="76200" cy="304800"/>
            </a:xfrm>
            <a:prstGeom prst="rect">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gr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14801"/>
            <a:ext cx="8686800" cy="214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09202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bwMode="auto">
          <a:xfrm>
            <a:off x="1913467" y="274638"/>
            <a:ext cx="9999133" cy="1143000"/>
          </a:xfrm>
          <a:prstGeom prst="rect">
            <a:avLst/>
          </a:prstGeom>
          <a:noFill/>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300" b="1" kern="1200">
                <a:solidFill>
                  <a:srgbClr val="9B4C37"/>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2pPr>
            <a:lvl3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3pPr>
            <a:lvl4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4pPr>
            <a:lvl5pPr algn="ctr" rtl="0" eaLnBrk="0" fontAlgn="base" hangingPunct="0">
              <a:spcBef>
                <a:spcPct val="0"/>
              </a:spcBef>
              <a:spcAft>
                <a:spcPct val="0"/>
              </a:spcAft>
              <a:defRPr sz="4300" b="1">
                <a:solidFill>
                  <a:srgbClr val="9B4C37"/>
                </a:solidFill>
                <a:latin typeface="Gill Sans MT" pitchFamily="34" charset="0"/>
                <a:ea typeface="ＭＳ Ｐゴシック" charset="-128"/>
                <a:cs typeface="ＭＳ Ｐゴシック" charset="-128"/>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lstStyle>
          <a:p>
            <a:r>
              <a:rPr lang="en-US" sz="3900" smtClean="0">
                <a:effectLst/>
                <a:ea typeface="ＭＳ Ｐゴシック"/>
                <a:cs typeface="ＭＳ Ｐゴシック"/>
              </a:rPr>
              <a:t>Fault Tolerance : Context in Cryptography</a:t>
            </a:r>
            <a:endParaRPr lang="en-US" sz="3900">
              <a:effectLst/>
              <a:ea typeface="ＭＳ Ｐゴシック"/>
              <a:cs typeface="ＭＳ Ｐゴシック"/>
            </a:endParaRPr>
          </a:p>
        </p:txBody>
      </p:sp>
      <p:sp>
        <p:nvSpPr>
          <p:cNvPr id="3" name="Rectangle 3"/>
          <p:cNvSpPr txBox="1">
            <a:spLocks/>
          </p:cNvSpPr>
          <p:nvPr/>
        </p:nvSpPr>
        <p:spPr bwMode="auto">
          <a:xfrm>
            <a:off x="2104012" y="1811741"/>
            <a:ext cx="8868787"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ＭＳ Ｐゴシック" charset="-128"/>
                <a:cs typeface="ＭＳ Ｐゴシック" charset="-128"/>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ＭＳ Ｐゴシック" charset="-128"/>
                <a:cs typeface="ＭＳ Ｐゴシック"/>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ＭＳ Ｐゴシック" charset="-128"/>
                <a:cs typeface="ＭＳ Ｐゴシック"/>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ＭＳ Ｐゴシック" charset="-128"/>
                <a:cs typeface="ＭＳ Ｐゴシック"/>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ＭＳ Ｐゴシック" charset="-128"/>
                <a:cs typeface="ＭＳ Ｐゴシック"/>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lstStyle>
          <a:p>
            <a:pPr>
              <a:lnSpc>
                <a:spcPct val="90000"/>
              </a:lnSpc>
            </a:pPr>
            <a:r>
              <a:rPr lang="en-US" sz="2800" dirty="0" smtClean="0">
                <a:ea typeface="ＭＳ Ｐゴシック"/>
                <a:cs typeface="ＭＳ Ｐゴシック"/>
              </a:rPr>
              <a:t>High-throughput requirements of various information disciplines.</a:t>
            </a:r>
          </a:p>
          <a:p>
            <a:pPr>
              <a:lnSpc>
                <a:spcPct val="90000"/>
              </a:lnSpc>
            </a:pPr>
            <a:r>
              <a:rPr lang="en-US" sz="2800" dirty="0" smtClean="0">
                <a:ea typeface="ＭＳ Ｐゴシック"/>
                <a:cs typeface="ＭＳ Ｐゴシック"/>
              </a:rPr>
              <a:t>Cryptographic accelerators are needed</a:t>
            </a:r>
          </a:p>
          <a:p>
            <a:pPr lvl="1">
              <a:lnSpc>
                <a:spcPct val="90000"/>
              </a:lnSpc>
            </a:pPr>
            <a:r>
              <a:rPr lang="en-US" sz="2400" dirty="0" smtClean="0">
                <a:ea typeface="ＭＳ Ｐゴシック"/>
              </a:rPr>
              <a:t>Hardware Designs implemented as ASICs and FPGAs.</a:t>
            </a:r>
          </a:p>
          <a:p>
            <a:pPr lvl="1">
              <a:lnSpc>
                <a:spcPct val="90000"/>
              </a:lnSpc>
            </a:pPr>
            <a:r>
              <a:rPr lang="en-US" sz="2400" dirty="0" smtClean="0">
                <a:ea typeface="ＭＳ Ｐゴシック"/>
              </a:rPr>
              <a:t>Raises concerns regarding their reliability.</a:t>
            </a:r>
          </a:p>
          <a:p>
            <a:pPr>
              <a:lnSpc>
                <a:spcPct val="90000"/>
              </a:lnSpc>
            </a:pPr>
            <a:r>
              <a:rPr lang="en-US" sz="2800" dirty="0" smtClean="0">
                <a:ea typeface="ＭＳ Ｐゴシック"/>
                <a:cs typeface="ＭＳ Ｐゴシック"/>
              </a:rPr>
              <a:t>Faults are catastrophic in context to security algorithms.</a:t>
            </a:r>
          </a:p>
          <a:p>
            <a:pPr lvl="1">
              <a:lnSpc>
                <a:spcPct val="90000"/>
              </a:lnSpc>
            </a:pPr>
            <a:r>
              <a:rPr lang="en-US" sz="2400" dirty="0" smtClean="0">
                <a:ea typeface="ＭＳ Ｐゴシック"/>
              </a:rPr>
              <a:t>AES can be broken with a single well-formed fault!</a:t>
            </a:r>
            <a:endParaRPr lang="en-US" sz="2400" dirty="0">
              <a:ea typeface="ＭＳ Ｐゴシック"/>
            </a:endParaRPr>
          </a:p>
        </p:txBody>
      </p:sp>
    </p:spTree>
    <p:extLst>
      <p:ext uri="{BB962C8B-B14F-4D97-AF65-F5344CB8AC3E}">
        <p14:creationId xmlns:p14="http://schemas.microsoft.com/office/powerpoint/2010/main" val="1706102060"/>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1676400" y="1371601"/>
            <a:ext cx="8763000" cy="5262811"/>
          </a:xfrm>
        </p:spPr>
        <p:txBody>
          <a:bodyPr>
            <a:normAutofit/>
          </a:bodyPr>
          <a:lstStyle/>
          <a:p>
            <a:r>
              <a:rPr lang="en-US" sz="2200" dirty="0" smtClean="0"/>
              <a:t>Actua</a:t>
            </a:r>
            <a:r>
              <a:rPr lang="en-US" sz="2200" dirty="0" smtClean="0"/>
              <a:t>l </a:t>
            </a:r>
            <a:r>
              <a:rPr lang="en-US" sz="2200" dirty="0"/>
              <a:t>chip results </a:t>
            </a:r>
            <a:r>
              <a:rPr lang="en-US" sz="2200" b="0" dirty="0"/>
              <a:t>of clock glitch induced faults on </a:t>
            </a:r>
            <a:r>
              <a:rPr lang="en-US" sz="2200" dirty="0" smtClean="0"/>
              <a:t>a </a:t>
            </a:r>
            <a:r>
              <a:rPr lang="en-US" sz="2200" b="0" dirty="0" smtClean="0"/>
              <a:t>stream </a:t>
            </a:r>
            <a:r>
              <a:rPr lang="en-US" sz="2200" b="0" dirty="0" smtClean="0"/>
              <a:t>cipher</a:t>
            </a:r>
            <a:r>
              <a:rPr lang="en-US" sz="2200" b="0" dirty="0"/>
              <a:t> (Grain-128)</a:t>
            </a:r>
            <a:r>
              <a:rPr lang="en-US" sz="2200" b="0" dirty="0" smtClean="0"/>
              <a:t> were </a:t>
            </a:r>
            <a:r>
              <a:rPr lang="en-US" sz="2200" dirty="0" smtClean="0"/>
              <a:t>discussed</a:t>
            </a:r>
            <a:endParaRPr lang="en-US" sz="2200" b="0" dirty="0"/>
          </a:p>
          <a:p>
            <a:endParaRPr lang="en-US" sz="2200" b="0" dirty="0"/>
          </a:p>
          <a:p>
            <a:r>
              <a:rPr lang="en-US" sz="2200" b="0" dirty="0"/>
              <a:t>Occurrence of biased faults at a single bit </a:t>
            </a:r>
          </a:p>
          <a:p>
            <a:endParaRPr lang="en-US" sz="2200" b="0" dirty="0"/>
          </a:p>
          <a:p>
            <a:r>
              <a:rPr lang="en-US" sz="2200" b="0" dirty="0"/>
              <a:t>Existing single bit fault based DFA on Grain-128 will not be feasible</a:t>
            </a:r>
          </a:p>
          <a:p>
            <a:endParaRPr lang="en-US" sz="2200" b="0" dirty="0"/>
          </a:p>
          <a:p>
            <a:r>
              <a:rPr lang="en-US" sz="2200" b="0" dirty="0"/>
              <a:t>Modified fault injection technique: Combining the effect of the clock glitches and also the shift in the registers</a:t>
            </a:r>
          </a:p>
          <a:p>
            <a:endParaRPr lang="en-US" sz="2200" b="0" dirty="0"/>
          </a:p>
          <a:p>
            <a:r>
              <a:rPr lang="en-US" sz="2200" b="0" dirty="0"/>
              <a:t>Revisiting the DFA algorithm on Grain-128: </a:t>
            </a:r>
            <a:r>
              <a:rPr lang="en-US" sz="2200" dirty="0"/>
              <a:t>Relaxed</a:t>
            </a:r>
            <a:r>
              <a:rPr lang="en-US" sz="2200" b="0" dirty="0"/>
              <a:t> fault model with key recovery possible for </a:t>
            </a:r>
            <a:r>
              <a:rPr lang="en-US" sz="2200" b="0" dirty="0" smtClean="0"/>
              <a:t>k-neighborhood </a:t>
            </a:r>
            <a:r>
              <a:rPr lang="en-US" sz="2200" b="0" dirty="0"/>
              <a:t>fault</a:t>
            </a:r>
          </a:p>
          <a:p>
            <a:endParaRPr lang="en-US" sz="2200" b="0" dirty="0"/>
          </a:p>
          <a:p>
            <a:endParaRPr lang="en-US" sz="2200" b="0" dirty="0"/>
          </a:p>
          <a:p>
            <a:endParaRPr lang="en-US" sz="2200" b="0" dirty="0"/>
          </a:p>
          <a:p>
            <a:endParaRPr lang="en-US" sz="2200" b="0" dirty="0"/>
          </a:p>
          <a:p>
            <a:endParaRPr lang="en-US" sz="2200" b="0" dirty="0"/>
          </a:p>
          <a:p>
            <a:endParaRPr lang="en-US" sz="2200" dirty="0"/>
          </a:p>
        </p:txBody>
      </p:sp>
      <p:sp>
        <p:nvSpPr>
          <p:cNvPr id="5" name="Title 2"/>
          <p:cNvSpPr>
            <a:spLocks noGrp="1"/>
          </p:cNvSpPr>
          <p:nvPr>
            <p:ph type="title"/>
          </p:nvPr>
        </p:nvSpPr>
        <p:spPr>
          <a:xfrm>
            <a:off x="1913467" y="274638"/>
            <a:ext cx="9999133" cy="1143000"/>
          </a:xfrm>
        </p:spPr>
        <p:txBody>
          <a:bodyPr/>
          <a:lstStyle/>
          <a:p>
            <a:r>
              <a:rPr lang="en-US" dirty="0" smtClean="0"/>
              <a:t>Summary of the Attack</a:t>
            </a:r>
            <a:endParaRPr lang="en-US" dirty="0"/>
          </a:p>
        </p:txBody>
      </p:sp>
    </p:spTree>
    <p:extLst>
      <p:ext uri="{BB962C8B-B14F-4D97-AF65-F5344CB8AC3E}">
        <p14:creationId xmlns:p14="http://schemas.microsoft.com/office/powerpoint/2010/main" val="339032196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for Part 1</a:t>
            </a:r>
            <a:endParaRPr lang="en-IN" dirty="0"/>
          </a:p>
        </p:txBody>
      </p:sp>
      <p:graphicFrame>
        <p:nvGraphicFramePr>
          <p:cNvPr id="7" name="Diagram 6"/>
          <p:cNvGraphicFramePr/>
          <p:nvPr>
            <p:extLst>
              <p:ext uri="{D42A27DB-BD31-4B8C-83A1-F6EECF244321}">
                <p14:modId xmlns:p14="http://schemas.microsoft.com/office/powerpoint/2010/main" val="2789282827"/>
              </p:ext>
            </p:extLst>
          </p:nvPr>
        </p:nvGraphicFramePr>
        <p:xfrm>
          <a:off x="3043452" y="2006221"/>
          <a:ext cx="7178722" cy="4039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47072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a typeface="ＭＳ Ｐゴシック"/>
                <a:cs typeface="ＭＳ Ｐゴシック"/>
              </a:rPr>
              <a:t>Differential fault ANALYSIS OF BLOCK CIPHERS</a:t>
            </a:r>
            <a:endParaRPr lang="en-IN" dirty="0"/>
          </a:p>
        </p:txBody>
      </p:sp>
      <p:sp>
        <p:nvSpPr>
          <p:cNvPr id="3" name="Text Placeholder 2"/>
          <p:cNvSpPr>
            <a:spLocks noGrp="1"/>
          </p:cNvSpPr>
          <p:nvPr>
            <p:ph type="body" idx="1"/>
          </p:nvPr>
        </p:nvSpPr>
        <p:spPr/>
        <p:txBody>
          <a:bodyPr/>
          <a:lstStyle/>
          <a:p>
            <a:r>
              <a:rPr lang="en-US" sz="3600" b="1" dirty="0" smtClean="0"/>
              <a:t>PART 2</a:t>
            </a:r>
            <a:endParaRPr lang="en-IN" sz="3600" b="1" dirty="0"/>
          </a:p>
        </p:txBody>
      </p:sp>
    </p:spTree>
    <p:extLst>
      <p:ext uri="{BB962C8B-B14F-4D97-AF65-F5344CB8AC3E}">
        <p14:creationId xmlns:p14="http://schemas.microsoft.com/office/powerpoint/2010/main" val="4234712357"/>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29" name="Rectangle 2"/>
          <p:cNvSpPr>
            <a:spLocks noGrp="1"/>
          </p:cNvSpPr>
          <p:nvPr>
            <p:ph type="title" idx="4294967295"/>
          </p:nvPr>
        </p:nvSpPr>
        <p:spPr bwMode="auto">
          <a:xfrm>
            <a:off x="1524000" y="381000"/>
            <a:ext cx="9144000" cy="838200"/>
          </a:xfrm>
          <a:noFill/>
        </p:spPr>
        <p:txBody>
          <a:bodyPr>
            <a:normAutofit/>
          </a:bodyPr>
          <a:lstStyle/>
          <a:p>
            <a:r>
              <a:rPr lang="en-US" sz="3200" dirty="0">
                <a:effectLst/>
                <a:ea typeface="ＭＳ Ｐゴシック"/>
                <a:cs typeface="ＭＳ Ｐゴシック"/>
              </a:rPr>
              <a:t>AES Algorithm: Our Target Cipher</a:t>
            </a:r>
          </a:p>
        </p:txBody>
      </p:sp>
      <p:sp>
        <p:nvSpPr>
          <p:cNvPr id="141315" name="Rectangle 3"/>
          <p:cNvSpPr>
            <a:spLocks noChangeArrowheads="1"/>
          </p:cNvSpPr>
          <p:nvPr/>
        </p:nvSpPr>
        <p:spPr bwMode="auto">
          <a:xfrm>
            <a:off x="3994150" y="2286000"/>
            <a:ext cx="1644650" cy="3937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defRPr/>
            </a:pPr>
            <a:r>
              <a:rPr lang="en-US">
                <a:ea typeface="ＭＳ Ｐゴシック" pitchFamily="34" charset="-128"/>
              </a:rPr>
              <a:t>AddRoundKey</a:t>
            </a:r>
          </a:p>
        </p:txBody>
      </p:sp>
      <p:sp>
        <p:nvSpPr>
          <p:cNvPr id="141316" name="Rectangle 4"/>
          <p:cNvSpPr>
            <a:spLocks noChangeArrowheads="1"/>
          </p:cNvSpPr>
          <p:nvPr/>
        </p:nvSpPr>
        <p:spPr bwMode="auto">
          <a:xfrm>
            <a:off x="3994150" y="2971800"/>
            <a:ext cx="1644650" cy="3937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defRPr/>
            </a:pPr>
            <a:r>
              <a:rPr lang="en-US">
                <a:ea typeface="ＭＳ Ｐゴシック" pitchFamily="34" charset="-128"/>
              </a:rPr>
              <a:t>SubBytes</a:t>
            </a:r>
          </a:p>
        </p:txBody>
      </p:sp>
      <p:sp>
        <p:nvSpPr>
          <p:cNvPr id="141317" name="Rectangle 5"/>
          <p:cNvSpPr>
            <a:spLocks noChangeArrowheads="1"/>
          </p:cNvSpPr>
          <p:nvPr/>
        </p:nvSpPr>
        <p:spPr bwMode="auto">
          <a:xfrm>
            <a:off x="3994150" y="3367088"/>
            <a:ext cx="1644650" cy="3937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defRPr/>
            </a:pPr>
            <a:r>
              <a:rPr lang="en-US">
                <a:ea typeface="ＭＳ Ｐゴシック" pitchFamily="34" charset="-128"/>
              </a:rPr>
              <a:t>ShiftRows</a:t>
            </a:r>
          </a:p>
        </p:txBody>
      </p:sp>
      <p:sp>
        <p:nvSpPr>
          <p:cNvPr id="141318" name="Rectangle 6"/>
          <p:cNvSpPr>
            <a:spLocks noChangeArrowheads="1"/>
          </p:cNvSpPr>
          <p:nvPr/>
        </p:nvSpPr>
        <p:spPr bwMode="auto">
          <a:xfrm>
            <a:off x="3994150" y="3759200"/>
            <a:ext cx="1644650" cy="3937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defRPr/>
            </a:pPr>
            <a:r>
              <a:rPr lang="en-US">
                <a:ea typeface="ＭＳ Ｐゴシック" pitchFamily="34" charset="-128"/>
              </a:rPr>
              <a:t>MixColumns</a:t>
            </a:r>
          </a:p>
        </p:txBody>
      </p:sp>
      <p:sp>
        <p:nvSpPr>
          <p:cNvPr id="141319" name="Rectangle 7"/>
          <p:cNvSpPr>
            <a:spLocks noChangeArrowheads="1"/>
          </p:cNvSpPr>
          <p:nvPr/>
        </p:nvSpPr>
        <p:spPr bwMode="auto">
          <a:xfrm>
            <a:off x="3994150" y="4152900"/>
            <a:ext cx="1644650" cy="3937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defRPr/>
            </a:pPr>
            <a:r>
              <a:rPr lang="en-US">
                <a:ea typeface="ＭＳ Ｐゴシック" pitchFamily="34" charset="-128"/>
              </a:rPr>
              <a:t>AddRoundKey</a:t>
            </a:r>
          </a:p>
        </p:txBody>
      </p:sp>
      <p:sp>
        <p:nvSpPr>
          <p:cNvPr id="141320" name="Rectangle 8"/>
          <p:cNvSpPr>
            <a:spLocks noChangeArrowheads="1"/>
          </p:cNvSpPr>
          <p:nvPr/>
        </p:nvSpPr>
        <p:spPr bwMode="auto">
          <a:xfrm>
            <a:off x="8566150" y="3200400"/>
            <a:ext cx="1644650" cy="3937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defRPr/>
            </a:pPr>
            <a:r>
              <a:rPr lang="en-US">
                <a:ea typeface="ＭＳ Ｐゴシック" pitchFamily="34" charset="-128"/>
              </a:rPr>
              <a:t>SubBytes</a:t>
            </a:r>
          </a:p>
        </p:txBody>
      </p:sp>
      <p:sp>
        <p:nvSpPr>
          <p:cNvPr id="141321" name="Rectangle 9"/>
          <p:cNvSpPr>
            <a:spLocks noChangeArrowheads="1"/>
          </p:cNvSpPr>
          <p:nvPr/>
        </p:nvSpPr>
        <p:spPr bwMode="auto">
          <a:xfrm>
            <a:off x="8566150" y="3597275"/>
            <a:ext cx="1644650" cy="3937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defRPr/>
            </a:pPr>
            <a:r>
              <a:rPr lang="en-US">
                <a:ea typeface="ＭＳ Ｐゴシック" pitchFamily="34" charset="-128"/>
              </a:rPr>
              <a:t>ShiftRows</a:t>
            </a:r>
          </a:p>
        </p:txBody>
      </p:sp>
      <p:sp>
        <p:nvSpPr>
          <p:cNvPr id="141322" name="Rectangle 10"/>
          <p:cNvSpPr>
            <a:spLocks noChangeArrowheads="1"/>
          </p:cNvSpPr>
          <p:nvPr/>
        </p:nvSpPr>
        <p:spPr bwMode="auto">
          <a:xfrm>
            <a:off x="8566150" y="3990975"/>
            <a:ext cx="1644650" cy="3937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a:defRPr/>
            </a:pPr>
            <a:r>
              <a:rPr lang="en-US">
                <a:ea typeface="ＭＳ Ｐゴシック" pitchFamily="34" charset="-128"/>
              </a:rPr>
              <a:t>AddRoundKey</a:t>
            </a:r>
          </a:p>
        </p:txBody>
      </p:sp>
      <p:sp>
        <p:nvSpPr>
          <p:cNvPr id="739338" name="AutoShape 11"/>
          <p:cNvSpPr>
            <a:spLocks/>
          </p:cNvSpPr>
          <p:nvPr/>
        </p:nvSpPr>
        <p:spPr bwMode="auto">
          <a:xfrm>
            <a:off x="5715000" y="2286000"/>
            <a:ext cx="152400" cy="381000"/>
          </a:xfrm>
          <a:prstGeom prst="rightBrace">
            <a:avLst>
              <a:gd name="adj1" fmla="val 20833"/>
              <a:gd name="adj2" fmla="val 50000"/>
            </a:avLst>
          </a:prstGeom>
          <a:noFill/>
          <a:ln w="9525">
            <a:solidFill>
              <a:schemeClr val="tx1"/>
            </a:solidFill>
            <a:round/>
            <a:headEnd/>
            <a:tailEnd/>
          </a:ln>
        </p:spPr>
        <p:txBody>
          <a:bodyPr wrap="none" anchor="ctr"/>
          <a:lstStyle/>
          <a:p>
            <a:endParaRPr lang="en-US"/>
          </a:p>
        </p:txBody>
      </p:sp>
      <p:sp>
        <p:nvSpPr>
          <p:cNvPr id="739339" name="AutoShape 12"/>
          <p:cNvSpPr>
            <a:spLocks/>
          </p:cNvSpPr>
          <p:nvPr/>
        </p:nvSpPr>
        <p:spPr bwMode="auto">
          <a:xfrm>
            <a:off x="5715000" y="2971800"/>
            <a:ext cx="152400" cy="1600200"/>
          </a:xfrm>
          <a:prstGeom prst="rightBrace">
            <a:avLst>
              <a:gd name="adj1" fmla="val 87500"/>
              <a:gd name="adj2" fmla="val 50000"/>
            </a:avLst>
          </a:prstGeom>
          <a:noFill/>
          <a:ln w="9525">
            <a:solidFill>
              <a:schemeClr val="tx1"/>
            </a:solidFill>
            <a:round/>
            <a:headEnd/>
            <a:tailEnd/>
          </a:ln>
        </p:spPr>
        <p:txBody>
          <a:bodyPr wrap="none" anchor="ctr"/>
          <a:lstStyle/>
          <a:p>
            <a:endParaRPr lang="en-US"/>
          </a:p>
        </p:txBody>
      </p:sp>
      <p:sp>
        <p:nvSpPr>
          <p:cNvPr id="739340" name="Text Box 14"/>
          <p:cNvSpPr txBox="1">
            <a:spLocks noChangeArrowheads="1"/>
          </p:cNvSpPr>
          <p:nvPr/>
        </p:nvSpPr>
        <p:spPr bwMode="auto">
          <a:xfrm>
            <a:off x="5867400" y="2300288"/>
            <a:ext cx="1295400" cy="366712"/>
          </a:xfrm>
          <a:prstGeom prst="rect">
            <a:avLst/>
          </a:prstGeom>
          <a:noFill/>
          <a:ln w="9525">
            <a:noFill/>
            <a:miter lim="800000"/>
            <a:headEnd/>
            <a:tailEnd/>
          </a:ln>
        </p:spPr>
        <p:txBody>
          <a:bodyPr>
            <a:spAutoFit/>
          </a:bodyPr>
          <a:lstStyle/>
          <a:p>
            <a:pPr>
              <a:spcBef>
                <a:spcPct val="50000"/>
              </a:spcBef>
            </a:pPr>
            <a:r>
              <a:rPr lang="en-US"/>
              <a:t>1</a:t>
            </a:r>
            <a:r>
              <a:rPr lang="en-US" baseline="30000"/>
              <a:t>st</a:t>
            </a:r>
            <a:r>
              <a:rPr lang="en-US"/>
              <a:t> Round</a:t>
            </a:r>
          </a:p>
        </p:txBody>
      </p:sp>
      <p:sp>
        <p:nvSpPr>
          <p:cNvPr id="739341" name="Text Box 15"/>
          <p:cNvSpPr txBox="1">
            <a:spLocks noChangeArrowheads="1"/>
          </p:cNvSpPr>
          <p:nvPr/>
        </p:nvSpPr>
        <p:spPr bwMode="auto">
          <a:xfrm>
            <a:off x="5867400" y="3351214"/>
            <a:ext cx="990600" cy="915987"/>
          </a:xfrm>
          <a:prstGeom prst="rect">
            <a:avLst/>
          </a:prstGeom>
          <a:noFill/>
          <a:ln w="9525">
            <a:noFill/>
            <a:miter lim="800000"/>
            <a:headEnd/>
            <a:tailEnd/>
          </a:ln>
        </p:spPr>
        <p:txBody>
          <a:bodyPr>
            <a:spAutoFit/>
          </a:bodyPr>
          <a:lstStyle/>
          <a:p>
            <a:pPr>
              <a:spcBef>
                <a:spcPct val="50000"/>
              </a:spcBef>
            </a:pPr>
            <a:r>
              <a:rPr lang="en-US"/>
              <a:t>Repeat N</a:t>
            </a:r>
            <a:r>
              <a:rPr lang="en-US" baseline="-25000"/>
              <a:t>r</a:t>
            </a:r>
            <a:r>
              <a:rPr lang="en-US"/>
              <a:t> -1 Round</a:t>
            </a:r>
          </a:p>
        </p:txBody>
      </p:sp>
      <p:sp>
        <p:nvSpPr>
          <p:cNvPr id="739342" name="AutoShape 17"/>
          <p:cNvSpPr>
            <a:spLocks noChangeArrowheads="1"/>
          </p:cNvSpPr>
          <p:nvPr/>
        </p:nvSpPr>
        <p:spPr bwMode="auto">
          <a:xfrm>
            <a:off x="4572000" y="2678114"/>
            <a:ext cx="457200" cy="293687"/>
          </a:xfrm>
          <a:prstGeom prst="downArrow">
            <a:avLst>
              <a:gd name="adj1" fmla="val 50000"/>
              <a:gd name="adj2" fmla="val 25000"/>
            </a:avLst>
          </a:prstGeom>
          <a:noFill/>
          <a:ln w="9525">
            <a:solidFill>
              <a:schemeClr val="tx1"/>
            </a:solidFill>
            <a:miter lim="800000"/>
            <a:headEnd/>
            <a:tailEnd/>
          </a:ln>
        </p:spPr>
        <p:txBody>
          <a:bodyPr vert="eaVert" wrap="none" anchor="ctr"/>
          <a:lstStyle/>
          <a:p>
            <a:endParaRPr lang="en-US"/>
          </a:p>
        </p:txBody>
      </p:sp>
      <p:sp>
        <p:nvSpPr>
          <p:cNvPr id="739343" name="AutoShape 18"/>
          <p:cNvSpPr>
            <a:spLocks noChangeArrowheads="1"/>
          </p:cNvSpPr>
          <p:nvPr/>
        </p:nvSpPr>
        <p:spPr bwMode="auto">
          <a:xfrm>
            <a:off x="4572000" y="4551363"/>
            <a:ext cx="457200" cy="304800"/>
          </a:xfrm>
          <a:prstGeom prst="downArrow">
            <a:avLst>
              <a:gd name="adj1" fmla="val 50000"/>
              <a:gd name="adj2" fmla="val 25000"/>
            </a:avLst>
          </a:prstGeom>
          <a:noFill/>
          <a:ln w="9525">
            <a:solidFill>
              <a:schemeClr val="tx1"/>
            </a:solidFill>
            <a:miter lim="800000"/>
            <a:headEnd/>
            <a:tailEnd/>
          </a:ln>
        </p:spPr>
        <p:txBody>
          <a:bodyPr vert="eaVert" wrap="none" anchor="ctr"/>
          <a:lstStyle/>
          <a:p>
            <a:endParaRPr lang="en-US"/>
          </a:p>
        </p:txBody>
      </p:sp>
      <p:sp>
        <p:nvSpPr>
          <p:cNvPr id="739344" name="Text Box 19"/>
          <p:cNvSpPr txBox="1">
            <a:spLocks noChangeArrowheads="1"/>
          </p:cNvSpPr>
          <p:nvPr/>
        </p:nvSpPr>
        <p:spPr bwMode="auto">
          <a:xfrm>
            <a:off x="3733800" y="1614488"/>
            <a:ext cx="2133600" cy="366712"/>
          </a:xfrm>
          <a:prstGeom prst="rect">
            <a:avLst/>
          </a:prstGeom>
          <a:noFill/>
          <a:ln w="9525">
            <a:noFill/>
            <a:miter lim="800000"/>
            <a:headEnd/>
            <a:tailEnd/>
          </a:ln>
        </p:spPr>
        <p:txBody>
          <a:bodyPr>
            <a:spAutoFit/>
          </a:bodyPr>
          <a:lstStyle/>
          <a:p>
            <a:pPr algn="ctr">
              <a:spcBef>
                <a:spcPct val="50000"/>
              </a:spcBef>
            </a:pPr>
            <a:r>
              <a:rPr lang="en-US" b="1"/>
              <a:t>PlainText</a:t>
            </a:r>
          </a:p>
        </p:txBody>
      </p:sp>
      <p:sp>
        <p:nvSpPr>
          <p:cNvPr id="739345" name="Line 20"/>
          <p:cNvSpPr>
            <a:spLocks noChangeShapeType="1"/>
          </p:cNvSpPr>
          <p:nvPr/>
        </p:nvSpPr>
        <p:spPr bwMode="auto">
          <a:xfrm>
            <a:off x="4800600" y="1981200"/>
            <a:ext cx="0" cy="304800"/>
          </a:xfrm>
          <a:prstGeom prst="line">
            <a:avLst/>
          </a:prstGeom>
          <a:noFill/>
          <a:ln w="9525">
            <a:solidFill>
              <a:schemeClr val="tx1"/>
            </a:solidFill>
            <a:round/>
            <a:headEnd/>
            <a:tailEnd type="triangle" w="med" len="med"/>
          </a:ln>
        </p:spPr>
        <p:txBody>
          <a:bodyPr/>
          <a:lstStyle/>
          <a:p>
            <a:endParaRPr lang="en-US"/>
          </a:p>
        </p:txBody>
      </p:sp>
      <p:sp>
        <p:nvSpPr>
          <p:cNvPr id="739346" name="Text Box 21"/>
          <p:cNvSpPr txBox="1">
            <a:spLocks noChangeArrowheads="1"/>
          </p:cNvSpPr>
          <p:nvPr/>
        </p:nvSpPr>
        <p:spPr bwMode="auto">
          <a:xfrm>
            <a:off x="8305800" y="4738688"/>
            <a:ext cx="2133600" cy="366712"/>
          </a:xfrm>
          <a:prstGeom prst="rect">
            <a:avLst/>
          </a:prstGeom>
          <a:noFill/>
          <a:ln w="9525">
            <a:noFill/>
            <a:miter lim="800000"/>
            <a:headEnd/>
            <a:tailEnd/>
          </a:ln>
        </p:spPr>
        <p:txBody>
          <a:bodyPr>
            <a:spAutoFit/>
          </a:bodyPr>
          <a:lstStyle/>
          <a:p>
            <a:pPr algn="ctr">
              <a:spcBef>
                <a:spcPct val="50000"/>
              </a:spcBef>
            </a:pPr>
            <a:r>
              <a:rPr lang="en-US" b="1"/>
              <a:t>CipherText</a:t>
            </a:r>
          </a:p>
        </p:txBody>
      </p:sp>
      <p:sp>
        <p:nvSpPr>
          <p:cNvPr id="739347" name="Text Box 22"/>
          <p:cNvSpPr txBox="1">
            <a:spLocks noChangeArrowheads="1"/>
          </p:cNvSpPr>
          <p:nvPr/>
        </p:nvSpPr>
        <p:spPr bwMode="auto">
          <a:xfrm>
            <a:off x="3657600" y="5257800"/>
            <a:ext cx="2895600" cy="457200"/>
          </a:xfrm>
          <a:prstGeom prst="rect">
            <a:avLst/>
          </a:prstGeom>
          <a:noFill/>
          <a:ln w="9525">
            <a:noFill/>
            <a:miter lim="800000"/>
            <a:headEnd/>
            <a:tailEnd/>
          </a:ln>
        </p:spPr>
        <p:txBody>
          <a:bodyPr>
            <a:spAutoFit/>
          </a:bodyPr>
          <a:lstStyle/>
          <a:p>
            <a:pPr>
              <a:spcBef>
                <a:spcPct val="50000"/>
              </a:spcBef>
            </a:pPr>
            <a:r>
              <a:rPr lang="en-US" sz="2400" b="1">
                <a:solidFill>
                  <a:schemeClr val="tx2"/>
                </a:solidFill>
              </a:rPr>
              <a:t>First 9 Rounds</a:t>
            </a:r>
          </a:p>
        </p:txBody>
      </p:sp>
      <p:sp>
        <p:nvSpPr>
          <p:cNvPr id="739348" name="Line 23"/>
          <p:cNvSpPr>
            <a:spLocks noChangeShapeType="1"/>
          </p:cNvSpPr>
          <p:nvPr/>
        </p:nvSpPr>
        <p:spPr bwMode="auto">
          <a:xfrm>
            <a:off x="3692525" y="2476500"/>
            <a:ext cx="304800" cy="0"/>
          </a:xfrm>
          <a:prstGeom prst="line">
            <a:avLst/>
          </a:prstGeom>
          <a:noFill/>
          <a:ln w="9525">
            <a:solidFill>
              <a:schemeClr val="tx1"/>
            </a:solidFill>
            <a:round/>
            <a:headEnd/>
            <a:tailEnd type="triangle" w="med" len="med"/>
          </a:ln>
        </p:spPr>
        <p:txBody>
          <a:bodyPr/>
          <a:lstStyle/>
          <a:p>
            <a:endParaRPr lang="en-US"/>
          </a:p>
        </p:txBody>
      </p:sp>
      <p:sp>
        <p:nvSpPr>
          <p:cNvPr id="739349" name="Text Box 24"/>
          <p:cNvSpPr txBox="1">
            <a:spLocks noChangeArrowheads="1"/>
          </p:cNvSpPr>
          <p:nvPr/>
        </p:nvSpPr>
        <p:spPr bwMode="auto">
          <a:xfrm>
            <a:off x="2438400" y="2286001"/>
            <a:ext cx="1295400" cy="366713"/>
          </a:xfrm>
          <a:prstGeom prst="rect">
            <a:avLst/>
          </a:prstGeom>
          <a:noFill/>
          <a:ln w="9525">
            <a:noFill/>
            <a:miter lim="800000"/>
            <a:headEnd/>
            <a:tailEnd/>
          </a:ln>
        </p:spPr>
        <p:txBody>
          <a:bodyPr>
            <a:spAutoFit/>
          </a:bodyPr>
          <a:lstStyle/>
          <a:p>
            <a:pPr>
              <a:spcBef>
                <a:spcPct val="50000"/>
              </a:spcBef>
            </a:pPr>
            <a:r>
              <a:rPr lang="en-US"/>
              <a:t>RoundKey</a:t>
            </a:r>
          </a:p>
        </p:txBody>
      </p:sp>
      <p:sp>
        <p:nvSpPr>
          <p:cNvPr id="739350" name="Line 25"/>
          <p:cNvSpPr>
            <a:spLocks noChangeShapeType="1"/>
          </p:cNvSpPr>
          <p:nvPr/>
        </p:nvSpPr>
        <p:spPr bwMode="auto">
          <a:xfrm>
            <a:off x="3692525" y="4319588"/>
            <a:ext cx="304800" cy="0"/>
          </a:xfrm>
          <a:prstGeom prst="line">
            <a:avLst/>
          </a:prstGeom>
          <a:noFill/>
          <a:ln w="9525">
            <a:solidFill>
              <a:schemeClr val="tx1"/>
            </a:solidFill>
            <a:round/>
            <a:headEnd/>
            <a:tailEnd type="triangle" w="med" len="med"/>
          </a:ln>
        </p:spPr>
        <p:txBody>
          <a:bodyPr/>
          <a:lstStyle/>
          <a:p>
            <a:endParaRPr lang="en-US"/>
          </a:p>
        </p:txBody>
      </p:sp>
      <p:sp>
        <p:nvSpPr>
          <p:cNvPr id="739351" name="Text Box 26"/>
          <p:cNvSpPr txBox="1">
            <a:spLocks noChangeArrowheads="1"/>
          </p:cNvSpPr>
          <p:nvPr/>
        </p:nvSpPr>
        <p:spPr bwMode="auto">
          <a:xfrm>
            <a:off x="2438400" y="4129088"/>
            <a:ext cx="1295400" cy="366712"/>
          </a:xfrm>
          <a:prstGeom prst="rect">
            <a:avLst/>
          </a:prstGeom>
          <a:noFill/>
          <a:ln w="9525">
            <a:noFill/>
            <a:miter lim="800000"/>
            <a:headEnd/>
            <a:tailEnd/>
          </a:ln>
        </p:spPr>
        <p:txBody>
          <a:bodyPr>
            <a:spAutoFit/>
          </a:bodyPr>
          <a:lstStyle/>
          <a:p>
            <a:pPr>
              <a:spcBef>
                <a:spcPct val="50000"/>
              </a:spcBef>
            </a:pPr>
            <a:r>
              <a:rPr lang="en-US"/>
              <a:t>RoundKey</a:t>
            </a:r>
          </a:p>
        </p:txBody>
      </p:sp>
      <p:sp>
        <p:nvSpPr>
          <p:cNvPr id="739352" name="Line 27"/>
          <p:cNvSpPr>
            <a:spLocks noChangeShapeType="1"/>
          </p:cNvSpPr>
          <p:nvPr/>
        </p:nvSpPr>
        <p:spPr bwMode="auto">
          <a:xfrm>
            <a:off x="8264525" y="4167188"/>
            <a:ext cx="304800" cy="0"/>
          </a:xfrm>
          <a:prstGeom prst="line">
            <a:avLst/>
          </a:prstGeom>
          <a:noFill/>
          <a:ln w="9525">
            <a:solidFill>
              <a:schemeClr val="tx1"/>
            </a:solidFill>
            <a:round/>
            <a:headEnd/>
            <a:tailEnd type="triangle" w="med" len="med"/>
          </a:ln>
        </p:spPr>
        <p:txBody>
          <a:bodyPr/>
          <a:lstStyle/>
          <a:p>
            <a:endParaRPr lang="en-US"/>
          </a:p>
        </p:txBody>
      </p:sp>
      <p:sp>
        <p:nvSpPr>
          <p:cNvPr id="739353" name="Text Box 28"/>
          <p:cNvSpPr txBox="1">
            <a:spLocks noChangeArrowheads="1"/>
          </p:cNvSpPr>
          <p:nvPr/>
        </p:nvSpPr>
        <p:spPr bwMode="auto">
          <a:xfrm>
            <a:off x="7010400" y="3976688"/>
            <a:ext cx="1295400" cy="366712"/>
          </a:xfrm>
          <a:prstGeom prst="rect">
            <a:avLst/>
          </a:prstGeom>
          <a:noFill/>
          <a:ln w="9525">
            <a:noFill/>
            <a:miter lim="800000"/>
            <a:headEnd/>
            <a:tailEnd/>
          </a:ln>
        </p:spPr>
        <p:txBody>
          <a:bodyPr>
            <a:spAutoFit/>
          </a:bodyPr>
          <a:lstStyle/>
          <a:p>
            <a:pPr>
              <a:spcBef>
                <a:spcPct val="50000"/>
              </a:spcBef>
            </a:pPr>
            <a:r>
              <a:rPr lang="en-US"/>
              <a:t>RoundKey</a:t>
            </a:r>
          </a:p>
        </p:txBody>
      </p:sp>
      <p:sp>
        <p:nvSpPr>
          <p:cNvPr id="739354" name="Line 29"/>
          <p:cNvSpPr>
            <a:spLocks noChangeShapeType="1"/>
          </p:cNvSpPr>
          <p:nvPr/>
        </p:nvSpPr>
        <p:spPr bwMode="auto">
          <a:xfrm>
            <a:off x="7086600" y="1143000"/>
            <a:ext cx="0" cy="5562600"/>
          </a:xfrm>
          <a:prstGeom prst="line">
            <a:avLst/>
          </a:prstGeom>
          <a:noFill/>
          <a:ln w="9525">
            <a:solidFill>
              <a:schemeClr val="tx1"/>
            </a:solidFill>
            <a:round/>
            <a:headEnd/>
            <a:tailEnd/>
          </a:ln>
        </p:spPr>
        <p:txBody>
          <a:bodyPr/>
          <a:lstStyle/>
          <a:p>
            <a:endParaRPr lang="en-US"/>
          </a:p>
        </p:txBody>
      </p:sp>
      <p:sp>
        <p:nvSpPr>
          <p:cNvPr id="739355" name="Text Box 30"/>
          <p:cNvSpPr txBox="1">
            <a:spLocks noChangeArrowheads="1"/>
          </p:cNvSpPr>
          <p:nvPr/>
        </p:nvSpPr>
        <p:spPr bwMode="auto">
          <a:xfrm>
            <a:off x="8077200" y="5181600"/>
            <a:ext cx="2895600" cy="457200"/>
          </a:xfrm>
          <a:prstGeom prst="rect">
            <a:avLst/>
          </a:prstGeom>
          <a:noFill/>
          <a:ln w="9525">
            <a:noFill/>
            <a:miter lim="800000"/>
            <a:headEnd/>
            <a:tailEnd/>
          </a:ln>
        </p:spPr>
        <p:txBody>
          <a:bodyPr>
            <a:spAutoFit/>
          </a:bodyPr>
          <a:lstStyle/>
          <a:p>
            <a:pPr>
              <a:spcBef>
                <a:spcPct val="50000"/>
              </a:spcBef>
            </a:pPr>
            <a:r>
              <a:rPr lang="en-US" sz="2400" b="1">
                <a:solidFill>
                  <a:schemeClr val="tx2"/>
                </a:solidFill>
              </a:rPr>
              <a:t>Last Round</a:t>
            </a:r>
          </a:p>
        </p:txBody>
      </p:sp>
      <p:sp>
        <p:nvSpPr>
          <p:cNvPr id="739356" name="AutoShape 31"/>
          <p:cNvSpPr>
            <a:spLocks noChangeArrowheads="1"/>
          </p:cNvSpPr>
          <p:nvPr/>
        </p:nvSpPr>
        <p:spPr bwMode="auto">
          <a:xfrm>
            <a:off x="9144000" y="4381500"/>
            <a:ext cx="457200" cy="304800"/>
          </a:xfrm>
          <a:prstGeom prst="downArrow">
            <a:avLst>
              <a:gd name="adj1" fmla="val 50000"/>
              <a:gd name="adj2" fmla="val 25000"/>
            </a:avLst>
          </a:prstGeom>
          <a:noFill/>
          <a:ln w="9525">
            <a:solidFill>
              <a:schemeClr val="tx1"/>
            </a:solidFill>
            <a:miter lim="800000"/>
            <a:headEnd/>
            <a:tailEnd/>
          </a:ln>
        </p:spPr>
        <p:txBody>
          <a:bodyPr vert="eaVert" wrap="none" anchor="ctr"/>
          <a:lstStyle/>
          <a:p>
            <a:endParaRPr lang="en-US"/>
          </a:p>
        </p:txBody>
      </p:sp>
    </p:spTree>
    <p:extLst>
      <p:ext uri="{BB962C8B-B14F-4D97-AF65-F5344CB8AC3E}">
        <p14:creationId xmlns:p14="http://schemas.microsoft.com/office/powerpoint/2010/main" val="955909477"/>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Error on AES</a:t>
            </a:r>
            <a:endParaRPr lang="en-IN" dirty="0"/>
          </a:p>
        </p:txBody>
      </p:sp>
      <p:sp>
        <p:nvSpPr>
          <p:cNvPr id="3" name="Content Placeholder 2"/>
          <p:cNvSpPr>
            <a:spLocks noGrp="1"/>
          </p:cNvSpPr>
          <p:nvPr>
            <p:ph idx="1"/>
          </p:nvPr>
        </p:nvSpPr>
        <p:spPr/>
        <p:txBody>
          <a:bodyPr/>
          <a:lstStyle/>
          <a:p>
            <a:pPr>
              <a:lnSpc>
                <a:spcPct val="80000"/>
              </a:lnSpc>
            </a:pPr>
            <a:r>
              <a:rPr lang="en-US" sz="2000" b="1" dirty="0"/>
              <a:t>Plaintext:  </a:t>
            </a:r>
            <a:r>
              <a:rPr lang="en-US" sz="2000" b="1" dirty="0" smtClean="0"/>
              <a:t>                                                                                                                                                 32 </a:t>
            </a:r>
            <a:r>
              <a:rPr lang="en-US" sz="2000" b="1" dirty="0"/>
              <a:t>43 f6 a8 88 5a 30 8d 31 31 98 a2 e0 37 07 34</a:t>
            </a:r>
          </a:p>
          <a:p>
            <a:pPr>
              <a:lnSpc>
                <a:spcPct val="80000"/>
              </a:lnSpc>
            </a:pPr>
            <a:r>
              <a:rPr lang="en-US" sz="2000" b="1" dirty="0"/>
              <a:t>128-bit key</a:t>
            </a:r>
            <a:r>
              <a:rPr lang="en-US" sz="2000" b="1" dirty="0" smtClean="0"/>
              <a:t>:                                                                                                                                             2b </a:t>
            </a:r>
            <a:r>
              <a:rPr lang="en-US" sz="2000" b="1" dirty="0"/>
              <a:t>7e 15 16 28 </a:t>
            </a:r>
            <a:r>
              <a:rPr lang="en-US" sz="2000" b="1" dirty="0" err="1"/>
              <a:t>ae</a:t>
            </a:r>
            <a:r>
              <a:rPr lang="en-US" sz="2000" b="1" dirty="0"/>
              <a:t> d2 a6 </a:t>
            </a:r>
            <a:r>
              <a:rPr lang="en-US" sz="2000" b="1" dirty="0" err="1"/>
              <a:t>ab</a:t>
            </a:r>
            <a:r>
              <a:rPr lang="en-US" sz="2000" b="1" dirty="0"/>
              <a:t> f7 15 88 09 </a:t>
            </a:r>
            <a:r>
              <a:rPr lang="en-US" sz="2000" b="1" dirty="0" err="1"/>
              <a:t>cf</a:t>
            </a:r>
            <a:r>
              <a:rPr lang="en-US" sz="2000" b="1" dirty="0"/>
              <a:t> 4f 3c</a:t>
            </a:r>
          </a:p>
          <a:p>
            <a:pPr>
              <a:lnSpc>
                <a:spcPct val="80000"/>
              </a:lnSpc>
            </a:pPr>
            <a:r>
              <a:rPr lang="en-US" sz="2000" b="1" dirty="0"/>
              <a:t>Ciphertext:   </a:t>
            </a:r>
            <a:r>
              <a:rPr lang="en-US" sz="2000" b="1" dirty="0" smtClean="0"/>
              <a:t>                                                                                                                                                            39 </a:t>
            </a:r>
            <a:r>
              <a:rPr lang="en-US" sz="2000" b="1" dirty="0"/>
              <a:t>25 84 1d 02 dc 09 </a:t>
            </a:r>
            <a:r>
              <a:rPr lang="en-US" sz="2000" b="1" dirty="0" err="1"/>
              <a:t>fb</a:t>
            </a:r>
            <a:r>
              <a:rPr lang="en-US" sz="2000" b="1" dirty="0"/>
              <a:t> dc 11 85 97 19 6a 0b 32</a:t>
            </a:r>
          </a:p>
          <a:p>
            <a:pPr lvl="1">
              <a:lnSpc>
                <a:spcPct val="80000"/>
              </a:lnSpc>
            </a:pPr>
            <a:endParaRPr lang="en-US" sz="1800" b="1" dirty="0"/>
          </a:p>
          <a:p>
            <a:pPr>
              <a:lnSpc>
                <a:spcPct val="80000"/>
              </a:lnSpc>
            </a:pPr>
            <a:r>
              <a:rPr lang="en-US" sz="2000" b="1" dirty="0"/>
              <a:t>A single error in the plaintext:  </a:t>
            </a:r>
            <a:r>
              <a:rPr lang="en-US" sz="2000" b="1" dirty="0" smtClean="0"/>
              <a:t>                                                                                                                              3</a:t>
            </a:r>
            <a:r>
              <a:rPr lang="en-US" sz="2000" b="1" dirty="0" smtClean="0">
                <a:solidFill>
                  <a:schemeClr val="hlink"/>
                </a:solidFill>
              </a:rPr>
              <a:t>0</a:t>
            </a:r>
            <a:r>
              <a:rPr lang="en-US" sz="2000" b="1" dirty="0" smtClean="0"/>
              <a:t> </a:t>
            </a:r>
            <a:r>
              <a:rPr lang="en-US" sz="2000" b="1" dirty="0"/>
              <a:t>43 f6 a8 88 5a 30 8d 31 31 98 a2 e0 37 07 34</a:t>
            </a:r>
          </a:p>
          <a:p>
            <a:pPr>
              <a:lnSpc>
                <a:spcPct val="80000"/>
              </a:lnSpc>
            </a:pPr>
            <a:r>
              <a:rPr lang="en-US" sz="2000" b="1" dirty="0"/>
              <a:t>Results in the ciphertext:  </a:t>
            </a:r>
            <a:r>
              <a:rPr lang="en-US" sz="2000" b="1" dirty="0" smtClean="0"/>
              <a:t>                                                                                                                                 c0 </a:t>
            </a:r>
            <a:r>
              <a:rPr lang="en-US" sz="2000" b="1" dirty="0"/>
              <a:t>06 27 d1 8b d9 e1 19 d5 17 6d </a:t>
            </a:r>
            <a:r>
              <a:rPr lang="en-US" sz="2000" b="1" dirty="0" err="1"/>
              <a:t>bc</a:t>
            </a:r>
            <a:r>
              <a:rPr lang="en-US" sz="2000" b="1" dirty="0"/>
              <a:t> </a:t>
            </a:r>
            <a:r>
              <a:rPr lang="en-US" sz="2000" b="1" dirty="0" err="1"/>
              <a:t>ba</a:t>
            </a:r>
            <a:r>
              <a:rPr lang="en-US" sz="2000" b="1" dirty="0"/>
              <a:t> 73 37 c1</a:t>
            </a:r>
          </a:p>
          <a:p>
            <a:pPr>
              <a:lnSpc>
                <a:spcPct val="80000"/>
              </a:lnSpc>
            </a:pPr>
            <a:r>
              <a:rPr lang="en-US" sz="2000" b="1" dirty="0"/>
              <a:t>A single error in the key:                                          </a:t>
            </a:r>
            <a:r>
              <a:rPr lang="en-US" sz="2000" b="1" dirty="0" smtClean="0"/>
              <a:t>                                                                                            2</a:t>
            </a:r>
            <a:r>
              <a:rPr lang="en-US" sz="2000" b="1" dirty="0" smtClean="0">
                <a:solidFill>
                  <a:schemeClr val="hlink"/>
                </a:solidFill>
              </a:rPr>
              <a:t>a</a:t>
            </a:r>
            <a:r>
              <a:rPr lang="en-US" sz="2000" b="1" dirty="0" smtClean="0"/>
              <a:t> </a:t>
            </a:r>
            <a:r>
              <a:rPr lang="en-US" sz="2000" b="1" dirty="0"/>
              <a:t>7e 15 16 28 </a:t>
            </a:r>
            <a:r>
              <a:rPr lang="en-US" sz="2000" b="1" dirty="0" err="1"/>
              <a:t>ae</a:t>
            </a:r>
            <a:r>
              <a:rPr lang="en-US" sz="2000" b="1" dirty="0"/>
              <a:t> d2 a6 </a:t>
            </a:r>
            <a:r>
              <a:rPr lang="en-US" sz="2000" b="1" dirty="0" err="1"/>
              <a:t>ab</a:t>
            </a:r>
            <a:r>
              <a:rPr lang="en-US" sz="2000" b="1" dirty="0"/>
              <a:t> f7 15 88 09 </a:t>
            </a:r>
            <a:r>
              <a:rPr lang="en-US" sz="2000" b="1" dirty="0" err="1"/>
              <a:t>cf</a:t>
            </a:r>
            <a:r>
              <a:rPr lang="en-US" sz="2000" b="1" dirty="0"/>
              <a:t> 4f 3c</a:t>
            </a:r>
          </a:p>
          <a:p>
            <a:pPr>
              <a:lnSpc>
                <a:spcPct val="80000"/>
              </a:lnSpc>
            </a:pPr>
            <a:r>
              <a:rPr lang="en-US" sz="2000" b="1" dirty="0"/>
              <a:t>Results in the ciphertext:                                          </a:t>
            </a:r>
            <a:r>
              <a:rPr lang="en-US" sz="2000" b="1" dirty="0" smtClean="0"/>
              <a:t>                                                                                                     c4 </a:t>
            </a:r>
            <a:r>
              <a:rPr lang="en-US" sz="2000" b="1" dirty="0"/>
              <a:t>61 97 9e e4 4d e9 7a </a:t>
            </a:r>
            <a:r>
              <a:rPr lang="en-US" sz="2000" b="1" dirty="0" err="1"/>
              <a:t>ba</a:t>
            </a:r>
            <a:r>
              <a:rPr lang="en-US" sz="2000" b="1" dirty="0"/>
              <a:t> 52 34 8b 39 9d 7f 84</a:t>
            </a:r>
          </a:p>
          <a:p>
            <a:pPr lvl="1">
              <a:lnSpc>
                <a:spcPct val="80000"/>
              </a:lnSpc>
            </a:pPr>
            <a:endParaRPr lang="en-US" sz="1800" b="1" dirty="0"/>
          </a:p>
          <a:p>
            <a:pPr>
              <a:lnSpc>
                <a:spcPct val="80000"/>
              </a:lnSpc>
            </a:pPr>
            <a:r>
              <a:rPr lang="en-US" sz="2000" b="1" dirty="0">
                <a:solidFill>
                  <a:srgbClr val="FF0000"/>
                </a:solidFill>
              </a:rPr>
              <a:t>A single-bit error results in a totally scrambled output</a:t>
            </a:r>
          </a:p>
          <a:p>
            <a:endParaRPr lang="en-IN" b="1" dirty="0"/>
          </a:p>
        </p:txBody>
      </p:sp>
      <p:sp>
        <p:nvSpPr>
          <p:cNvPr id="4" name="TextBox 3"/>
          <p:cNvSpPr txBox="1"/>
          <p:nvPr/>
        </p:nvSpPr>
        <p:spPr>
          <a:xfrm>
            <a:off x="9198591" y="5890280"/>
            <a:ext cx="2402006" cy="523220"/>
          </a:xfrm>
          <a:prstGeom prst="rect">
            <a:avLst/>
          </a:prstGeom>
        </p:spPr>
        <p:txBody>
          <a:bodyPr wrap="square" rtlCol="0" anchor="b">
            <a:spAutoFit/>
          </a:bodyPr>
          <a:lstStyle/>
          <a:p>
            <a:r>
              <a:rPr lang="en-US" sz="1400" b="1" dirty="0" smtClean="0">
                <a:latin typeface="Arial Narrow" pitchFamily="34" charset="0"/>
              </a:rPr>
              <a:t>Source : </a:t>
            </a:r>
            <a:r>
              <a:rPr lang="en-US" sz="1400" b="1" dirty="0" err="1" smtClean="0">
                <a:latin typeface="Arial Narrow" pitchFamily="34" charset="0"/>
              </a:rPr>
              <a:t>Koren</a:t>
            </a:r>
            <a:r>
              <a:rPr lang="en-US" sz="1400" b="1" dirty="0" smtClean="0">
                <a:latin typeface="Arial Narrow" pitchFamily="34" charset="0"/>
              </a:rPr>
              <a:t> and Krishna, Morgan-Kaufman 2007</a:t>
            </a:r>
            <a:endParaRPr lang="en-IN" sz="1400" b="1" dirty="0" smtClean="0">
              <a:latin typeface="Arial Narrow" pitchFamily="34" charset="0"/>
            </a:endParaRPr>
          </a:p>
        </p:txBody>
      </p:sp>
    </p:spTree>
    <p:extLst>
      <p:ext uri="{BB962C8B-B14F-4D97-AF65-F5344CB8AC3E}">
        <p14:creationId xmlns:p14="http://schemas.microsoft.com/office/powerpoint/2010/main" val="2531671623"/>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1" name="Rectangle 2"/>
          <p:cNvSpPr>
            <a:spLocks noGrp="1"/>
          </p:cNvSpPr>
          <p:nvPr>
            <p:ph type="title" idx="4294967295"/>
          </p:nvPr>
        </p:nvSpPr>
        <p:spPr bwMode="auto">
          <a:xfrm>
            <a:off x="2424114" y="209550"/>
            <a:ext cx="8243887" cy="1314450"/>
          </a:xfrm>
          <a:noFill/>
        </p:spPr>
        <p:txBody>
          <a:bodyPr/>
          <a:lstStyle/>
          <a:p>
            <a:r>
              <a:rPr lang="en-US" dirty="0" smtClean="0">
                <a:effectLst/>
                <a:ea typeface="ＭＳ Ｐゴシック"/>
                <a:cs typeface="ＭＳ Ｐゴシック"/>
              </a:rPr>
              <a:t>Illustration of a DFA</a:t>
            </a:r>
          </a:p>
        </p:txBody>
      </p:sp>
      <p:grpSp>
        <p:nvGrpSpPr>
          <p:cNvPr id="742402" name="Group 3"/>
          <p:cNvGrpSpPr>
            <a:grpSpLocks/>
          </p:cNvGrpSpPr>
          <p:nvPr/>
        </p:nvGrpSpPr>
        <p:grpSpPr bwMode="auto">
          <a:xfrm>
            <a:off x="3581400" y="1600200"/>
            <a:ext cx="4953000" cy="3962400"/>
            <a:chOff x="912" y="864"/>
            <a:chExt cx="3840" cy="2736"/>
          </a:xfrm>
        </p:grpSpPr>
        <p:sp>
          <p:nvSpPr>
            <p:cNvPr id="138250" name="Rectangle 4"/>
            <p:cNvSpPr>
              <a:spLocks noChangeArrowheads="1"/>
            </p:cNvSpPr>
            <p:nvPr/>
          </p:nvSpPr>
          <p:spPr bwMode="auto">
            <a:xfrm>
              <a:off x="912" y="864"/>
              <a:ext cx="1392" cy="48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eaLnBrk="0" hangingPunct="0">
                <a:defRPr/>
              </a:pPr>
              <a:r>
                <a:rPr lang="en-US" b="1" dirty="0">
                  <a:latin typeface="Verdana" pitchFamily="34" charset="0"/>
                  <a:ea typeface="ＭＳ Ｐゴシック" pitchFamily="34" charset="-128"/>
                </a:rPr>
                <a:t>PLAIN TEXT</a:t>
              </a:r>
            </a:p>
          </p:txBody>
        </p:sp>
        <p:sp>
          <p:nvSpPr>
            <p:cNvPr id="138251" name="Rectangle 5"/>
            <p:cNvSpPr>
              <a:spLocks noChangeArrowheads="1"/>
            </p:cNvSpPr>
            <p:nvPr/>
          </p:nvSpPr>
          <p:spPr bwMode="auto">
            <a:xfrm>
              <a:off x="912" y="1680"/>
              <a:ext cx="1392" cy="1105"/>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eaLnBrk="0" hangingPunct="0">
                <a:defRPr/>
              </a:pPr>
              <a:r>
                <a:rPr lang="en-US">
                  <a:latin typeface="Verdana" pitchFamily="34" charset="0"/>
                  <a:ea typeface="ＭＳ Ｐゴシック" pitchFamily="34" charset="-128"/>
                </a:rPr>
                <a:t>ENCRYPTION </a:t>
              </a:r>
            </a:p>
            <a:p>
              <a:pPr algn="ctr" eaLnBrk="0" hangingPunct="0">
                <a:defRPr/>
              </a:pPr>
              <a:r>
                <a:rPr lang="en-US">
                  <a:latin typeface="Verdana" pitchFamily="34" charset="0"/>
                  <a:ea typeface="ＭＳ Ｐゴシック" pitchFamily="34" charset="-128"/>
                </a:rPr>
                <a:t>ALGORITHM</a:t>
              </a:r>
            </a:p>
          </p:txBody>
        </p:sp>
        <p:sp>
          <p:nvSpPr>
            <p:cNvPr id="742411" name="AutoShape 6"/>
            <p:cNvSpPr>
              <a:spLocks noChangeArrowheads="1"/>
            </p:cNvSpPr>
            <p:nvPr/>
          </p:nvSpPr>
          <p:spPr bwMode="auto">
            <a:xfrm>
              <a:off x="1392" y="1344"/>
              <a:ext cx="384" cy="336"/>
            </a:xfrm>
            <a:prstGeom prst="downArrow">
              <a:avLst>
                <a:gd name="adj1" fmla="val 50000"/>
                <a:gd name="adj2" fmla="val 25000"/>
              </a:avLst>
            </a:prstGeom>
            <a:solidFill>
              <a:schemeClr val="hlink"/>
            </a:solidFill>
            <a:ln w="9525">
              <a:solidFill>
                <a:schemeClr val="tx1"/>
              </a:solidFill>
              <a:miter lim="800000"/>
              <a:headEnd/>
              <a:tailEnd/>
            </a:ln>
          </p:spPr>
          <p:txBody>
            <a:bodyPr vert="eaVert" wrap="none" anchor="ctr"/>
            <a:lstStyle/>
            <a:p>
              <a:endParaRPr lang="en-US"/>
            </a:p>
          </p:txBody>
        </p:sp>
        <p:sp>
          <p:nvSpPr>
            <p:cNvPr id="742412" name="AutoShape 7"/>
            <p:cNvSpPr>
              <a:spLocks noChangeArrowheads="1"/>
            </p:cNvSpPr>
            <p:nvPr/>
          </p:nvSpPr>
          <p:spPr bwMode="auto">
            <a:xfrm>
              <a:off x="1392" y="2784"/>
              <a:ext cx="384" cy="336"/>
            </a:xfrm>
            <a:prstGeom prst="downArrow">
              <a:avLst>
                <a:gd name="adj1" fmla="val 50000"/>
                <a:gd name="adj2" fmla="val 25000"/>
              </a:avLst>
            </a:prstGeom>
            <a:solidFill>
              <a:schemeClr val="hlink"/>
            </a:solidFill>
            <a:ln w="9525">
              <a:solidFill>
                <a:schemeClr val="tx1"/>
              </a:solidFill>
              <a:miter lim="800000"/>
              <a:headEnd/>
              <a:tailEnd/>
            </a:ln>
          </p:spPr>
          <p:txBody>
            <a:bodyPr vert="eaVert" wrap="none" anchor="ctr"/>
            <a:lstStyle/>
            <a:p>
              <a:endParaRPr lang="en-US"/>
            </a:p>
          </p:txBody>
        </p:sp>
        <p:sp>
          <p:nvSpPr>
            <p:cNvPr id="138254" name="Rectangle 8"/>
            <p:cNvSpPr>
              <a:spLocks noChangeArrowheads="1"/>
            </p:cNvSpPr>
            <p:nvPr/>
          </p:nvSpPr>
          <p:spPr bwMode="auto">
            <a:xfrm>
              <a:off x="912" y="3120"/>
              <a:ext cx="1392" cy="48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eaLnBrk="0" hangingPunct="0">
                <a:defRPr/>
              </a:pPr>
              <a:r>
                <a:rPr lang="en-US" b="1">
                  <a:latin typeface="Verdana" pitchFamily="34" charset="0"/>
                  <a:ea typeface="ＭＳ Ｐゴシック" pitchFamily="34" charset="-128"/>
                </a:rPr>
                <a:t>FAULT FREE</a:t>
              </a:r>
            </a:p>
            <a:p>
              <a:pPr algn="ctr" eaLnBrk="0" hangingPunct="0">
                <a:defRPr/>
              </a:pPr>
              <a:r>
                <a:rPr lang="en-US" b="1">
                  <a:latin typeface="Verdana" pitchFamily="34" charset="0"/>
                  <a:ea typeface="ＭＳ Ｐゴシック" pitchFamily="34" charset="-128"/>
                </a:rPr>
                <a:t>CIPHER TEXT</a:t>
              </a:r>
            </a:p>
          </p:txBody>
        </p:sp>
        <p:sp>
          <p:nvSpPr>
            <p:cNvPr id="138255" name="Rectangle 9"/>
            <p:cNvSpPr>
              <a:spLocks noChangeArrowheads="1"/>
            </p:cNvSpPr>
            <p:nvPr/>
          </p:nvSpPr>
          <p:spPr bwMode="auto">
            <a:xfrm>
              <a:off x="3360" y="864"/>
              <a:ext cx="1392" cy="48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eaLnBrk="0" hangingPunct="0">
                <a:defRPr/>
              </a:pPr>
              <a:r>
                <a:rPr lang="en-US" b="1">
                  <a:latin typeface="Verdana" pitchFamily="34" charset="0"/>
                  <a:ea typeface="ＭＳ Ｐゴシック" pitchFamily="34" charset="-128"/>
                </a:rPr>
                <a:t>PLAIN TEXT</a:t>
              </a:r>
            </a:p>
          </p:txBody>
        </p:sp>
        <p:sp>
          <p:nvSpPr>
            <p:cNvPr id="138256" name="Rectangle 10"/>
            <p:cNvSpPr>
              <a:spLocks noChangeArrowheads="1"/>
            </p:cNvSpPr>
            <p:nvPr/>
          </p:nvSpPr>
          <p:spPr bwMode="auto">
            <a:xfrm>
              <a:off x="3360" y="1680"/>
              <a:ext cx="1392" cy="1105"/>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eaLnBrk="0" hangingPunct="0">
                <a:defRPr/>
              </a:pPr>
              <a:r>
                <a:rPr lang="en-US">
                  <a:latin typeface="Verdana" pitchFamily="34" charset="0"/>
                  <a:ea typeface="ＭＳ Ｐゴシック" pitchFamily="34" charset="-128"/>
                </a:rPr>
                <a:t>ENCRYPTION </a:t>
              </a:r>
            </a:p>
            <a:p>
              <a:pPr algn="ctr" eaLnBrk="0" hangingPunct="0">
                <a:defRPr/>
              </a:pPr>
              <a:r>
                <a:rPr lang="en-US">
                  <a:latin typeface="Verdana" pitchFamily="34" charset="0"/>
                  <a:ea typeface="ＭＳ Ｐゴシック" pitchFamily="34" charset="-128"/>
                </a:rPr>
                <a:t>ALGORITHM</a:t>
              </a:r>
            </a:p>
          </p:txBody>
        </p:sp>
        <p:sp>
          <p:nvSpPr>
            <p:cNvPr id="742416" name="AutoShape 11"/>
            <p:cNvSpPr>
              <a:spLocks noChangeArrowheads="1"/>
            </p:cNvSpPr>
            <p:nvPr/>
          </p:nvSpPr>
          <p:spPr bwMode="auto">
            <a:xfrm>
              <a:off x="3840" y="1344"/>
              <a:ext cx="384" cy="336"/>
            </a:xfrm>
            <a:prstGeom prst="downArrow">
              <a:avLst>
                <a:gd name="adj1" fmla="val 50000"/>
                <a:gd name="adj2" fmla="val 25000"/>
              </a:avLst>
            </a:prstGeom>
            <a:solidFill>
              <a:schemeClr val="hlink"/>
            </a:solidFill>
            <a:ln w="9525">
              <a:solidFill>
                <a:schemeClr val="tx1"/>
              </a:solidFill>
              <a:miter lim="800000"/>
              <a:headEnd/>
              <a:tailEnd/>
            </a:ln>
          </p:spPr>
          <p:txBody>
            <a:bodyPr vert="eaVert" wrap="none" anchor="ctr"/>
            <a:lstStyle/>
            <a:p>
              <a:endParaRPr lang="en-US"/>
            </a:p>
          </p:txBody>
        </p:sp>
        <p:sp>
          <p:nvSpPr>
            <p:cNvPr id="742417" name="AutoShape 12"/>
            <p:cNvSpPr>
              <a:spLocks noChangeArrowheads="1"/>
            </p:cNvSpPr>
            <p:nvPr/>
          </p:nvSpPr>
          <p:spPr bwMode="auto">
            <a:xfrm>
              <a:off x="3840" y="2784"/>
              <a:ext cx="384" cy="336"/>
            </a:xfrm>
            <a:prstGeom prst="downArrow">
              <a:avLst>
                <a:gd name="adj1" fmla="val 50000"/>
                <a:gd name="adj2" fmla="val 25000"/>
              </a:avLst>
            </a:prstGeom>
            <a:solidFill>
              <a:schemeClr val="hlink"/>
            </a:solidFill>
            <a:ln w="9525">
              <a:solidFill>
                <a:schemeClr val="tx1"/>
              </a:solidFill>
              <a:miter lim="800000"/>
              <a:headEnd/>
              <a:tailEnd/>
            </a:ln>
          </p:spPr>
          <p:txBody>
            <a:bodyPr vert="eaVert" wrap="none" anchor="ctr"/>
            <a:lstStyle/>
            <a:p>
              <a:endParaRPr lang="en-US"/>
            </a:p>
          </p:txBody>
        </p:sp>
        <p:sp>
          <p:nvSpPr>
            <p:cNvPr id="138259" name="Rectangle 13"/>
            <p:cNvSpPr>
              <a:spLocks noChangeArrowheads="1"/>
            </p:cNvSpPr>
            <p:nvPr/>
          </p:nvSpPr>
          <p:spPr bwMode="auto">
            <a:xfrm>
              <a:off x="3360" y="3120"/>
              <a:ext cx="1392" cy="48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eaLnBrk="0" hangingPunct="0">
                <a:defRPr/>
              </a:pPr>
              <a:r>
                <a:rPr lang="en-US" b="1" dirty="0">
                  <a:latin typeface="Verdana" pitchFamily="34" charset="0"/>
                  <a:ea typeface="ＭＳ Ｐゴシック" pitchFamily="34" charset="-128"/>
                </a:rPr>
                <a:t>FAULTY </a:t>
              </a:r>
            </a:p>
            <a:p>
              <a:pPr algn="ctr" eaLnBrk="0" hangingPunct="0">
                <a:defRPr/>
              </a:pPr>
              <a:r>
                <a:rPr lang="en-US" b="1" dirty="0">
                  <a:latin typeface="Verdana" pitchFamily="34" charset="0"/>
                  <a:ea typeface="ＭＳ Ｐゴシック" pitchFamily="34" charset="-128"/>
                </a:rPr>
                <a:t>CIPHER TEXT</a:t>
              </a:r>
            </a:p>
          </p:txBody>
        </p:sp>
      </p:grpSp>
      <p:sp>
        <p:nvSpPr>
          <p:cNvPr id="138244" name="Rectangle 14"/>
          <p:cNvSpPr>
            <a:spLocks noChangeArrowheads="1"/>
          </p:cNvSpPr>
          <p:nvPr/>
        </p:nvSpPr>
        <p:spPr bwMode="auto">
          <a:xfrm>
            <a:off x="5257800" y="5791200"/>
            <a:ext cx="1828800" cy="8382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eaLnBrk="0" hangingPunct="0">
              <a:defRPr/>
            </a:pPr>
            <a:r>
              <a:rPr lang="en-US" dirty="0">
                <a:latin typeface="Verdana" pitchFamily="34" charset="0"/>
                <a:ea typeface="ＭＳ Ｐゴシック" pitchFamily="34" charset="-128"/>
              </a:rPr>
              <a:t>ANALYSIS</a:t>
            </a:r>
          </a:p>
        </p:txBody>
      </p:sp>
      <p:sp>
        <p:nvSpPr>
          <p:cNvPr id="742404" name="AutoShape 15"/>
          <p:cNvSpPr>
            <a:spLocks noChangeArrowheads="1"/>
          </p:cNvSpPr>
          <p:nvPr/>
        </p:nvSpPr>
        <p:spPr bwMode="auto">
          <a:xfrm>
            <a:off x="4267200" y="5715000"/>
            <a:ext cx="685800" cy="685800"/>
          </a:xfrm>
          <a:prstGeom prst="curvedRightArrow">
            <a:avLst>
              <a:gd name="adj1" fmla="val 20000"/>
              <a:gd name="adj2" fmla="val 40000"/>
              <a:gd name="adj3" fmla="val 33333"/>
            </a:avLst>
          </a:prstGeom>
          <a:solidFill>
            <a:schemeClr val="hlink"/>
          </a:solidFill>
          <a:ln w="9525">
            <a:solidFill>
              <a:schemeClr val="tx1"/>
            </a:solidFill>
            <a:miter lim="800000"/>
            <a:headEnd/>
            <a:tailEnd/>
          </a:ln>
        </p:spPr>
        <p:txBody>
          <a:bodyPr wrap="none" anchor="ctr"/>
          <a:lstStyle/>
          <a:p>
            <a:endParaRPr lang="en-US"/>
          </a:p>
        </p:txBody>
      </p:sp>
      <p:sp>
        <p:nvSpPr>
          <p:cNvPr id="742405" name="AutoShape 16"/>
          <p:cNvSpPr>
            <a:spLocks noChangeArrowheads="1"/>
          </p:cNvSpPr>
          <p:nvPr/>
        </p:nvSpPr>
        <p:spPr bwMode="auto">
          <a:xfrm>
            <a:off x="7391400" y="5791200"/>
            <a:ext cx="609600" cy="533400"/>
          </a:xfrm>
          <a:prstGeom prst="curvedLeftArrow">
            <a:avLst>
              <a:gd name="adj1" fmla="val 20000"/>
              <a:gd name="adj2" fmla="val 40000"/>
              <a:gd name="adj3" fmla="val 38095"/>
            </a:avLst>
          </a:prstGeom>
          <a:solidFill>
            <a:schemeClr val="hlink"/>
          </a:solidFill>
          <a:ln w="9525">
            <a:solidFill>
              <a:schemeClr val="tx1"/>
            </a:solidFill>
            <a:miter lim="800000"/>
            <a:headEnd/>
            <a:tailEnd/>
          </a:ln>
        </p:spPr>
        <p:txBody>
          <a:bodyPr wrap="none" anchor="ctr"/>
          <a:lstStyle/>
          <a:p>
            <a:endParaRPr lang="en-US"/>
          </a:p>
        </p:txBody>
      </p:sp>
      <p:sp>
        <p:nvSpPr>
          <p:cNvPr id="742406" name="Freeform 17"/>
          <p:cNvSpPr>
            <a:spLocks/>
          </p:cNvSpPr>
          <p:nvPr/>
        </p:nvSpPr>
        <p:spPr bwMode="auto">
          <a:xfrm rot="-10356178">
            <a:off x="8610600" y="2895600"/>
            <a:ext cx="838200" cy="914400"/>
          </a:xfrm>
          <a:custGeom>
            <a:avLst/>
            <a:gdLst>
              <a:gd name="T0" fmla="*/ 2147483647 w 528"/>
              <a:gd name="T1" fmla="*/ 0 h 576"/>
              <a:gd name="T2" fmla="*/ 2147483647 w 528"/>
              <a:gd name="T3" fmla="*/ 2147483647 h 576"/>
              <a:gd name="T4" fmla="*/ 2147483647 w 528"/>
              <a:gd name="T5" fmla="*/ 2147483647 h 576"/>
              <a:gd name="T6" fmla="*/ 2147483647 w 528"/>
              <a:gd name="T7" fmla="*/ 2147483647 h 576"/>
              <a:gd name="T8" fmla="*/ 2147483647 w 528"/>
              <a:gd name="T9" fmla="*/ 2147483647 h 576"/>
              <a:gd name="T10" fmla="*/ 0 w 528"/>
              <a:gd name="T11" fmla="*/ 2147483647 h 576"/>
              <a:gd name="T12" fmla="*/ 0 60000 65536"/>
              <a:gd name="T13" fmla="*/ 0 60000 65536"/>
              <a:gd name="T14" fmla="*/ 0 60000 65536"/>
              <a:gd name="T15" fmla="*/ 0 60000 65536"/>
              <a:gd name="T16" fmla="*/ 0 60000 65536"/>
              <a:gd name="T17" fmla="*/ 0 60000 65536"/>
              <a:gd name="T18" fmla="*/ 0 w 528"/>
              <a:gd name="T19" fmla="*/ 0 h 576"/>
              <a:gd name="T20" fmla="*/ 528 w 528"/>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528" h="576">
                <a:moveTo>
                  <a:pt x="528" y="0"/>
                </a:moveTo>
                <a:cubicBezTo>
                  <a:pt x="400" y="72"/>
                  <a:pt x="272" y="144"/>
                  <a:pt x="240" y="192"/>
                </a:cubicBezTo>
                <a:cubicBezTo>
                  <a:pt x="208" y="240"/>
                  <a:pt x="352" y="256"/>
                  <a:pt x="336" y="288"/>
                </a:cubicBezTo>
                <a:cubicBezTo>
                  <a:pt x="320" y="320"/>
                  <a:pt x="152" y="352"/>
                  <a:pt x="144" y="384"/>
                </a:cubicBezTo>
                <a:cubicBezTo>
                  <a:pt x="136" y="416"/>
                  <a:pt x="312" y="448"/>
                  <a:pt x="288" y="480"/>
                </a:cubicBezTo>
                <a:cubicBezTo>
                  <a:pt x="264" y="512"/>
                  <a:pt x="132" y="544"/>
                  <a:pt x="0" y="576"/>
                </a:cubicBezTo>
              </a:path>
            </a:pathLst>
          </a:custGeom>
          <a:noFill/>
          <a:ln w="28575">
            <a:solidFill>
              <a:schemeClr val="tx1"/>
            </a:solidFill>
            <a:round/>
            <a:headEnd type="triangle" w="med" len="med"/>
            <a:tailEnd/>
          </a:ln>
        </p:spPr>
        <p:txBody>
          <a:bodyPr/>
          <a:lstStyle/>
          <a:p>
            <a:endParaRPr lang="en-US"/>
          </a:p>
        </p:txBody>
      </p:sp>
      <p:sp>
        <p:nvSpPr>
          <p:cNvPr id="742407" name="Text Box 18"/>
          <p:cNvSpPr txBox="1">
            <a:spLocks noChangeArrowheads="1"/>
          </p:cNvSpPr>
          <p:nvPr/>
        </p:nvSpPr>
        <p:spPr bwMode="auto">
          <a:xfrm>
            <a:off x="10058400" y="2286001"/>
            <a:ext cx="2133600" cy="366713"/>
          </a:xfrm>
          <a:prstGeom prst="rect">
            <a:avLst/>
          </a:prstGeom>
          <a:noFill/>
          <a:ln w="9525">
            <a:noFill/>
            <a:miter lim="800000"/>
            <a:headEnd/>
            <a:tailEnd/>
          </a:ln>
        </p:spPr>
        <p:txBody>
          <a:bodyPr>
            <a:spAutoFit/>
          </a:bodyPr>
          <a:lstStyle/>
          <a:p>
            <a:pPr eaLnBrk="0" hangingPunct="0">
              <a:spcBef>
                <a:spcPct val="50000"/>
              </a:spcBef>
            </a:pPr>
            <a:endParaRPr lang="en-US">
              <a:latin typeface="Verdana" pitchFamily="34" charset="0"/>
            </a:endParaRPr>
          </a:p>
        </p:txBody>
      </p:sp>
      <p:sp>
        <p:nvSpPr>
          <p:cNvPr id="742408" name="Text Box 19"/>
          <p:cNvSpPr txBox="1">
            <a:spLocks noChangeArrowheads="1"/>
          </p:cNvSpPr>
          <p:nvPr/>
        </p:nvSpPr>
        <p:spPr bwMode="auto">
          <a:xfrm>
            <a:off x="8839200" y="3702050"/>
            <a:ext cx="1828800" cy="641350"/>
          </a:xfrm>
          <a:prstGeom prst="rect">
            <a:avLst/>
          </a:prstGeom>
          <a:noFill/>
          <a:ln w="9525">
            <a:noFill/>
            <a:miter lim="800000"/>
            <a:headEnd/>
            <a:tailEnd/>
          </a:ln>
        </p:spPr>
        <p:txBody>
          <a:bodyPr>
            <a:spAutoFit/>
          </a:bodyPr>
          <a:lstStyle/>
          <a:p>
            <a:pPr eaLnBrk="0" hangingPunct="0">
              <a:spcBef>
                <a:spcPct val="50000"/>
              </a:spcBef>
            </a:pPr>
            <a:r>
              <a:rPr lang="en-US" b="1" i="1">
                <a:latin typeface="Verdana" pitchFamily="34" charset="0"/>
              </a:rPr>
              <a:t>FAULT </a:t>
            </a:r>
            <a:br>
              <a:rPr lang="en-US" b="1" i="1">
                <a:latin typeface="Verdana" pitchFamily="34" charset="0"/>
              </a:rPr>
            </a:br>
            <a:r>
              <a:rPr lang="en-US" b="1" i="1">
                <a:latin typeface="Verdana" pitchFamily="34" charset="0"/>
              </a:rPr>
              <a:t>INDUCTION</a:t>
            </a:r>
          </a:p>
        </p:txBody>
      </p:sp>
    </p:spTree>
    <p:extLst>
      <p:ext uri="{BB962C8B-B14F-4D97-AF65-F5344CB8AC3E}">
        <p14:creationId xmlns:p14="http://schemas.microsoft.com/office/powerpoint/2010/main" val="832407272"/>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1" name="Rectangle 2"/>
          <p:cNvSpPr>
            <a:spLocks noGrp="1"/>
          </p:cNvSpPr>
          <p:nvPr>
            <p:ph type="title" idx="4294967295"/>
          </p:nvPr>
        </p:nvSpPr>
        <p:spPr bwMode="auto">
          <a:noFill/>
        </p:spPr>
        <p:txBody>
          <a:bodyPr/>
          <a:lstStyle/>
          <a:p>
            <a:r>
              <a:rPr lang="en-US" smtClean="0">
                <a:effectLst/>
                <a:ea typeface="ＭＳ Ｐゴシック"/>
                <a:cs typeface="ＭＳ Ｐゴシック"/>
              </a:rPr>
              <a:t>Types of DFA</a:t>
            </a:r>
          </a:p>
        </p:txBody>
      </p:sp>
      <p:sp>
        <p:nvSpPr>
          <p:cNvPr id="778242" name="Rectangle 3"/>
          <p:cNvSpPr>
            <a:spLocks noGrp="1"/>
          </p:cNvSpPr>
          <p:nvPr>
            <p:ph type="body" idx="4294967295"/>
          </p:nvPr>
        </p:nvSpPr>
        <p:spPr/>
        <p:txBody>
          <a:bodyPr/>
          <a:lstStyle/>
          <a:p>
            <a:r>
              <a:rPr lang="en-US" smtClean="0">
                <a:ea typeface="ＭＳ Ｐゴシック"/>
                <a:cs typeface="ＭＳ Ｐゴシック"/>
              </a:rPr>
              <a:t>Attack Location:</a:t>
            </a:r>
          </a:p>
          <a:p>
            <a:pPr lvl="1"/>
            <a:r>
              <a:rPr lang="en-US" smtClean="0">
                <a:ea typeface="ＭＳ Ｐゴシック"/>
              </a:rPr>
              <a:t>Targeting the Data Path: Assume that the fault occurs in the AES data path.</a:t>
            </a:r>
          </a:p>
          <a:p>
            <a:pPr lvl="1"/>
            <a:r>
              <a:rPr lang="en-US" smtClean="0">
                <a:ea typeface="ＭＳ Ｐゴシック"/>
              </a:rPr>
              <a:t>Targeting the AES Key Schedule: Assume that the fault occurs in the AES Key-schedule.</a:t>
            </a:r>
          </a:p>
          <a:p>
            <a:r>
              <a:rPr lang="en-US" smtClean="0">
                <a:ea typeface="ＭＳ Ｐゴシック"/>
                <a:cs typeface="ＭＳ Ｐゴシック"/>
              </a:rPr>
              <a:t>Fault Model:</a:t>
            </a:r>
          </a:p>
          <a:p>
            <a:pPr lvl="1"/>
            <a:r>
              <a:rPr lang="en-US" smtClean="0">
                <a:ea typeface="ＭＳ Ｐゴシック"/>
              </a:rPr>
              <a:t>Single Byte</a:t>
            </a:r>
          </a:p>
          <a:p>
            <a:pPr lvl="1"/>
            <a:r>
              <a:rPr lang="en-US" smtClean="0">
                <a:ea typeface="ＭＳ Ｐゴシック"/>
              </a:rPr>
              <a:t>Multiple Byte</a:t>
            </a:r>
          </a:p>
        </p:txBody>
      </p:sp>
    </p:spTree>
    <p:extLst>
      <p:ext uri="{BB962C8B-B14F-4D97-AF65-F5344CB8AC3E}">
        <p14:creationId xmlns:p14="http://schemas.microsoft.com/office/powerpoint/2010/main" val="1467672227"/>
      </p:ext>
    </p:extLst>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49" name="Rectangle 2"/>
          <p:cNvSpPr>
            <a:spLocks noGrp="1"/>
          </p:cNvSpPr>
          <p:nvPr>
            <p:ph type="title" idx="4294967295"/>
          </p:nvPr>
        </p:nvSpPr>
        <p:spPr bwMode="auto">
          <a:noFill/>
        </p:spPr>
        <p:txBody>
          <a:bodyPr>
            <a:normAutofit/>
          </a:bodyPr>
          <a:lstStyle/>
          <a:p>
            <a:r>
              <a:rPr lang="en-US" sz="3900">
                <a:effectLst/>
                <a:ea typeface="ＭＳ Ｐゴシック"/>
                <a:cs typeface="ＭＳ Ｐゴシック"/>
              </a:rPr>
              <a:t>Single Byte Faults in known DFAs </a:t>
            </a:r>
          </a:p>
        </p:txBody>
      </p:sp>
      <p:sp>
        <p:nvSpPr>
          <p:cNvPr id="744450" name="Rectangle 3"/>
          <p:cNvSpPr>
            <a:spLocks noGrp="1"/>
          </p:cNvSpPr>
          <p:nvPr>
            <p:ph type="body" idx="4294967295"/>
          </p:nvPr>
        </p:nvSpPr>
        <p:spPr>
          <a:xfrm>
            <a:off x="2895600" y="1600200"/>
            <a:ext cx="7499350" cy="4800600"/>
          </a:xfrm>
        </p:spPr>
        <p:txBody>
          <a:bodyPr/>
          <a:lstStyle/>
          <a:p>
            <a:r>
              <a:rPr lang="en-US" sz="2800" b="1">
                <a:latin typeface="Gill Sans MT" pitchFamily="34" charset="0"/>
                <a:ea typeface="ＭＳ Ｐゴシック"/>
                <a:cs typeface="ＭＳ Ｐゴシック"/>
              </a:rPr>
              <a:t>Single Byte Fault</a:t>
            </a:r>
          </a:p>
          <a:p>
            <a:pPr lvl="1"/>
            <a:r>
              <a:rPr lang="en-US" sz="2400">
                <a:latin typeface="Gill Sans MT" pitchFamily="34" charset="0"/>
                <a:ea typeface="ＭＳ Ｐゴシック"/>
              </a:rPr>
              <a:t>Attacker induces fault at the input of the 8</a:t>
            </a:r>
            <a:r>
              <a:rPr lang="en-US" sz="2400" baseline="30000">
                <a:latin typeface="Gill Sans MT" pitchFamily="34" charset="0"/>
                <a:ea typeface="ＭＳ Ｐゴシック"/>
              </a:rPr>
              <a:t>th</a:t>
            </a:r>
            <a:r>
              <a:rPr lang="en-US" sz="2400">
                <a:latin typeface="Gill Sans MT" pitchFamily="34" charset="0"/>
                <a:ea typeface="ＭＳ Ｐゴシック"/>
              </a:rPr>
              <a:t> round in a single byte</a:t>
            </a:r>
          </a:p>
          <a:p>
            <a:pPr lvl="1"/>
            <a:r>
              <a:rPr lang="en-US" sz="2400">
                <a:latin typeface="Gill Sans MT" pitchFamily="34" charset="0"/>
                <a:ea typeface="ＭＳ Ｐゴシック"/>
              </a:rPr>
              <a:t>Fault value should be non-zero but can be arbitrary</a:t>
            </a:r>
          </a:p>
          <a:p>
            <a:r>
              <a:rPr lang="en-US" sz="2800">
                <a:latin typeface="Gill Sans MT" pitchFamily="34" charset="0"/>
                <a:ea typeface="ＭＳ Ｐゴシック"/>
                <a:cs typeface="ＭＳ Ｐゴシック"/>
              </a:rPr>
              <a:t>Relaxing the requirements make the attack more </a:t>
            </a:r>
            <a:r>
              <a:rPr lang="en-US" sz="2800" b="1">
                <a:latin typeface="Gill Sans MT" pitchFamily="34" charset="0"/>
                <a:ea typeface="ＭＳ Ｐゴシック"/>
                <a:cs typeface="ＭＳ Ｐゴシック"/>
              </a:rPr>
              <a:t>practical</a:t>
            </a:r>
            <a:endParaRPr lang="en-US" sz="2800">
              <a:latin typeface="Gill Sans MT" pitchFamily="34" charset="0"/>
              <a:ea typeface="ＭＳ Ｐゴシック"/>
              <a:cs typeface="ＭＳ Ｐゴシック"/>
            </a:endParaRPr>
          </a:p>
          <a:p>
            <a:pPr lvl="1"/>
            <a:r>
              <a:rPr lang="en-US" sz="2400">
                <a:latin typeface="Gill Sans MT" pitchFamily="34" charset="0"/>
                <a:ea typeface="ＭＳ Ｐゴシック"/>
              </a:rPr>
              <a:t>No knowledge required of the fault value</a:t>
            </a:r>
          </a:p>
          <a:p>
            <a:pPr lvl="1"/>
            <a:r>
              <a:rPr lang="en-US" sz="2400">
                <a:latin typeface="Gill Sans MT" pitchFamily="34" charset="0"/>
                <a:ea typeface="ＭＳ Ｐゴシック"/>
              </a:rPr>
              <a:t>Lesser bytes needed to be faulty</a:t>
            </a:r>
          </a:p>
          <a:p>
            <a:pPr lvl="1"/>
            <a:r>
              <a:rPr lang="en-US" sz="2400">
                <a:latin typeface="Gill Sans MT" pitchFamily="34" charset="0"/>
                <a:ea typeface="ＭＳ Ｐゴシック"/>
              </a:rPr>
              <a:t>Lesser faulty cipher texts required</a:t>
            </a:r>
          </a:p>
        </p:txBody>
      </p:sp>
    </p:spTree>
    <p:extLst>
      <p:ext uri="{BB962C8B-B14F-4D97-AF65-F5344CB8AC3E}">
        <p14:creationId xmlns:p14="http://schemas.microsoft.com/office/powerpoint/2010/main" val="3219007861"/>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3" name="Rectangle 2"/>
          <p:cNvSpPr>
            <a:spLocks noGrp="1"/>
          </p:cNvSpPr>
          <p:nvPr>
            <p:ph type="title" idx="4294967295"/>
          </p:nvPr>
        </p:nvSpPr>
        <p:spPr bwMode="auto">
          <a:noFill/>
        </p:spPr>
        <p:txBody>
          <a:bodyPr>
            <a:normAutofit fontScale="90000"/>
          </a:bodyPr>
          <a:lstStyle/>
          <a:p>
            <a:r>
              <a:rPr lang="en-US" sz="3900">
                <a:effectLst/>
                <a:ea typeface="ＭＳ Ｐゴシック"/>
                <a:cs typeface="ＭＳ Ｐゴシック"/>
              </a:rPr>
              <a:t>State of the Art: DFA in DataPath (AES-128)</a:t>
            </a:r>
          </a:p>
        </p:txBody>
      </p:sp>
      <p:sp>
        <p:nvSpPr>
          <p:cNvPr id="745474" name="Rectangle 3"/>
          <p:cNvSpPr>
            <a:spLocks noGrp="1"/>
          </p:cNvSpPr>
          <p:nvPr>
            <p:ph type="body" idx="4294967295"/>
          </p:nvPr>
        </p:nvSpPr>
        <p:spPr>
          <a:xfrm>
            <a:off x="2959100" y="1447800"/>
            <a:ext cx="7499350" cy="5105400"/>
          </a:xfrm>
        </p:spPr>
        <p:txBody>
          <a:bodyPr/>
          <a:lstStyle/>
          <a:p>
            <a:r>
              <a:rPr lang="en-US" sz="2400" b="1" dirty="0" err="1">
                <a:ea typeface="ＭＳ Ｐゴシック"/>
                <a:cs typeface="ＭＳ Ｐゴシック"/>
              </a:rPr>
              <a:t>Piret</a:t>
            </a:r>
            <a:r>
              <a:rPr lang="en-US" sz="2400" b="1" dirty="0">
                <a:ea typeface="ＭＳ Ｐゴシック"/>
                <a:cs typeface="ＭＳ Ｐゴシック"/>
              </a:rPr>
              <a:t> et. al 2003 (CHES):</a:t>
            </a:r>
            <a:r>
              <a:rPr lang="en-US" sz="2400" dirty="0">
                <a:ea typeface="ＭＳ Ｐゴシック"/>
                <a:cs typeface="ＭＳ Ｐゴシック"/>
              </a:rPr>
              <a:t> 2 faults for unique key, Time Complexity: 2</a:t>
            </a:r>
            <a:r>
              <a:rPr lang="en-US" sz="2400" baseline="30000" dirty="0">
                <a:ea typeface="ＭＳ Ｐゴシック"/>
                <a:cs typeface="ＭＳ Ｐゴシック"/>
              </a:rPr>
              <a:t>40</a:t>
            </a:r>
            <a:endParaRPr lang="en-US" sz="2400" dirty="0">
              <a:ea typeface="ＭＳ Ｐゴシック"/>
              <a:cs typeface="ＭＳ Ｐゴシック"/>
            </a:endParaRPr>
          </a:p>
          <a:p>
            <a:r>
              <a:rPr lang="en-US" sz="2400" b="1" dirty="0" err="1">
                <a:ea typeface="ＭＳ Ｐゴシック"/>
                <a:cs typeface="ＭＳ Ｐゴシック"/>
              </a:rPr>
              <a:t>Mukhopadhyay</a:t>
            </a:r>
            <a:r>
              <a:rPr lang="en-US" sz="2400" b="1" dirty="0">
                <a:ea typeface="ＭＳ Ｐゴシック"/>
                <a:cs typeface="ＭＳ Ｐゴシック"/>
              </a:rPr>
              <a:t> 2009 (</a:t>
            </a:r>
            <a:r>
              <a:rPr lang="en-US" sz="2400" b="1" dirty="0" err="1">
                <a:ea typeface="ＭＳ Ｐゴシック"/>
                <a:cs typeface="ＭＳ Ｐゴシック"/>
              </a:rPr>
              <a:t>Africacrypt</a:t>
            </a:r>
            <a:r>
              <a:rPr lang="en-US" sz="2400" b="1" dirty="0">
                <a:ea typeface="ＭＳ Ｐゴシック"/>
                <a:cs typeface="ＭＳ Ｐゴシック"/>
              </a:rPr>
              <a:t>):</a:t>
            </a:r>
            <a:r>
              <a:rPr lang="en-US" sz="2400" dirty="0">
                <a:ea typeface="ＭＳ Ｐゴシック"/>
                <a:cs typeface="ＭＳ Ｐゴシック"/>
              </a:rPr>
              <a:t> 2 faults for unique key, Time Complexity: 2</a:t>
            </a:r>
            <a:r>
              <a:rPr lang="en-US" sz="2400" baseline="30000" dirty="0">
                <a:ea typeface="ＭＳ Ｐゴシック"/>
                <a:cs typeface="ＭＳ Ｐゴシック"/>
              </a:rPr>
              <a:t>32</a:t>
            </a:r>
            <a:r>
              <a:rPr lang="en-US" sz="2400" dirty="0">
                <a:ea typeface="ＭＳ Ｐゴシック"/>
                <a:cs typeface="ＭＳ Ｐゴシック"/>
              </a:rPr>
              <a:t>; showed attack possible with 1 fault.</a:t>
            </a:r>
          </a:p>
          <a:p>
            <a:r>
              <a:rPr lang="en-US" sz="2400" b="1" dirty="0" err="1">
                <a:ea typeface="ＭＳ Ｐゴシック"/>
                <a:cs typeface="ＭＳ Ｐゴシック"/>
              </a:rPr>
              <a:t>Tunstall</a:t>
            </a:r>
            <a:r>
              <a:rPr lang="en-US" sz="2400" b="1" dirty="0">
                <a:ea typeface="ＭＳ Ｐゴシック"/>
                <a:cs typeface="ＭＳ Ｐゴシック"/>
              </a:rPr>
              <a:t>, </a:t>
            </a:r>
            <a:r>
              <a:rPr lang="en-US" sz="2400" b="1" dirty="0" err="1">
                <a:ea typeface="ＭＳ Ｐゴシック"/>
                <a:cs typeface="ＭＳ Ｐゴシック"/>
              </a:rPr>
              <a:t>Mukhopadhyay</a:t>
            </a:r>
            <a:r>
              <a:rPr lang="en-US" sz="2400" b="1" dirty="0">
                <a:ea typeface="ＭＳ Ｐゴシック"/>
                <a:cs typeface="ＭＳ Ｐゴシック"/>
              </a:rPr>
              <a:t>, Ali 2011 (</a:t>
            </a:r>
            <a:r>
              <a:rPr lang="en-US" sz="2400" b="1" dirty="0" err="1">
                <a:ea typeface="ＭＳ Ｐゴシック"/>
                <a:cs typeface="ＭＳ Ｐゴシック"/>
              </a:rPr>
              <a:t>eprint</a:t>
            </a:r>
            <a:r>
              <a:rPr lang="en-US" sz="2400" b="1" dirty="0">
                <a:ea typeface="ＭＳ Ｐゴシック"/>
                <a:cs typeface="ＭＳ Ｐゴシック"/>
              </a:rPr>
              <a:t>, WISTP): </a:t>
            </a:r>
            <a:r>
              <a:rPr lang="en-US" sz="2400" dirty="0">
                <a:ea typeface="ＭＳ Ｐゴシック"/>
                <a:cs typeface="ＭＳ Ｐゴシック"/>
              </a:rPr>
              <a:t>1 fault, key space: 2</a:t>
            </a:r>
            <a:r>
              <a:rPr lang="en-US" sz="2400" baseline="30000" dirty="0">
                <a:ea typeface="ＭＳ Ｐゴシック"/>
                <a:cs typeface="ＭＳ Ｐゴシック"/>
              </a:rPr>
              <a:t>8</a:t>
            </a:r>
            <a:r>
              <a:rPr lang="en-US" sz="2400" dirty="0">
                <a:ea typeface="ＭＳ Ｐゴシック"/>
                <a:cs typeface="ＭＳ Ｐゴシック"/>
              </a:rPr>
              <a:t>, Time Complexity: 2</a:t>
            </a:r>
            <a:r>
              <a:rPr lang="en-US" sz="2400" baseline="30000" dirty="0">
                <a:ea typeface="ＭＳ Ｐゴシック"/>
                <a:cs typeface="ＭＳ Ｐゴシック"/>
              </a:rPr>
              <a:t>32</a:t>
            </a:r>
            <a:r>
              <a:rPr lang="en-US" sz="2400" dirty="0">
                <a:ea typeface="ＭＳ Ｐゴシック"/>
                <a:cs typeface="ＭＳ Ｐゴシック"/>
              </a:rPr>
              <a:t> </a:t>
            </a:r>
          </a:p>
          <a:p>
            <a:r>
              <a:rPr lang="en-US" sz="2400" b="1" dirty="0">
                <a:ea typeface="ＭＳ Ｐゴシック"/>
                <a:cs typeface="ＭＳ Ｐゴシック"/>
              </a:rPr>
              <a:t>Ali, </a:t>
            </a:r>
            <a:r>
              <a:rPr lang="en-US" sz="2400" b="1" dirty="0" err="1">
                <a:ea typeface="ＭＳ Ｐゴシック"/>
                <a:cs typeface="ＭＳ Ｐゴシック"/>
              </a:rPr>
              <a:t>Mukhopadhyay</a:t>
            </a:r>
            <a:r>
              <a:rPr lang="en-US" sz="2400" b="1" dirty="0">
                <a:ea typeface="ＭＳ Ｐゴシック"/>
                <a:cs typeface="ＭＳ Ｐゴシック"/>
              </a:rPr>
              <a:t> 2011 (</a:t>
            </a:r>
            <a:r>
              <a:rPr lang="en-US" sz="2400" b="1" dirty="0" err="1">
                <a:ea typeface="ＭＳ Ｐゴシック"/>
                <a:cs typeface="ＭＳ Ｐゴシック"/>
              </a:rPr>
              <a:t>eprint</a:t>
            </a:r>
            <a:r>
              <a:rPr lang="en-US" sz="2400" b="1" dirty="0">
                <a:ea typeface="ＭＳ Ｐゴシック"/>
                <a:cs typeface="ＭＳ Ｐゴシック"/>
              </a:rPr>
              <a:t>):</a:t>
            </a:r>
            <a:r>
              <a:rPr lang="en-US" sz="2400" dirty="0">
                <a:ea typeface="ＭＳ Ｐゴシック"/>
                <a:cs typeface="ＭＳ Ｐゴシック"/>
              </a:rPr>
              <a:t>Time Complexity: 2</a:t>
            </a:r>
            <a:r>
              <a:rPr lang="en-US" sz="2400" baseline="30000" dirty="0">
                <a:ea typeface="ＭＳ Ｐゴシック"/>
                <a:cs typeface="ＭＳ Ｐゴシック"/>
              </a:rPr>
              <a:t>30</a:t>
            </a:r>
            <a:endParaRPr lang="en-US" sz="2400" dirty="0">
              <a:ea typeface="ＭＳ Ｐゴシック"/>
              <a:cs typeface="ＭＳ Ｐゴシック"/>
            </a:endParaRPr>
          </a:p>
          <a:p>
            <a:r>
              <a:rPr lang="en-US" sz="2400" i="1" dirty="0" err="1">
                <a:ea typeface="ＭＳ Ｐゴシック"/>
                <a:cs typeface="ＭＳ Ｐゴシック"/>
              </a:rPr>
              <a:t>Subidh</a:t>
            </a:r>
            <a:r>
              <a:rPr lang="en-US" sz="2400" i="1" dirty="0">
                <a:ea typeface="ＭＳ Ｐゴシック"/>
                <a:cs typeface="ＭＳ Ｐゴシック"/>
              </a:rPr>
              <a:t> Ali, </a:t>
            </a:r>
            <a:r>
              <a:rPr lang="en-US" sz="2400" i="1" dirty="0" err="1">
                <a:ea typeface="ＭＳ Ｐゴシック"/>
                <a:cs typeface="ＭＳ Ｐゴシック"/>
              </a:rPr>
              <a:t>Debdeep</a:t>
            </a:r>
            <a:r>
              <a:rPr lang="en-US" sz="2400" i="1" dirty="0">
                <a:ea typeface="ＭＳ Ｐゴシック"/>
                <a:cs typeface="ＭＳ Ｐゴシック"/>
              </a:rPr>
              <a:t> </a:t>
            </a:r>
            <a:r>
              <a:rPr lang="en-US" sz="2400" i="1" dirty="0" err="1">
                <a:ea typeface="ＭＳ Ｐゴシック"/>
                <a:cs typeface="ＭＳ Ｐゴシック"/>
              </a:rPr>
              <a:t>Mukhopadhyay</a:t>
            </a:r>
            <a:r>
              <a:rPr lang="en-US" sz="2400" i="1" dirty="0">
                <a:ea typeface="ＭＳ Ｐゴシック"/>
                <a:cs typeface="ＭＳ Ｐゴシック"/>
              </a:rPr>
              <a:t>, Michael </a:t>
            </a:r>
            <a:r>
              <a:rPr lang="en-US" sz="2400" i="1" dirty="0" err="1">
                <a:ea typeface="ＭＳ Ｐゴシック"/>
                <a:cs typeface="ＭＳ Ｐゴシック"/>
              </a:rPr>
              <a:t>Tunstall</a:t>
            </a:r>
            <a:r>
              <a:rPr lang="en-US" sz="2400" i="1" dirty="0">
                <a:ea typeface="ＭＳ Ｐゴシック"/>
                <a:cs typeface="ＭＳ Ｐゴシック"/>
              </a:rPr>
              <a:t>: Differential fault analysis of AES: towards reaching its limits. J. Cryptographic Engineering 3(2): 73-97 (2013)</a:t>
            </a:r>
          </a:p>
          <a:p>
            <a:endParaRPr lang="en-US" dirty="0" smtClean="0">
              <a:ea typeface="ＭＳ Ｐゴシック"/>
              <a:cs typeface="ＭＳ Ｐゴシック"/>
            </a:endParaRPr>
          </a:p>
        </p:txBody>
      </p:sp>
    </p:spTree>
    <p:extLst>
      <p:ext uri="{BB962C8B-B14F-4D97-AF65-F5344CB8AC3E}">
        <p14:creationId xmlns:p14="http://schemas.microsoft.com/office/powerpoint/2010/main" val="3879711231"/>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7" name="Rectangle 2"/>
          <p:cNvSpPr>
            <a:spLocks noGrp="1"/>
          </p:cNvSpPr>
          <p:nvPr>
            <p:ph type="title" idx="4294967295"/>
          </p:nvPr>
        </p:nvSpPr>
        <p:spPr bwMode="auto">
          <a:noFill/>
        </p:spPr>
        <p:txBody>
          <a:bodyPr/>
          <a:lstStyle/>
          <a:p>
            <a:r>
              <a:rPr lang="en-US" sz="3400">
                <a:effectLst/>
                <a:ea typeface="ＭＳ Ｐゴシック"/>
                <a:cs typeface="ＭＳ Ｐゴシック"/>
              </a:rPr>
              <a:t>A Practical Scenario: </a:t>
            </a:r>
            <a:br>
              <a:rPr lang="en-US" sz="3400">
                <a:effectLst/>
                <a:ea typeface="ＭＳ Ｐゴシック"/>
                <a:cs typeface="ＭＳ Ｐゴシック"/>
              </a:rPr>
            </a:br>
            <a:r>
              <a:rPr lang="en-US" sz="3400">
                <a:effectLst/>
                <a:ea typeface="ＭＳ Ｐゴシック"/>
                <a:cs typeface="ＭＳ Ｐゴシック"/>
              </a:rPr>
              <a:t>An Iterated AES Architecture</a:t>
            </a:r>
          </a:p>
        </p:txBody>
      </p:sp>
      <p:sp>
        <p:nvSpPr>
          <p:cNvPr id="145411" name="Rectangle 3"/>
          <p:cNvSpPr>
            <a:spLocks noChangeArrowheads="1"/>
          </p:cNvSpPr>
          <p:nvPr/>
        </p:nvSpPr>
        <p:spPr bwMode="auto">
          <a:xfrm>
            <a:off x="2819400" y="2057400"/>
            <a:ext cx="914400" cy="205740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defRPr/>
            </a:pPr>
            <a:endParaRPr lang="en-US">
              <a:ea typeface="ＭＳ Ｐゴシック" pitchFamily="34" charset="-128"/>
            </a:endParaRPr>
          </a:p>
        </p:txBody>
      </p:sp>
      <p:sp>
        <p:nvSpPr>
          <p:cNvPr id="145412" name="Rectangle 4"/>
          <p:cNvSpPr>
            <a:spLocks noChangeArrowheads="1"/>
          </p:cNvSpPr>
          <p:nvPr/>
        </p:nvSpPr>
        <p:spPr bwMode="auto">
          <a:xfrm>
            <a:off x="4495800" y="2057400"/>
            <a:ext cx="3352800" cy="205740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lgn="ctr" eaLnBrk="0" hangingPunct="0">
              <a:defRPr/>
            </a:pPr>
            <a:r>
              <a:rPr lang="en-US" sz="2800">
                <a:latin typeface="Verdana" pitchFamily="34" charset="0"/>
                <a:ea typeface="ＭＳ Ｐゴシック" pitchFamily="34" charset="-128"/>
              </a:rPr>
              <a:t>AES Round</a:t>
            </a:r>
          </a:p>
        </p:txBody>
      </p:sp>
      <p:sp>
        <p:nvSpPr>
          <p:cNvPr id="145413" name="Rectangle 5"/>
          <p:cNvSpPr>
            <a:spLocks noChangeArrowheads="1"/>
          </p:cNvSpPr>
          <p:nvPr/>
        </p:nvSpPr>
        <p:spPr bwMode="auto">
          <a:xfrm>
            <a:off x="8534400" y="2057400"/>
            <a:ext cx="914400" cy="2057400"/>
          </a:xfrm>
          <a:prstGeom prst="rect">
            <a:avLst/>
          </a:prstGeom>
          <a:solidFill>
            <a:schemeClr val="accent1">
              <a:lumMod val="20000"/>
              <a:lumOff val="80000"/>
            </a:schemeClr>
          </a:solidFill>
          <a:ln w="9525">
            <a:solidFill>
              <a:schemeClr val="tx1"/>
            </a:solidFill>
            <a:miter lim="800000"/>
            <a:headEnd/>
            <a:tailEnd/>
          </a:ln>
        </p:spPr>
        <p:txBody>
          <a:bodyPr wrap="none" anchor="ctr"/>
          <a:lstStyle/>
          <a:p>
            <a:pPr>
              <a:defRPr/>
            </a:pPr>
            <a:endParaRPr lang="en-US">
              <a:ea typeface="ＭＳ Ｐゴシック" pitchFamily="34" charset="-128"/>
            </a:endParaRPr>
          </a:p>
        </p:txBody>
      </p:sp>
      <p:sp>
        <p:nvSpPr>
          <p:cNvPr id="746501" name="AutoShape 6"/>
          <p:cNvSpPr>
            <a:spLocks noChangeArrowheads="1"/>
          </p:cNvSpPr>
          <p:nvPr/>
        </p:nvSpPr>
        <p:spPr bwMode="auto">
          <a:xfrm>
            <a:off x="3810000" y="2819400"/>
            <a:ext cx="609600" cy="6096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746502" name="AutoShape 7"/>
          <p:cNvSpPr>
            <a:spLocks noChangeArrowheads="1"/>
          </p:cNvSpPr>
          <p:nvPr/>
        </p:nvSpPr>
        <p:spPr bwMode="auto">
          <a:xfrm>
            <a:off x="7924800" y="2819400"/>
            <a:ext cx="609600" cy="6096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746503" name="AutoShape 8"/>
          <p:cNvSpPr>
            <a:spLocks noChangeArrowheads="1"/>
          </p:cNvSpPr>
          <p:nvPr/>
        </p:nvSpPr>
        <p:spPr bwMode="auto">
          <a:xfrm>
            <a:off x="2133600" y="2819400"/>
            <a:ext cx="609600" cy="6096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746504" name="AutoShape 9"/>
          <p:cNvSpPr>
            <a:spLocks noChangeArrowheads="1"/>
          </p:cNvSpPr>
          <p:nvPr/>
        </p:nvSpPr>
        <p:spPr bwMode="auto">
          <a:xfrm>
            <a:off x="9525000" y="2819400"/>
            <a:ext cx="609600" cy="6096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n-US"/>
          </a:p>
        </p:txBody>
      </p:sp>
      <p:sp>
        <p:nvSpPr>
          <p:cNvPr id="746505" name="AutoShape 10"/>
          <p:cNvSpPr>
            <a:spLocks noChangeArrowheads="1"/>
          </p:cNvSpPr>
          <p:nvPr/>
        </p:nvSpPr>
        <p:spPr bwMode="auto">
          <a:xfrm rot="10646174">
            <a:off x="3657600" y="4343400"/>
            <a:ext cx="4876800" cy="1066800"/>
          </a:xfrm>
          <a:prstGeom prst="curvedDownArrow">
            <a:avLst>
              <a:gd name="adj1" fmla="val 91429"/>
              <a:gd name="adj2" fmla="val 182857"/>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746506" name="Line 11"/>
          <p:cNvSpPr>
            <a:spLocks noChangeShapeType="1"/>
          </p:cNvSpPr>
          <p:nvPr/>
        </p:nvSpPr>
        <p:spPr bwMode="auto">
          <a:xfrm>
            <a:off x="1905000" y="5638800"/>
            <a:ext cx="7086600" cy="0"/>
          </a:xfrm>
          <a:prstGeom prst="line">
            <a:avLst/>
          </a:prstGeom>
          <a:noFill/>
          <a:ln w="9525">
            <a:solidFill>
              <a:schemeClr val="tx1"/>
            </a:solidFill>
            <a:round/>
            <a:headEnd/>
            <a:tailEnd/>
          </a:ln>
        </p:spPr>
        <p:txBody>
          <a:bodyPr/>
          <a:lstStyle/>
          <a:p>
            <a:endParaRPr lang="en-US"/>
          </a:p>
        </p:txBody>
      </p:sp>
      <p:sp>
        <p:nvSpPr>
          <p:cNvPr id="746507" name="Line 12"/>
          <p:cNvSpPr>
            <a:spLocks noChangeShapeType="1"/>
          </p:cNvSpPr>
          <p:nvPr/>
        </p:nvSpPr>
        <p:spPr bwMode="auto">
          <a:xfrm flipV="1">
            <a:off x="8991600" y="4114800"/>
            <a:ext cx="0" cy="1524000"/>
          </a:xfrm>
          <a:prstGeom prst="line">
            <a:avLst/>
          </a:prstGeom>
          <a:noFill/>
          <a:ln w="9525">
            <a:solidFill>
              <a:schemeClr val="tx1"/>
            </a:solidFill>
            <a:round/>
            <a:headEnd/>
            <a:tailEnd type="triangle" w="med" len="med"/>
          </a:ln>
        </p:spPr>
        <p:txBody>
          <a:bodyPr/>
          <a:lstStyle/>
          <a:p>
            <a:endParaRPr lang="en-US"/>
          </a:p>
        </p:txBody>
      </p:sp>
      <p:sp>
        <p:nvSpPr>
          <p:cNvPr id="746508" name="Line 13"/>
          <p:cNvSpPr>
            <a:spLocks noChangeShapeType="1"/>
          </p:cNvSpPr>
          <p:nvPr/>
        </p:nvSpPr>
        <p:spPr bwMode="auto">
          <a:xfrm flipV="1">
            <a:off x="3276600" y="4114800"/>
            <a:ext cx="0" cy="1524000"/>
          </a:xfrm>
          <a:prstGeom prst="line">
            <a:avLst/>
          </a:prstGeom>
          <a:noFill/>
          <a:ln w="9525">
            <a:solidFill>
              <a:schemeClr val="tx1"/>
            </a:solidFill>
            <a:round/>
            <a:headEnd/>
            <a:tailEnd type="triangle" w="med" len="med"/>
          </a:ln>
        </p:spPr>
        <p:txBody>
          <a:bodyPr/>
          <a:lstStyle/>
          <a:p>
            <a:endParaRPr lang="en-US"/>
          </a:p>
        </p:txBody>
      </p:sp>
      <p:sp>
        <p:nvSpPr>
          <p:cNvPr id="746509" name="Text Box 14"/>
          <p:cNvSpPr txBox="1">
            <a:spLocks noChangeArrowheads="1"/>
          </p:cNvSpPr>
          <p:nvPr/>
        </p:nvSpPr>
        <p:spPr bwMode="auto">
          <a:xfrm>
            <a:off x="2057400" y="5867401"/>
            <a:ext cx="1524000" cy="366713"/>
          </a:xfrm>
          <a:prstGeom prst="rect">
            <a:avLst/>
          </a:prstGeom>
          <a:noFill/>
          <a:ln w="9525">
            <a:noFill/>
            <a:miter lim="800000"/>
            <a:headEnd/>
            <a:tailEnd/>
          </a:ln>
        </p:spPr>
        <p:txBody>
          <a:bodyPr>
            <a:spAutoFit/>
          </a:bodyPr>
          <a:lstStyle/>
          <a:p>
            <a:pPr eaLnBrk="0" hangingPunct="0">
              <a:spcBef>
                <a:spcPct val="50000"/>
              </a:spcBef>
            </a:pPr>
            <a:r>
              <a:rPr lang="en-US" b="1">
                <a:latin typeface="Verdana" pitchFamily="34" charset="0"/>
              </a:rPr>
              <a:t>Clk line</a:t>
            </a:r>
          </a:p>
        </p:txBody>
      </p:sp>
      <p:sp>
        <p:nvSpPr>
          <p:cNvPr id="746510" name="Text Box 15"/>
          <p:cNvSpPr txBox="1">
            <a:spLocks noChangeArrowheads="1"/>
          </p:cNvSpPr>
          <p:nvPr/>
        </p:nvSpPr>
        <p:spPr bwMode="auto">
          <a:xfrm rot="5400000">
            <a:off x="822326" y="3184526"/>
            <a:ext cx="2093912" cy="376237"/>
          </a:xfrm>
          <a:prstGeom prst="rect">
            <a:avLst/>
          </a:prstGeom>
          <a:solidFill>
            <a:schemeClr val="bg1"/>
          </a:solidFill>
          <a:ln w="9525">
            <a:solidFill>
              <a:schemeClr val="tx1"/>
            </a:solidFill>
            <a:miter lim="800000"/>
            <a:headEnd/>
            <a:tailEnd/>
          </a:ln>
        </p:spPr>
        <p:txBody>
          <a:bodyPr>
            <a:spAutoFit/>
          </a:bodyPr>
          <a:lstStyle/>
          <a:p>
            <a:pPr eaLnBrk="0" hangingPunct="0">
              <a:spcBef>
                <a:spcPct val="50000"/>
              </a:spcBef>
            </a:pPr>
            <a:r>
              <a:rPr lang="en-US" b="1">
                <a:latin typeface="Verdana" pitchFamily="34" charset="0"/>
              </a:rPr>
              <a:t>PLAINTEXT</a:t>
            </a:r>
          </a:p>
        </p:txBody>
      </p:sp>
      <p:sp>
        <p:nvSpPr>
          <p:cNvPr id="746511" name="Text Box 16"/>
          <p:cNvSpPr txBox="1">
            <a:spLocks noChangeArrowheads="1"/>
          </p:cNvSpPr>
          <p:nvPr/>
        </p:nvSpPr>
        <p:spPr bwMode="auto">
          <a:xfrm rot="5400000">
            <a:off x="2198688" y="3149601"/>
            <a:ext cx="2093913" cy="366712"/>
          </a:xfrm>
          <a:prstGeom prst="rect">
            <a:avLst/>
          </a:prstGeom>
          <a:noFill/>
          <a:ln w="9525">
            <a:noFill/>
            <a:miter lim="800000"/>
            <a:headEnd/>
            <a:tailEnd/>
          </a:ln>
        </p:spPr>
        <p:txBody>
          <a:bodyPr>
            <a:spAutoFit/>
          </a:bodyPr>
          <a:lstStyle/>
          <a:p>
            <a:pPr eaLnBrk="0" hangingPunct="0">
              <a:spcBef>
                <a:spcPct val="50000"/>
              </a:spcBef>
            </a:pPr>
            <a:r>
              <a:rPr lang="en-US">
                <a:latin typeface="Verdana" pitchFamily="34" charset="0"/>
              </a:rPr>
              <a:t>STATE REG</a:t>
            </a:r>
          </a:p>
        </p:txBody>
      </p:sp>
      <p:sp>
        <p:nvSpPr>
          <p:cNvPr id="746512" name="Text Box 17"/>
          <p:cNvSpPr txBox="1">
            <a:spLocks noChangeArrowheads="1"/>
          </p:cNvSpPr>
          <p:nvPr/>
        </p:nvSpPr>
        <p:spPr bwMode="auto">
          <a:xfrm rot="5400000">
            <a:off x="7913688" y="3189288"/>
            <a:ext cx="2093912" cy="366712"/>
          </a:xfrm>
          <a:prstGeom prst="rect">
            <a:avLst/>
          </a:prstGeom>
          <a:noFill/>
          <a:ln w="9525">
            <a:noFill/>
            <a:miter lim="800000"/>
            <a:headEnd/>
            <a:tailEnd/>
          </a:ln>
        </p:spPr>
        <p:txBody>
          <a:bodyPr>
            <a:spAutoFit/>
          </a:bodyPr>
          <a:lstStyle/>
          <a:p>
            <a:pPr eaLnBrk="0" hangingPunct="0">
              <a:spcBef>
                <a:spcPct val="50000"/>
              </a:spcBef>
            </a:pPr>
            <a:r>
              <a:rPr lang="en-US">
                <a:latin typeface="Verdana" pitchFamily="34" charset="0"/>
              </a:rPr>
              <a:t>STATE REG</a:t>
            </a:r>
          </a:p>
        </p:txBody>
      </p:sp>
      <p:sp>
        <p:nvSpPr>
          <p:cNvPr id="145426" name="Rectangle 18"/>
          <p:cNvSpPr>
            <a:spLocks noChangeArrowheads="1"/>
          </p:cNvSpPr>
          <p:nvPr/>
        </p:nvSpPr>
        <p:spPr bwMode="auto">
          <a:xfrm>
            <a:off x="3657600" y="5791200"/>
            <a:ext cx="6019800" cy="838200"/>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eaLnBrk="0" hangingPunct="0">
              <a:defRPr/>
            </a:pPr>
            <a:r>
              <a:rPr lang="en-US">
                <a:latin typeface="Verdana" pitchFamily="34" charset="0"/>
                <a:ea typeface="ＭＳ Ｐゴシック" pitchFamily="34" charset="-128"/>
              </a:rPr>
              <a:t>An Attacker can time his attack by counting the </a:t>
            </a:r>
          </a:p>
          <a:p>
            <a:pPr algn="ctr" eaLnBrk="0" hangingPunct="0">
              <a:defRPr/>
            </a:pPr>
            <a:r>
              <a:rPr lang="en-US">
                <a:latin typeface="Verdana" pitchFamily="34" charset="0"/>
                <a:ea typeface="ＭＳ Ｐゴシック" pitchFamily="34" charset="-128"/>
              </a:rPr>
              <a:t>number of clock cycles : </a:t>
            </a:r>
            <a:r>
              <a:rPr lang="en-US" b="1" i="1">
                <a:latin typeface="Verdana" pitchFamily="34" charset="0"/>
                <a:ea typeface="ＭＳ Ｐゴシック" pitchFamily="34" charset="-128"/>
              </a:rPr>
              <a:t>Control on Fault Timing</a:t>
            </a:r>
          </a:p>
        </p:txBody>
      </p:sp>
      <p:sp>
        <p:nvSpPr>
          <p:cNvPr id="746514" name="Text Box 19"/>
          <p:cNvSpPr txBox="1">
            <a:spLocks noChangeArrowheads="1"/>
          </p:cNvSpPr>
          <p:nvPr/>
        </p:nvSpPr>
        <p:spPr bwMode="auto">
          <a:xfrm rot="5400000">
            <a:off x="9266238" y="3338513"/>
            <a:ext cx="2093913" cy="376238"/>
          </a:xfrm>
          <a:prstGeom prst="rect">
            <a:avLst/>
          </a:prstGeom>
          <a:solidFill>
            <a:schemeClr val="bg1"/>
          </a:solidFill>
          <a:ln w="9525">
            <a:solidFill>
              <a:schemeClr val="tx1"/>
            </a:solidFill>
            <a:miter lim="800000"/>
            <a:headEnd/>
            <a:tailEnd/>
          </a:ln>
        </p:spPr>
        <p:txBody>
          <a:bodyPr>
            <a:spAutoFit/>
          </a:bodyPr>
          <a:lstStyle/>
          <a:p>
            <a:pPr eaLnBrk="0" hangingPunct="0">
              <a:spcBef>
                <a:spcPct val="50000"/>
              </a:spcBef>
            </a:pPr>
            <a:r>
              <a:rPr lang="en-US" b="1">
                <a:latin typeface="Verdana" pitchFamily="34" charset="0"/>
              </a:rPr>
              <a:t>CIPHERTEXT</a:t>
            </a:r>
          </a:p>
        </p:txBody>
      </p:sp>
    </p:spTree>
    <p:extLst>
      <p:ext uri="{BB962C8B-B14F-4D97-AF65-F5344CB8AC3E}">
        <p14:creationId xmlns:p14="http://schemas.microsoft.com/office/powerpoint/2010/main" val="1501512495"/>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Fault Attacks</a:t>
            </a:r>
            <a:endParaRPr lang="en-IN" dirty="0"/>
          </a:p>
        </p:txBody>
      </p:sp>
      <p:sp>
        <p:nvSpPr>
          <p:cNvPr id="3" name="Content Placeholder 2"/>
          <p:cNvSpPr>
            <a:spLocks noGrp="1"/>
          </p:cNvSpPr>
          <p:nvPr>
            <p:ph idx="1"/>
          </p:nvPr>
        </p:nvSpPr>
        <p:spPr/>
        <p:txBody>
          <a:bodyPr/>
          <a:lstStyle/>
          <a:p>
            <a:r>
              <a:rPr lang="en-US" dirty="0" smtClean="0"/>
              <a:t>Differential Fault Analysis (DFA)</a:t>
            </a:r>
          </a:p>
          <a:p>
            <a:pPr lvl="1"/>
            <a:r>
              <a:rPr lang="en-US" dirty="0" smtClean="0"/>
              <a:t>Induce a fault</a:t>
            </a:r>
          </a:p>
          <a:p>
            <a:pPr lvl="1"/>
            <a:r>
              <a:rPr lang="en-US" dirty="0" smtClean="0"/>
              <a:t>Observe the Difference of the correct and faulty pairs</a:t>
            </a:r>
          </a:p>
          <a:p>
            <a:pPr lvl="1"/>
            <a:r>
              <a:rPr lang="en-US" dirty="0" smtClean="0"/>
              <a:t>Derive equations to obtain the key</a:t>
            </a:r>
          </a:p>
          <a:p>
            <a:r>
              <a:rPr lang="en-US" dirty="0" smtClean="0"/>
              <a:t>Differential Fault Intensity Attack (DFIA)</a:t>
            </a:r>
          </a:p>
          <a:p>
            <a:pPr lvl="1"/>
            <a:r>
              <a:rPr lang="en-US" dirty="0" smtClean="0"/>
              <a:t>Obtain non-uniform faults (biased faults) through non-expensive techniques</a:t>
            </a:r>
          </a:p>
          <a:p>
            <a:pPr lvl="1"/>
            <a:r>
              <a:rPr lang="en-US" dirty="0" smtClean="0"/>
              <a:t>Perform Side Channel Analysis like power analysis to exploit the bias</a:t>
            </a:r>
          </a:p>
          <a:p>
            <a:pPr lvl="2"/>
            <a:endParaRPr lang="en-IN" dirty="0"/>
          </a:p>
        </p:txBody>
      </p:sp>
    </p:spTree>
    <p:extLst>
      <p:ext uri="{BB962C8B-B14F-4D97-AF65-F5344CB8AC3E}">
        <p14:creationId xmlns:p14="http://schemas.microsoft.com/office/powerpoint/2010/main" val="3483087960"/>
      </p:ext>
    </p:extLst>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p:cNvSpPr>
          <p:nvPr>
            <p:ph type="title" idx="4294967295"/>
          </p:nvPr>
        </p:nvSpPr>
        <p:spPr bwMode="auto">
          <a:xfrm>
            <a:off x="2959100" y="384175"/>
            <a:ext cx="7499350" cy="706438"/>
          </a:xfrm>
        </p:spPr>
        <p:txBody>
          <a:bodyPr>
            <a:normAutofit fontScale="90000"/>
          </a:bodyPr>
          <a:lstStyle/>
          <a:p>
            <a:pPr>
              <a:defRPr/>
            </a:pPr>
            <a:r>
              <a:rPr lang="en-US" smtClean="0">
                <a:effectLst/>
              </a:rPr>
              <a:t>Principle of the Attack</a:t>
            </a:r>
          </a:p>
        </p:txBody>
      </p:sp>
      <p:sp>
        <p:nvSpPr>
          <p:cNvPr id="747522" name="Rectangle 3"/>
          <p:cNvSpPr>
            <a:spLocks noGrp="1"/>
          </p:cNvSpPr>
          <p:nvPr>
            <p:ph type="body" idx="4294967295"/>
          </p:nvPr>
        </p:nvSpPr>
        <p:spPr>
          <a:xfrm>
            <a:off x="2667000" y="1676400"/>
            <a:ext cx="7620000" cy="4724400"/>
          </a:xfrm>
          <a:solidFill>
            <a:schemeClr val="bg1"/>
          </a:solidFill>
        </p:spPr>
        <p:txBody>
          <a:bodyPr/>
          <a:lstStyle/>
          <a:p>
            <a:r>
              <a:rPr lang="en-US" smtClean="0">
                <a:latin typeface="Gill Sans MT" pitchFamily="34" charset="0"/>
                <a:ea typeface="ＭＳ Ｐゴシック"/>
                <a:cs typeface="ＭＳ Ｐゴシック"/>
              </a:rPr>
              <a:t>First, consider a single byte arbitrary fault at the input of the 9</a:t>
            </a:r>
            <a:r>
              <a:rPr lang="en-US" baseline="30000" smtClean="0">
                <a:latin typeface="Gill Sans MT" pitchFamily="34" charset="0"/>
                <a:ea typeface="ＭＳ Ｐゴシック"/>
                <a:cs typeface="ＭＳ Ｐゴシック"/>
              </a:rPr>
              <a:t>th</a:t>
            </a:r>
            <a:r>
              <a:rPr lang="en-US" smtClean="0">
                <a:latin typeface="Gill Sans MT" pitchFamily="34" charset="0"/>
                <a:ea typeface="ＭＳ Ｐゴシック"/>
                <a:cs typeface="ＭＳ Ｐゴシック"/>
              </a:rPr>
              <a:t> round.</a:t>
            </a:r>
          </a:p>
          <a:p>
            <a:endParaRPr lang="en-US" smtClean="0">
              <a:latin typeface="Gill Sans MT" pitchFamily="34" charset="0"/>
              <a:ea typeface="ＭＳ Ｐゴシック"/>
              <a:cs typeface="ＭＳ Ｐゴシック"/>
            </a:endParaRPr>
          </a:p>
          <a:p>
            <a:r>
              <a:rPr lang="en-US" smtClean="0">
                <a:latin typeface="Gill Sans MT" pitchFamily="34" charset="0"/>
                <a:ea typeface="ＭＳ Ｐゴシック"/>
                <a:cs typeface="ＭＳ Ｐゴシック"/>
              </a:rPr>
              <a:t>ISB : Inverse Sub Byte</a:t>
            </a:r>
          </a:p>
          <a:p>
            <a:endParaRPr lang="en-US" smtClean="0">
              <a:latin typeface="Gill Sans MT" pitchFamily="34" charset="0"/>
              <a:ea typeface="ＭＳ Ｐゴシック"/>
              <a:cs typeface="ＭＳ Ｐゴシック"/>
            </a:endParaRPr>
          </a:p>
          <a:p>
            <a:r>
              <a:rPr lang="en-US" smtClean="0">
                <a:latin typeface="Gill Sans MT" pitchFamily="34" charset="0"/>
                <a:ea typeface="ＭＳ Ｐゴシック"/>
                <a:cs typeface="ＭＳ Ｐゴシック"/>
              </a:rPr>
              <a:t>We develop a filter, which takes as input the faulty and fault free ciphertext.</a:t>
            </a:r>
          </a:p>
          <a:p>
            <a:pPr>
              <a:buFont typeface="Wingdings 2" pitchFamily="18" charset="2"/>
              <a:buNone/>
            </a:pPr>
            <a:endParaRPr lang="en-US" smtClean="0">
              <a:latin typeface="Gill Sans MT" pitchFamily="34" charset="0"/>
              <a:ea typeface="ＭＳ Ｐゴシック"/>
              <a:cs typeface="ＭＳ Ｐゴシック"/>
            </a:endParaRPr>
          </a:p>
          <a:p>
            <a:pPr>
              <a:buFont typeface="Wingdings 2" pitchFamily="18" charset="2"/>
              <a:buNone/>
            </a:pPr>
            <a:endParaRPr lang="en-US" smtClean="0">
              <a:latin typeface="Gill Sans MT" pitchFamily="34" charset="0"/>
              <a:ea typeface="ＭＳ Ｐゴシック"/>
              <a:cs typeface="ＭＳ Ｐゴシック"/>
            </a:endParaRPr>
          </a:p>
        </p:txBody>
      </p:sp>
    </p:spTree>
    <p:extLst>
      <p:ext uri="{BB962C8B-B14F-4D97-AF65-F5344CB8AC3E}">
        <p14:creationId xmlns:p14="http://schemas.microsoft.com/office/powerpoint/2010/main" val="268324979"/>
      </p:ext>
    </p:extLst>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idx="4294967295"/>
          </p:nvPr>
        </p:nvSpPr>
        <p:spPr bwMode="auto"/>
        <p:txBody>
          <a:bodyPr>
            <a:normAutofit/>
          </a:bodyPr>
          <a:lstStyle/>
          <a:p>
            <a:pPr>
              <a:defRPr/>
            </a:pPr>
            <a:r>
              <a:rPr lang="en-US" smtClean="0">
                <a:effectLst/>
              </a:rPr>
              <a:t>Propagation of Fault Induced</a:t>
            </a:r>
          </a:p>
        </p:txBody>
      </p:sp>
      <p:grpSp>
        <p:nvGrpSpPr>
          <p:cNvPr id="748546" name="Group 3"/>
          <p:cNvGrpSpPr>
            <a:grpSpLocks/>
          </p:cNvGrpSpPr>
          <p:nvPr/>
        </p:nvGrpSpPr>
        <p:grpSpPr bwMode="auto">
          <a:xfrm>
            <a:off x="2209800" y="1676400"/>
            <a:ext cx="1524000" cy="1524000"/>
            <a:chOff x="288" y="1056"/>
            <a:chExt cx="960" cy="960"/>
          </a:xfrm>
        </p:grpSpPr>
        <p:sp>
          <p:nvSpPr>
            <p:cNvPr id="748613" name="Rectangle 4"/>
            <p:cNvSpPr>
              <a:spLocks noChangeArrowheads="1"/>
            </p:cNvSpPr>
            <p:nvPr/>
          </p:nvSpPr>
          <p:spPr bwMode="auto">
            <a:xfrm>
              <a:off x="288" y="1056"/>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48614" name="Line 5"/>
            <p:cNvSpPr>
              <a:spLocks noChangeShapeType="1"/>
            </p:cNvSpPr>
            <p:nvPr/>
          </p:nvSpPr>
          <p:spPr bwMode="auto">
            <a:xfrm>
              <a:off x="528" y="1056"/>
              <a:ext cx="0" cy="960"/>
            </a:xfrm>
            <a:prstGeom prst="line">
              <a:avLst/>
            </a:prstGeom>
            <a:noFill/>
            <a:ln w="9525">
              <a:solidFill>
                <a:schemeClr val="tx1"/>
              </a:solidFill>
              <a:round/>
              <a:headEnd/>
              <a:tailEnd/>
            </a:ln>
          </p:spPr>
          <p:txBody>
            <a:bodyPr/>
            <a:lstStyle/>
            <a:p>
              <a:endParaRPr lang="en-US"/>
            </a:p>
          </p:txBody>
        </p:sp>
        <p:sp>
          <p:nvSpPr>
            <p:cNvPr id="748615" name="Line 6"/>
            <p:cNvSpPr>
              <a:spLocks noChangeShapeType="1"/>
            </p:cNvSpPr>
            <p:nvPr/>
          </p:nvSpPr>
          <p:spPr bwMode="auto">
            <a:xfrm>
              <a:off x="768" y="1056"/>
              <a:ext cx="0" cy="960"/>
            </a:xfrm>
            <a:prstGeom prst="line">
              <a:avLst/>
            </a:prstGeom>
            <a:noFill/>
            <a:ln w="9525">
              <a:solidFill>
                <a:schemeClr val="tx1"/>
              </a:solidFill>
              <a:round/>
              <a:headEnd/>
              <a:tailEnd/>
            </a:ln>
          </p:spPr>
          <p:txBody>
            <a:bodyPr/>
            <a:lstStyle/>
            <a:p>
              <a:endParaRPr lang="en-US"/>
            </a:p>
          </p:txBody>
        </p:sp>
        <p:sp>
          <p:nvSpPr>
            <p:cNvPr id="748616" name="Line 7"/>
            <p:cNvSpPr>
              <a:spLocks noChangeShapeType="1"/>
            </p:cNvSpPr>
            <p:nvPr/>
          </p:nvSpPr>
          <p:spPr bwMode="auto">
            <a:xfrm>
              <a:off x="1008" y="1056"/>
              <a:ext cx="0" cy="960"/>
            </a:xfrm>
            <a:prstGeom prst="line">
              <a:avLst/>
            </a:prstGeom>
            <a:noFill/>
            <a:ln w="9525">
              <a:solidFill>
                <a:schemeClr val="tx1"/>
              </a:solidFill>
              <a:round/>
              <a:headEnd/>
              <a:tailEnd/>
            </a:ln>
          </p:spPr>
          <p:txBody>
            <a:bodyPr/>
            <a:lstStyle/>
            <a:p>
              <a:endParaRPr lang="en-US"/>
            </a:p>
          </p:txBody>
        </p:sp>
        <p:sp>
          <p:nvSpPr>
            <p:cNvPr id="748617" name="Line 8"/>
            <p:cNvSpPr>
              <a:spLocks noChangeShapeType="1"/>
            </p:cNvSpPr>
            <p:nvPr/>
          </p:nvSpPr>
          <p:spPr bwMode="auto">
            <a:xfrm>
              <a:off x="288" y="1296"/>
              <a:ext cx="960" cy="0"/>
            </a:xfrm>
            <a:prstGeom prst="line">
              <a:avLst/>
            </a:prstGeom>
            <a:noFill/>
            <a:ln w="9525">
              <a:solidFill>
                <a:schemeClr val="tx1"/>
              </a:solidFill>
              <a:round/>
              <a:headEnd/>
              <a:tailEnd/>
            </a:ln>
          </p:spPr>
          <p:txBody>
            <a:bodyPr/>
            <a:lstStyle/>
            <a:p>
              <a:endParaRPr lang="en-US"/>
            </a:p>
          </p:txBody>
        </p:sp>
        <p:sp>
          <p:nvSpPr>
            <p:cNvPr id="748618" name="Line 9"/>
            <p:cNvSpPr>
              <a:spLocks noChangeShapeType="1"/>
            </p:cNvSpPr>
            <p:nvPr/>
          </p:nvSpPr>
          <p:spPr bwMode="auto">
            <a:xfrm>
              <a:off x="288" y="1536"/>
              <a:ext cx="960" cy="0"/>
            </a:xfrm>
            <a:prstGeom prst="line">
              <a:avLst/>
            </a:prstGeom>
            <a:noFill/>
            <a:ln w="9525">
              <a:solidFill>
                <a:schemeClr val="tx1"/>
              </a:solidFill>
              <a:round/>
              <a:headEnd/>
              <a:tailEnd/>
            </a:ln>
          </p:spPr>
          <p:txBody>
            <a:bodyPr/>
            <a:lstStyle/>
            <a:p>
              <a:endParaRPr lang="en-US"/>
            </a:p>
          </p:txBody>
        </p:sp>
        <p:sp>
          <p:nvSpPr>
            <p:cNvPr id="748619" name="Line 10"/>
            <p:cNvSpPr>
              <a:spLocks noChangeShapeType="1"/>
            </p:cNvSpPr>
            <p:nvPr/>
          </p:nvSpPr>
          <p:spPr bwMode="auto">
            <a:xfrm>
              <a:off x="288" y="1776"/>
              <a:ext cx="960" cy="0"/>
            </a:xfrm>
            <a:prstGeom prst="line">
              <a:avLst/>
            </a:prstGeom>
            <a:noFill/>
            <a:ln w="9525">
              <a:solidFill>
                <a:schemeClr val="tx1"/>
              </a:solidFill>
              <a:round/>
              <a:headEnd/>
              <a:tailEnd/>
            </a:ln>
          </p:spPr>
          <p:txBody>
            <a:bodyPr/>
            <a:lstStyle/>
            <a:p>
              <a:endParaRPr lang="en-US"/>
            </a:p>
          </p:txBody>
        </p:sp>
      </p:grpSp>
      <p:grpSp>
        <p:nvGrpSpPr>
          <p:cNvPr id="748547" name="Group 11"/>
          <p:cNvGrpSpPr>
            <a:grpSpLocks/>
          </p:cNvGrpSpPr>
          <p:nvPr/>
        </p:nvGrpSpPr>
        <p:grpSpPr bwMode="auto">
          <a:xfrm>
            <a:off x="4267200" y="1676400"/>
            <a:ext cx="1524000" cy="1524000"/>
            <a:chOff x="288" y="1056"/>
            <a:chExt cx="960" cy="960"/>
          </a:xfrm>
        </p:grpSpPr>
        <p:sp>
          <p:nvSpPr>
            <p:cNvPr id="748606" name="Rectangle 12"/>
            <p:cNvSpPr>
              <a:spLocks noChangeArrowheads="1"/>
            </p:cNvSpPr>
            <p:nvPr/>
          </p:nvSpPr>
          <p:spPr bwMode="auto">
            <a:xfrm>
              <a:off x="288" y="1056"/>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48607" name="Line 13"/>
            <p:cNvSpPr>
              <a:spLocks noChangeShapeType="1"/>
            </p:cNvSpPr>
            <p:nvPr/>
          </p:nvSpPr>
          <p:spPr bwMode="auto">
            <a:xfrm>
              <a:off x="528" y="1056"/>
              <a:ext cx="0" cy="960"/>
            </a:xfrm>
            <a:prstGeom prst="line">
              <a:avLst/>
            </a:prstGeom>
            <a:noFill/>
            <a:ln w="9525">
              <a:solidFill>
                <a:schemeClr val="tx1"/>
              </a:solidFill>
              <a:round/>
              <a:headEnd/>
              <a:tailEnd/>
            </a:ln>
          </p:spPr>
          <p:txBody>
            <a:bodyPr/>
            <a:lstStyle/>
            <a:p>
              <a:endParaRPr lang="en-US"/>
            </a:p>
          </p:txBody>
        </p:sp>
        <p:sp>
          <p:nvSpPr>
            <p:cNvPr id="748608" name="Line 14"/>
            <p:cNvSpPr>
              <a:spLocks noChangeShapeType="1"/>
            </p:cNvSpPr>
            <p:nvPr/>
          </p:nvSpPr>
          <p:spPr bwMode="auto">
            <a:xfrm>
              <a:off x="768" y="1056"/>
              <a:ext cx="0" cy="960"/>
            </a:xfrm>
            <a:prstGeom prst="line">
              <a:avLst/>
            </a:prstGeom>
            <a:noFill/>
            <a:ln w="9525">
              <a:solidFill>
                <a:schemeClr val="tx1"/>
              </a:solidFill>
              <a:round/>
              <a:headEnd/>
              <a:tailEnd/>
            </a:ln>
          </p:spPr>
          <p:txBody>
            <a:bodyPr/>
            <a:lstStyle/>
            <a:p>
              <a:endParaRPr lang="en-US"/>
            </a:p>
          </p:txBody>
        </p:sp>
        <p:sp>
          <p:nvSpPr>
            <p:cNvPr id="748609" name="Line 15"/>
            <p:cNvSpPr>
              <a:spLocks noChangeShapeType="1"/>
            </p:cNvSpPr>
            <p:nvPr/>
          </p:nvSpPr>
          <p:spPr bwMode="auto">
            <a:xfrm>
              <a:off x="1008" y="1056"/>
              <a:ext cx="0" cy="960"/>
            </a:xfrm>
            <a:prstGeom prst="line">
              <a:avLst/>
            </a:prstGeom>
            <a:noFill/>
            <a:ln w="9525">
              <a:solidFill>
                <a:schemeClr val="tx1"/>
              </a:solidFill>
              <a:round/>
              <a:headEnd/>
              <a:tailEnd/>
            </a:ln>
          </p:spPr>
          <p:txBody>
            <a:bodyPr/>
            <a:lstStyle/>
            <a:p>
              <a:endParaRPr lang="en-US"/>
            </a:p>
          </p:txBody>
        </p:sp>
        <p:sp>
          <p:nvSpPr>
            <p:cNvPr id="748610" name="Line 16"/>
            <p:cNvSpPr>
              <a:spLocks noChangeShapeType="1"/>
            </p:cNvSpPr>
            <p:nvPr/>
          </p:nvSpPr>
          <p:spPr bwMode="auto">
            <a:xfrm>
              <a:off x="288" y="1296"/>
              <a:ext cx="960" cy="0"/>
            </a:xfrm>
            <a:prstGeom prst="line">
              <a:avLst/>
            </a:prstGeom>
            <a:noFill/>
            <a:ln w="9525">
              <a:solidFill>
                <a:schemeClr val="tx1"/>
              </a:solidFill>
              <a:round/>
              <a:headEnd/>
              <a:tailEnd/>
            </a:ln>
          </p:spPr>
          <p:txBody>
            <a:bodyPr/>
            <a:lstStyle/>
            <a:p>
              <a:endParaRPr lang="en-US"/>
            </a:p>
          </p:txBody>
        </p:sp>
        <p:sp>
          <p:nvSpPr>
            <p:cNvPr id="748611" name="Line 17"/>
            <p:cNvSpPr>
              <a:spLocks noChangeShapeType="1"/>
            </p:cNvSpPr>
            <p:nvPr/>
          </p:nvSpPr>
          <p:spPr bwMode="auto">
            <a:xfrm>
              <a:off x="288" y="1536"/>
              <a:ext cx="960" cy="0"/>
            </a:xfrm>
            <a:prstGeom prst="line">
              <a:avLst/>
            </a:prstGeom>
            <a:noFill/>
            <a:ln w="9525">
              <a:solidFill>
                <a:schemeClr val="tx1"/>
              </a:solidFill>
              <a:round/>
              <a:headEnd/>
              <a:tailEnd/>
            </a:ln>
          </p:spPr>
          <p:txBody>
            <a:bodyPr/>
            <a:lstStyle/>
            <a:p>
              <a:endParaRPr lang="en-US"/>
            </a:p>
          </p:txBody>
        </p:sp>
        <p:sp>
          <p:nvSpPr>
            <p:cNvPr id="748612" name="Line 18"/>
            <p:cNvSpPr>
              <a:spLocks noChangeShapeType="1"/>
            </p:cNvSpPr>
            <p:nvPr/>
          </p:nvSpPr>
          <p:spPr bwMode="auto">
            <a:xfrm>
              <a:off x="288" y="1776"/>
              <a:ext cx="960" cy="0"/>
            </a:xfrm>
            <a:prstGeom prst="line">
              <a:avLst/>
            </a:prstGeom>
            <a:noFill/>
            <a:ln w="9525">
              <a:solidFill>
                <a:schemeClr val="tx1"/>
              </a:solidFill>
              <a:round/>
              <a:headEnd/>
              <a:tailEnd/>
            </a:ln>
          </p:spPr>
          <p:txBody>
            <a:bodyPr/>
            <a:lstStyle/>
            <a:p>
              <a:endParaRPr lang="en-US"/>
            </a:p>
          </p:txBody>
        </p:sp>
      </p:grpSp>
      <p:grpSp>
        <p:nvGrpSpPr>
          <p:cNvPr id="748548" name="Group 19"/>
          <p:cNvGrpSpPr>
            <a:grpSpLocks/>
          </p:cNvGrpSpPr>
          <p:nvPr/>
        </p:nvGrpSpPr>
        <p:grpSpPr bwMode="auto">
          <a:xfrm>
            <a:off x="6400800" y="1676400"/>
            <a:ext cx="1524000" cy="1524000"/>
            <a:chOff x="288" y="1056"/>
            <a:chExt cx="960" cy="960"/>
          </a:xfrm>
        </p:grpSpPr>
        <p:sp>
          <p:nvSpPr>
            <p:cNvPr id="748599" name="Rectangle 20"/>
            <p:cNvSpPr>
              <a:spLocks noChangeArrowheads="1"/>
            </p:cNvSpPr>
            <p:nvPr/>
          </p:nvSpPr>
          <p:spPr bwMode="auto">
            <a:xfrm>
              <a:off x="288" y="1056"/>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48600" name="Line 21"/>
            <p:cNvSpPr>
              <a:spLocks noChangeShapeType="1"/>
            </p:cNvSpPr>
            <p:nvPr/>
          </p:nvSpPr>
          <p:spPr bwMode="auto">
            <a:xfrm>
              <a:off x="528" y="1056"/>
              <a:ext cx="0" cy="960"/>
            </a:xfrm>
            <a:prstGeom prst="line">
              <a:avLst/>
            </a:prstGeom>
            <a:noFill/>
            <a:ln w="9525">
              <a:solidFill>
                <a:schemeClr val="tx1"/>
              </a:solidFill>
              <a:round/>
              <a:headEnd/>
              <a:tailEnd/>
            </a:ln>
          </p:spPr>
          <p:txBody>
            <a:bodyPr/>
            <a:lstStyle/>
            <a:p>
              <a:endParaRPr lang="en-US"/>
            </a:p>
          </p:txBody>
        </p:sp>
        <p:sp>
          <p:nvSpPr>
            <p:cNvPr id="748601" name="Line 22"/>
            <p:cNvSpPr>
              <a:spLocks noChangeShapeType="1"/>
            </p:cNvSpPr>
            <p:nvPr/>
          </p:nvSpPr>
          <p:spPr bwMode="auto">
            <a:xfrm>
              <a:off x="768" y="1056"/>
              <a:ext cx="0" cy="960"/>
            </a:xfrm>
            <a:prstGeom prst="line">
              <a:avLst/>
            </a:prstGeom>
            <a:noFill/>
            <a:ln w="9525">
              <a:solidFill>
                <a:schemeClr val="tx1"/>
              </a:solidFill>
              <a:round/>
              <a:headEnd/>
              <a:tailEnd/>
            </a:ln>
          </p:spPr>
          <p:txBody>
            <a:bodyPr/>
            <a:lstStyle/>
            <a:p>
              <a:endParaRPr lang="en-US"/>
            </a:p>
          </p:txBody>
        </p:sp>
        <p:sp>
          <p:nvSpPr>
            <p:cNvPr id="748602" name="Line 23"/>
            <p:cNvSpPr>
              <a:spLocks noChangeShapeType="1"/>
            </p:cNvSpPr>
            <p:nvPr/>
          </p:nvSpPr>
          <p:spPr bwMode="auto">
            <a:xfrm>
              <a:off x="1008" y="1056"/>
              <a:ext cx="0" cy="960"/>
            </a:xfrm>
            <a:prstGeom prst="line">
              <a:avLst/>
            </a:prstGeom>
            <a:noFill/>
            <a:ln w="9525">
              <a:solidFill>
                <a:schemeClr val="tx1"/>
              </a:solidFill>
              <a:round/>
              <a:headEnd/>
              <a:tailEnd/>
            </a:ln>
          </p:spPr>
          <p:txBody>
            <a:bodyPr/>
            <a:lstStyle/>
            <a:p>
              <a:endParaRPr lang="en-US"/>
            </a:p>
          </p:txBody>
        </p:sp>
        <p:sp>
          <p:nvSpPr>
            <p:cNvPr id="748603" name="Line 24"/>
            <p:cNvSpPr>
              <a:spLocks noChangeShapeType="1"/>
            </p:cNvSpPr>
            <p:nvPr/>
          </p:nvSpPr>
          <p:spPr bwMode="auto">
            <a:xfrm>
              <a:off x="288" y="1296"/>
              <a:ext cx="960" cy="0"/>
            </a:xfrm>
            <a:prstGeom prst="line">
              <a:avLst/>
            </a:prstGeom>
            <a:noFill/>
            <a:ln w="9525">
              <a:solidFill>
                <a:schemeClr val="tx1"/>
              </a:solidFill>
              <a:round/>
              <a:headEnd/>
              <a:tailEnd/>
            </a:ln>
          </p:spPr>
          <p:txBody>
            <a:bodyPr/>
            <a:lstStyle/>
            <a:p>
              <a:endParaRPr lang="en-US"/>
            </a:p>
          </p:txBody>
        </p:sp>
        <p:sp>
          <p:nvSpPr>
            <p:cNvPr id="748604" name="Line 25"/>
            <p:cNvSpPr>
              <a:spLocks noChangeShapeType="1"/>
            </p:cNvSpPr>
            <p:nvPr/>
          </p:nvSpPr>
          <p:spPr bwMode="auto">
            <a:xfrm>
              <a:off x="288" y="1536"/>
              <a:ext cx="960" cy="0"/>
            </a:xfrm>
            <a:prstGeom prst="line">
              <a:avLst/>
            </a:prstGeom>
            <a:noFill/>
            <a:ln w="9525">
              <a:solidFill>
                <a:schemeClr val="tx1"/>
              </a:solidFill>
              <a:round/>
              <a:headEnd/>
              <a:tailEnd/>
            </a:ln>
          </p:spPr>
          <p:txBody>
            <a:bodyPr/>
            <a:lstStyle/>
            <a:p>
              <a:endParaRPr lang="en-US"/>
            </a:p>
          </p:txBody>
        </p:sp>
        <p:sp>
          <p:nvSpPr>
            <p:cNvPr id="748605" name="Line 26"/>
            <p:cNvSpPr>
              <a:spLocks noChangeShapeType="1"/>
            </p:cNvSpPr>
            <p:nvPr/>
          </p:nvSpPr>
          <p:spPr bwMode="auto">
            <a:xfrm>
              <a:off x="288" y="1776"/>
              <a:ext cx="960" cy="0"/>
            </a:xfrm>
            <a:prstGeom prst="line">
              <a:avLst/>
            </a:prstGeom>
            <a:noFill/>
            <a:ln w="9525">
              <a:solidFill>
                <a:schemeClr val="tx1"/>
              </a:solidFill>
              <a:round/>
              <a:headEnd/>
              <a:tailEnd/>
            </a:ln>
          </p:spPr>
          <p:txBody>
            <a:bodyPr/>
            <a:lstStyle/>
            <a:p>
              <a:endParaRPr lang="en-US"/>
            </a:p>
          </p:txBody>
        </p:sp>
      </p:grpSp>
      <p:grpSp>
        <p:nvGrpSpPr>
          <p:cNvPr id="748549" name="Group 27"/>
          <p:cNvGrpSpPr>
            <a:grpSpLocks/>
          </p:cNvGrpSpPr>
          <p:nvPr/>
        </p:nvGrpSpPr>
        <p:grpSpPr bwMode="auto">
          <a:xfrm>
            <a:off x="8458200" y="1676400"/>
            <a:ext cx="1524000" cy="1524000"/>
            <a:chOff x="288" y="1056"/>
            <a:chExt cx="960" cy="960"/>
          </a:xfrm>
        </p:grpSpPr>
        <p:sp>
          <p:nvSpPr>
            <p:cNvPr id="748592" name="Rectangle 28"/>
            <p:cNvSpPr>
              <a:spLocks noChangeArrowheads="1"/>
            </p:cNvSpPr>
            <p:nvPr/>
          </p:nvSpPr>
          <p:spPr bwMode="auto">
            <a:xfrm>
              <a:off x="288" y="1056"/>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48593" name="Line 29"/>
            <p:cNvSpPr>
              <a:spLocks noChangeShapeType="1"/>
            </p:cNvSpPr>
            <p:nvPr/>
          </p:nvSpPr>
          <p:spPr bwMode="auto">
            <a:xfrm>
              <a:off x="528" y="1056"/>
              <a:ext cx="0" cy="960"/>
            </a:xfrm>
            <a:prstGeom prst="line">
              <a:avLst/>
            </a:prstGeom>
            <a:noFill/>
            <a:ln w="9525">
              <a:solidFill>
                <a:schemeClr val="tx1"/>
              </a:solidFill>
              <a:round/>
              <a:headEnd/>
              <a:tailEnd/>
            </a:ln>
          </p:spPr>
          <p:txBody>
            <a:bodyPr/>
            <a:lstStyle/>
            <a:p>
              <a:endParaRPr lang="en-US"/>
            </a:p>
          </p:txBody>
        </p:sp>
        <p:sp>
          <p:nvSpPr>
            <p:cNvPr id="748594" name="Line 30"/>
            <p:cNvSpPr>
              <a:spLocks noChangeShapeType="1"/>
            </p:cNvSpPr>
            <p:nvPr/>
          </p:nvSpPr>
          <p:spPr bwMode="auto">
            <a:xfrm>
              <a:off x="768" y="1056"/>
              <a:ext cx="0" cy="960"/>
            </a:xfrm>
            <a:prstGeom prst="line">
              <a:avLst/>
            </a:prstGeom>
            <a:noFill/>
            <a:ln w="9525">
              <a:solidFill>
                <a:schemeClr val="tx1"/>
              </a:solidFill>
              <a:round/>
              <a:headEnd/>
              <a:tailEnd/>
            </a:ln>
          </p:spPr>
          <p:txBody>
            <a:bodyPr/>
            <a:lstStyle/>
            <a:p>
              <a:endParaRPr lang="en-US"/>
            </a:p>
          </p:txBody>
        </p:sp>
        <p:sp>
          <p:nvSpPr>
            <p:cNvPr id="748595" name="Line 31"/>
            <p:cNvSpPr>
              <a:spLocks noChangeShapeType="1"/>
            </p:cNvSpPr>
            <p:nvPr/>
          </p:nvSpPr>
          <p:spPr bwMode="auto">
            <a:xfrm>
              <a:off x="1008" y="1056"/>
              <a:ext cx="0" cy="960"/>
            </a:xfrm>
            <a:prstGeom prst="line">
              <a:avLst/>
            </a:prstGeom>
            <a:noFill/>
            <a:ln w="9525">
              <a:solidFill>
                <a:schemeClr val="tx1"/>
              </a:solidFill>
              <a:round/>
              <a:headEnd/>
              <a:tailEnd/>
            </a:ln>
          </p:spPr>
          <p:txBody>
            <a:bodyPr/>
            <a:lstStyle/>
            <a:p>
              <a:endParaRPr lang="en-US"/>
            </a:p>
          </p:txBody>
        </p:sp>
        <p:sp>
          <p:nvSpPr>
            <p:cNvPr id="748596" name="Line 32"/>
            <p:cNvSpPr>
              <a:spLocks noChangeShapeType="1"/>
            </p:cNvSpPr>
            <p:nvPr/>
          </p:nvSpPr>
          <p:spPr bwMode="auto">
            <a:xfrm>
              <a:off x="288" y="1296"/>
              <a:ext cx="960" cy="0"/>
            </a:xfrm>
            <a:prstGeom prst="line">
              <a:avLst/>
            </a:prstGeom>
            <a:noFill/>
            <a:ln w="9525">
              <a:solidFill>
                <a:schemeClr val="tx1"/>
              </a:solidFill>
              <a:round/>
              <a:headEnd/>
              <a:tailEnd/>
            </a:ln>
          </p:spPr>
          <p:txBody>
            <a:bodyPr/>
            <a:lstStyle/>
            <a:p>
              <a:endParaRPr lang="en-US"/>
            </a:p>
          </p:txBody>
        </p:sp>
        <p:sp>
          <p:nvSpPr>
            <p:cNvPr id="748597" name="Line 33"/>
            <p:cNvSpPr>
              <a:spLocks noChangeShapeType="1"/>
            </p:cNvSpPr>
            <p:nvPr/>
          </p:nvSpPr>
          <p:spPr bwMode="auto">
            <a:xfrm>
              <a:off x="288" y="1536"/>
              <a:ext cx="960" cy="0"/>
            </a:xfrm>
            <a:prstGeom prst="line">
              <a:avLst/>
            </a:prstGeom>
            <a:noFill/>
            <a:ln w="9525">
              <a:solidFill>
                <a:schemeClr val="tx1"/>
              </a:solidFill>
              <a:round/>
              <a:headEnd/>
              <a:tailEnd/>
            </a:ln>
          </p:spPr>
          <p:txBody>
            <a:bodyPr/>
            <a:lstStyle/>
            <a:p>
              <a:endParaRPr lang="en-US"/>
            </a:p>
          </p:txBody>
        </p:sp>
        <p:sp>
          <p:nvSpPr>
            <p:cNvPr id="748598" name="Line 34"/>
            <p:cNvSpPr>
              <a:spLocks noChangeShapeType="1"/>
            </p:cNvSpPr>
            <p:nvPr/>
          </p:nvSpPr>
          <p:spPr bwMode="auto">
            <a:xfrm>
              <a:off x="288" y="1776"/>
              <a:ext cx="960" cy="0"/>
            </a:xfrm>
            <a:prstGeom prst="line">
              <a:avLst/>
            </a:prstGeom>
            <a:noFill/>
            <a:ln w="9525">
              <a:solidFill>
                <a:schemeClr val="tx1"/>
              </a:solidFill>
              <a:round/>
              <a:headEnd/>
              <a:tailEnd/>
            </a:ln>
          </p:spPr>
          <p:txBody>
            <a:bodyPr/>
            <a:lstStyle/>
            <a:p>
              <a:endParaRPr lang="en-US"/>
            </a:p>
          </p:txBody>
        </p:sp>
      </p:grpSp>
      <p:grpSp>
        <p:nvGrpSpPr>
          <p:cNvPr id="748550" name="Group 35"/>
          <p:cNvGrpSpPr>
            <a:grpSpLocks/>
          </p:cNvGrpSpPr>
          <p:nvPr/>
        </p:nvGrpSpPr>
        <p:grpSpPr bwMode="auto">
          <a:xfrm>
            <a:off x="8458200" y="4572000"/>
            <a:ext cx="1524000" cy="1524000"/>
            <a:chOff x="288" y="1056"/>
            <a:chExt cx="960" cy="960"/>
          </a:xfrm>
        </p:grpSpPr>
        <p:sp>
          <p:nvSpPr>
            <p:cNvPr id="748585" name="Rectangle 36"/>
            <p:cNvSpPr>
              <a:spLocks noChangeArrowheads="1"/>
            </p:cNvSpPr>
            <p:nvPr/>
          </p:nvSpPr>
          <p:spPr bwMode="auto">
            <a:xfrm>
              <a:off x="288" y="1056"/>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48586" name="Line 37"/>
            <p:cNvSpPr>
              <a:spLocks noChangeShapeType="1"/>
            </p:cNvSpPr>
            <p:nvPr/>
          </p:nvSpPr>
          <p:spPr bwMode="auto">
            <a:xfrm>
              <a:off x="528" y="1056"/>
              <a:ext cx="0" cy="960"/>
            </a:xfrm>
            <a:prstGeom prst="line">
              <a:avLst/>
            </a:prstGeom>
            <a:noFill/>
            <a:ln w="9525">
              <a:solidFill>
                <a:schemeClr val="tx1"/>
              </a:solidFill>
              <a:round/>
              <a:headEnd/>
              <a:tailEnd/>
            </a:ln>
          </p:spPr>
          <p:txBody>
            <a:bodyPr/>
            <a:lstStyle/>
            <a:p>
              <a:endParaRPr lang="en-US"/>
            </a:p>
          </p:txBody>
        </p:sp>
        <p:sp>
          <p:nvSpPr>
            <p:cNvPr id="748587" name="Line 38"/>
            <p:cNvSpPr>
              <a:spLocks noChangeShapeType="1"/>
            </p:cNvSpPr>
            <p:nvPr/>
          </p:nvSpPr>
          <p:spPr bwMode="auto">
            <a:xfrm>
              <a:off x="768" y="1056"/>
              <a:ext cx="0" cy="960"/>
            </a:xfrm>
            <a:prstGeom prst="line">
              <a:avLst/>
            </a:prstGeom>
            <a:noFill/>
            <a:ln w="9525">
              <a:solidFill>
                <a:schemeClr val="tx1"/>
              </a:solidFill>
              <a:round/>
              <a:headEnd/>
              <a:tailEnd/>
            </a:ln>
          </p:spPr>
          <p:txBody>
            <a:bodyPr/>
            <a:lstStyle/>
            <a:p>
              <a:endParaRPr lang="en-US"/>
            </a:p>
          </p:txBody>
        </p:sp>
        <p:sp>
          <p:nvSpPr>
            <p:cNvPr id="748588" name="Line 39"/>
            <p:cNvSpPr>
              <a:spLocks noChangeShapeType="1"/>
            </p:cNvSpPr>
            <p:nvPr/>
          </p:nvSpPr>
          <p:spPr bwMode="auto">
            <a:xfrm>
              <a:off x="1008" y="1056"/>
              <a:ext cx="0" cy="960"/>
            </a:xfrm>
            <a:prstGeom prst="line">
              <a:avLst/>
            </a:prstGeom>
            <a:noFill/>
            <a:ln w="9525">
              <a:solidFill>
                <a:schemeClr val="tx1"/>
              </a:solidFill>
              <a:round/>
              <a:headEnd/>
              <a:tailEnd/>
            </a:ln>
          </p:spPr>
          <p:txBody>
            <a:bodyPr/>
            <a:lstStyle/>
            <a:p>
              <a:endParaRPr lang="en-US"/>
            </a:p>
          </p:txBody>
        </p:sp>
        <p:sp>
          <p:nvSpPr>
            <p:cNvPr id="748589" name="Line 40"/>
            <p:cNvSpPr>
              <a:spLocks noChangeShapeType="1"/>
            </p:cNvSpPr>
            <p:nvPr/>
          </p:nvSpPr>
          <p:spPr bwMode="auto">
            <a:xfrm>
              <a:off x="288" y="1296"/>
              <a:ext cx="960" cy="0"/>
            </a:xfrm>
            <a:prstGeom prst="line">
              <a:avLst/>
            </a:prstGeom>
            <a:noFill/>
            <a:ln w="9525">
              <a:solidFill>
                <a:schemeClr val="tx1"/>
              </a:solidFill>
              <a:round/>
              <a:headEnd/>
              <a:tailEnd/>
            </a:ln>
          </p:spPr>
          <p:txBody>
            <a:bodyPr/>
            <a:lstStyle/>
            <a:p>
              <a:endParaRPr lang="en-US"/>
            </a:p>
          </p:txBody>
        </p:sp>
        <p:sp>
          <p:nvSpPr>
            <p:cNvPr id="748590" name="Line 41"/>
            <p:cNvSpPr>
              <a:spLocks noChangeShapeType="1"/>
            </p:cNvSpPr>
            <p:nvPr/>
          </p:nvSpPr>
          <p:spPr bwMode="auto">
            <a:xfrm>
              <a:off x="288" y="1536"/>
              <a:ext cx="960" cy="0"/>
            </a:xfrm>
            <a:prstGeom prst="line">
              <a:avLst/>
            </a:prstGeom>
            <a:noFill/>
            <a:ln w="9525">
              <a:solidFill>
                <a:schemeClr val="tx1"/>
              </a:solidFill>
              <a:round/>
              <a:headEnd/>
              <a:tailEnd/>
            </a:ln>
          </p:spPr>
          <p:txBody>
            <a:bodyPr/>
            <a:lstStyle/>
            <a:p>
              <a:endParaRPr lang="en-US"/>
            </a:p>
          </p:txBody>
        </p:sp>
        <p:sp>
          <p:nvSpPr>
            <p:cNvPr id="748591" name="Line 42"/>
            <p:cNvSpPr>
              <a:spLocks noChangeShapeType="1"/>
            </p:cNvSpPr>
            <p:nvPr/>
          </p:nvSpPr>
          <p:spPr bwMode="auto">
            <a:xfrm>
              <a:off x="288" y="1776"/>
              <a:ext cx="960" cy="0"/>
            </a:xfrm>
            <a:prstGeom prst="line">
              <a:avLst/>
            </a:prstGeom>
            <a:noFill/>
            <a:ln w="9525">
              <a:solidFill>
                <a:schemeClr val="tx1"/>
              </a:solidFill>
              <a:round/>
              <a:headEnd/>
              <a:tailEnd/>
            </a:ln>
          </p:spPr>
          <p:txBody>
            <a:bodyPr/>
            <a:lstStyle/>
            <a:p>
              <a:endParaRPr lang="en-US"/>
            </a:p>
          </p:txBody>
        </p:sp>
      </p:grpSp>
      <p:grpSp>
        <p:nvGrpSpPr>
          <p:cNvPr id="748551" name="Group 43"/>
          <p:cNvGrpSpPr>
            <a:grpSpLocks/>
          </p:cNvGrpSpPr>
          <p:nvPr/>
        </p:nvGrpSpPr>
        <p:grpSpPr bwMode="auto">
          <a:xfrm>
            <a:off x="6400800" y="4572000"/>
            <a:ext cx="1524000" cy="1524000"/>
            <a:chOff x="288" y="1056"/>
            <a:chExt cx="960" cy="960"/>
          </a:xfrm>
        </p:grpSpPr>
        <p:sp>
          <p:nvSpPr>
            <p:cNvPr id="748578" name="Rectangle 44"/>
            <p:cNvSpPr>
              <a:spLocks noChangeArrowheads="1"/>
            </p:cNvSpPr>
            <p:nvPr/>
          </p:nvSpPr>
          <p:spPr bwMode="auto">
            <a:xfrm>
              <a:off x="288" y="1056"/>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48579" name="Line 45"/>
            <p:cNvSpPr>
              <a:spLocks noChangeShapeType="1"/>
            </p:cNvSpPr>
            <p:nvPr/>
          </p:nvSpPr>
          <p:spPr bwMode="auto">
            <a:xfrm>
              <a:off x="528" y="1056"/>
              <a:ext cx="0" cy="960"/>
            </a:xfrm>
            <a:prstGeom prst="line">
              <a:avLst/>
            </a:prstGeom>
            <a:noFill/>
            <a:ln w="9525">
              <a:solidFill>
                <a:schemeClr val="tx1"/>
              </a:solidFill>
              <a:round/>
              <a:headEnd/>
              <a:tailEnd/>
            </a:ln>
          </p:spPr>
          <p:txBody>
            <a:bodyPr/>
            <a:lstStyle/>
            <a:p>
              <a:endParaRPr lang="en-US"/>
            </a:p>
          </p:txBody>
        </p:sp>
        <p:sp>
          <p:nvSpPr>
            <p:cNvPr id="748580" name="Line 46"/>
            <p:cNvSpPr>
              <a:spLocks noChangeShapeType="1"/>
            </p:cNvSpPr>
            <p:nvPr/>
          </p:nvSpPr>
          <p:spPr bwMode="auto">
            <a:xfrm>
              <a:off x="768" y="1056"/>
              <a:ext cx="0" cy="960"/>
            </a:xfrm>
            <a:prstGeom prst="line">
              <a:avLst/>
            </a:prstGeom>
            <a:noFill/>
            <a:ln w="9525">
              <a:solidFill>
                <a:schemeClr val="tx1"/>
              </a:solidFill>
              <a:round/>
              <a:headEnd/>
              <a:tailEnd/>
            </a:ln>
          </p:spPr>
          <p:txBody>
            <a:bodyPr/>
            <a:lstStyle/>
            <a:p>
              <a:endParaRPr lang="en-US"/>
            </a:p>
          </p:txBody>
        </p:sp>
        <p:sp>
          <p:nvSpPr>
            <p:cNvPr id="748581" name="Line 47"/>
            <p:cNvSpPr>
              <a:spLocks noChangeShapeType="1"/>
            </p:cNvSpPr>
            <p:nvPr/>
          </p:nvSpPr>
          <p:spPr bwMode="auto">
            <a:xfrm>
              <a:off x="1008" y="1056"/>
              <a:ext cx="0" cy="960"/>
            </a:xfrm>
            <a:prstGeom prst="line">
              <a:avLst/>
            </a:prstGeom>
            <a:noFill/>
            <a:ln w="9525">
              <a:solidFill>
                <a:schemeClr val="tx1"/>
              </a:solidFill>
              <a:round/>
              <a:headEnd/>
              <a:tailEnd/>
            </a:ln>
          </p:spPr>
          <p:txBody>
            <a:bodyPr/>
            <a:lstStyle/>
            <a:p>
              <a:endParaRPr lang="en-US"/>
            </a:p>
          </p:txBody>
        </p:sp>
        <p:sp>
          <p:nvSpPr>
            <p:cNvPr id="748582" name="Line 48"/>
            <p:cNvSpPr>
              <a:spLocks noChangeShapeType="1"/>
            </p:cNvSpPr>
            <p:nvPr/>
          </p:nvSpPr>
          <p:spPr bwMode="auto">
            <a:xfrm>
              <a:off x="288" y="1296"/>
              <a:ext cx="960" cy="0"/>
            </a:xfrm>
            <a:prstGeom prst="line">
              <a:avLst/>
            </a:prstGeom>
            <a:noFill/>
            <a:ln w="9525">
              <a:solidFill>
                <a:schemeClr val="tx1"/>
              </a:solidFill>
              <a:round/>
              <a:headEnd/>
              <a:tailEnd/>
            </a:ln>
          </p:spPr>
          <p:txBody>
            <a:bodyPr/>
            <a:lstStyle/>
            <a:p>
              <a:endParaRPr lang="en-US"/>
            </a:p>
          </p:txBody>
        </p:sp>
        <p:sp>
          <p:nvSpPr>
            <p:cNvPr id="748583" name="Line 49"/>
            <p:cNvSpPr>
              <a:spLocks noChangeShapeType="1"/>
            </p:cNvSpPr>
            <p:nvPr/>
          </p:nvSpPr>
          <p:spPr bwMode="auto">
            <a:xfrm>
              <a:off x="288" y="1536"/>
              <a:ext cx="960" cy="0"/>
            </a:xfrm>
            <a:prstGeom prst="line">
              <a:avLst/>
            </a:prstGeom>
            <a:noFill/>
            <a:ln w="9525">
              <a:solidFill>
                <a:schemeClr val="tx1"/>
              </a:solidFill>
              <a:round/>
              <a:headEnd/>
              <a:tailEnd/>
            </a:ln>
          </p:spPr>
          <p:txBody>
            <a:bodyPr/>
            <a:lstStyle/>
            <a:p>
              <a:endParaRPr lang="en-US"/>
            </a:p>
          </p:txBody>
        </p:sp>
        <p:sp>
          <p:nvSpPr>
            <p:cNvPr id="748584" name="Line 50"/>
            <p:cNvSpPr>
              <a:spLocks noChangeShapeType="1"/>
            </p:cNvSpPr>
            <p:nvPr/>
          </p:nvSpPr>
          <p:spPr bwMode="auto">
            <a:xfrm>
              <a:off x="288" y="1776"/>
              <a:ext cx="960" cy="0"/>
            </a:xfrm>
            <a:prstGeom prst="line">
              <a:avLst/>
            </a:prstGeom>
            <a:noFill/>
            <a:ln w="9525">
              <a:solidFill>
                <a:schemeClr val="tx1"/>
              </a:solidFill>
              <a:round/>
              <a:headEnd/>
              <a:tailEnd/>
            </a:ln>
          </p:spPr>
          <p:txBody>
            <a:bodyPr/>
            <a:lstStyle/>
            <a:p>
              <a:endParaRPr lang="en-US"/>
            </a:p>
          </p:txBody>
        </p:sp>
      </p:grpSp>
      <p:sp>
        <p:nvSpPr>
          <p:cNvPr id="748552" name="AutoShape 51"/>
          <p:cNvSpPr>
            <a:spLocks noChangeArrowheads="1"/>
          </p:cNvSpPr>
          <p:nvPr/>
        </p:nvSpPr>
        <p:spPr bwMode="auto">
          <a:xfrm>
            <a:off x="3733800" y="2286000"/>
            <a:ext cx="533400" cy="304800"/>
          </a:xfrm>
          <a:prstGeom prst="rightArrow">
            <a:avLst>
              <a:gd name="adj1" fmla="val 50000"/>
              <a:gd name="adj2" fmla="val 43750"/>
            </a:avLst>
          </a:prstGeom>
          <a:solidFill>
            <a:srgbClr val="1699E2"/>
          </a:solidFill>
          <a:ln w="9525">
            <a:solidFill>
              <a:schemeClr val="tx1"/>
            </a:solidFill>
            <a:miter lim="800000"/>
            <a:headEnd/>
            <a:tailEnd/>
          </a:ln>
        </p:spPr>
        <p:txBody>
          <a:bodyPr wrap="none" anchor="ctr"/>
          <a:lstStyle/>
          <a:p>
            <a:endParaRPr lang="en-US"/>
          </a:p>
        </p:txBody>
      </p:sp>
      <p:sp>
        <p:nvSpPr>
          <p:cNvPr id="748553" name="AutoShape 52"/>
          <p:cNvSpPr>
            <a:spLocks noChangeArrowheads="1"/>
          </p:cNvSpPr>
          <p:nvPr/>
        </p:nvSpPr>
        <p:spPr bwMode="auto">
          <a:xfrm>
            <a:off x="5853113" y="2286000"/>
            <a:ext cx="533400" cy="304800"/>
          </a:xfrm>
          <a:prstGeom prst="rightArrow">
            <a:avLst>
              <a:gd name="adj1" fmla="val 50000"/>
              <a:gd name="adj2" fmla="val 43750"/>
            </a:avLst>
          </a:prstGeom>
          <a:solidFill>
            <a:srgbClr val="1699E2"/>
          </a:solidFill>
          <a:ln w="9525">
            <a:solidFill>
              <a:schemeClr val="tx1"/>
            </a:solidFill>
            <a:miter lim="800000"/>
            <a:headEnd/>
            <a:tailEnd/>
          </a:ln>
        </p:spPr>
        <p:txBody>
          <a:bodyPr wrap="none" anchor="ctr"/>
          <a:lstStyle/>
          <a:p>
            <a:endParaRPr lang="en-US"/>
          </a:p>
        </p:txBody>
      </p:sp>
      <p:sp>
        <p:nvSpPr>
          <p:cNvPr id="748554" name="AutoShape 53"/>
          <p:cNvSpPr>
            <a:spLocks noChangeArrowheads="1"/>
          </p:cNvSpPr>
          <p:nvPr/>
        </p:nvSpPr>
        <p:spPr bwMode="auto">
          <a:xfrm>
            <a:off x="7924800" y="2286000"/>
            <a:ext cx="533400" cy="304800"/>
          </a:xfrm>
          <a:prstGeom prst="rightArrow">
            <a:avLst>
              <a:gd name="adj1" fmla="val 50000"/>
              <a:gd name="adj2" fmla="val 43750"/>
            </a:avLst>
          </a:prstGeom>
          <a:solidFill>
            <a:srgbClr val="1699E2"/>
          </a:solidFill>
          <a:ln w="9525">
            <a:solidFill>
              <a:schemeClr val="tx1"/>
            </a:solidFill>
            <a:miter lim="800000"/>
            <a:headEnd/>
            <a:tailEnd/>
          </a:ln>
        </p:spPr>
        <p:txBody>
          <a:bodyPr wrap="none" anchor="ctr"/>
          <a:lstStyle/>
          <a:p>
            <a:endParaRPr lang="en-US"/>
          </a:p>
        </p:txBody>
      </p:sp>
      <p:sp>
        <p:nvSpPr>
          <p:cNvPr id="748555" name="AutoShape 54"/>
          <p:cNvSpPr>
            <a:spLocks noChangeArrowheads="1"/>
          </p:cNvSpPr>
          <p:nvPr/>
        </p:nvSpPr>
        <p:spPr bwMode="auto">
          <a:xfrm>
            <a:off x="9039225" y="3200400"/>
            <a:ext cx="381000" cy="1371600"/>
          </a:xfrm>
          <a:prstGeom prst="downArrow">
            <a:avLst>
              <a:gd name="adj1" fmla="val 50000"/>
              <a:gd name="adj2" fmla="val 90000"/>
            </a:avLst>
          </a:prstGeom>
          <a:solidFill>
            <a:srgbClr val="1699E2"/>
          </a:solidFill>
          <a:ln w="9525">
            <a:solidFill>
              <a:schemeClr val="tx1"/>
            </a:solidFill>
            <a:miter lim="800000"/>
            <a:headEnd/>
            <a:tailEnd/>
          </a:ln>
        </p:spPr>
        <p:txBody>
          <a:bodyPr wrap="none" anchor="ctr"/>
          <a:lstStyle/>
          <a:p>
            <a:endParaRPr lang="en-US"/>
          </a:p>
        </p:txBody>
      </p:sp>
      <p:sp>
        <p:nvSpPr>
          <p:cNvPr id="748556" name="AutoShape 55"/>
          <p:cNvSpPr>
            <a:spLocks noChangeArrowheads="1"/>
          </p:cNvSpPr>
          <p:nvPr/>
        </p:nvSpPr>
        <p:spPr bwMode="auto">
          <a:xfrm>
            <a:off x="7924800" y="5181600"/>
            <a:ext cx="533400" cy="304800"/>
          </a:xfrm>
          <a:prstGeom prst="leftArrow">
            <a:avLst>
              <a:gd name="adj1" fmla="val 50000"/>
              <a:gd name="adj2" fmla="val 43750"/>
            </a:avLst>
          </a:prstGeom>
          <a:solidFill>
            <a:srgbClr val="1699E2"/>
          </a:solidFill>
          <a:ln w="9525">
            <a:solidFill>
              <a:schemeClr val="tx1"/>
            </a:solidFill>
            <a:miter lim="800000"/>
            <a:headEnd/>
            <a:tailEnd/>
          </a:ln>
        </p:spPr>
        <p:txBody>
          <a:bodyPr wrap="none" anchor="ctr"/>
          <a:lstStyle/>
          <a:p>
            <a:endParaRPr lang="en-US"/>
          </a:p>
        </p:txBody>
      </p:sp>
      <p:sp>
        <p:nvSpPr>
          <p:cNvPr id="334904" name="Rectangle 56"/>
          <p:cNvSpPr>
            <a:spLocks noChangeArrowheads="1"/>
          </p:cNvSpPr>
          <p:nvPr/>
        </p:nvSpPr>
        <p:spPr bwMode="auto">
          <a:xfrm>
            <a:off x="2209800" y="16764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p>
        </p:txBody>
      </p:sp>
      <p:sp>
        <p:nvSpPr>
          <p:cNvPr id="334905" name="Rectangle 57"/>
          <p:cNvSpPr>
            <a:spLocks noChangeArrowheads="1"/>
          </p:cNvSpPr>
          <p:nvPr/>
        </p:nvSpPr>
        <p:spPr bwMode="auto">
          <a:xfrm>
            <a:off x="4267200" y="16764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p>
        </p:txBody>
      </p:sp>
      <p:sp>
        <p:nvSpPr>
          <p:cNvPr id="334906" name="Rectangle 58"/>
          <p:cNvSpPr>
            <a:spLocks noChangeArrowheads="1"/>
          </p:cNvSpPr>
          <p:nvPr/>
        </p:nvSpPr>
        <p:spPr bwMode="auto">
          <a:xfrm>
            <a:off x="6400800" y="16764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p>
        </p:txBody>
      </p:sp>
      <p:sp>
        <p:nvSpPr>
          <p:cNvPr id="334907" name="Rectangle 59"/>
          <p:cNvSpPr>
            <a:spLocks noChangeArrowheads="1"/>
          </p:cNvSpPr>
          <p:nvPr/>
        </p:nvSpPr>
        <p:spPr bwMode="auto">
          <a:xfrm>
            <a:off x="8458200" y="16764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2f’</a:t>
            </a:r>
          </a:p>
        </p:txBody>
      </p:sp>
      <p:sp>
        <p:nvSpPr>
          <p:cNvPr id="334908" name="Rectangle 60"/>
          <p:cNvSpPr>
            <a:spLocks noChangeArrowheads="1"/>
          </p:cNvSpPr>
          <p:nvPr/>
        </p:nvSpPr>
        <p:spPr bwMode="auto">
          <a:xfrm>
            <a:off x="8458200" y="20574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p>
        </p:txBody>
      </p:sp>
      <p:sp>
        <p:nvSpPr>
          <p:cNvPr id="334909" name="Rectangle 61"/>
          <p:cNvSpPr>
            <a:spLocks noChangeArrowheads="1"/>
          </p:cNvSpPr>
          <p:nvPr/>
        </p:nvSpPr>
        <p:spPr bwMode="auto">
          <a:xfrm>
            <a:off x="8458200" y="24384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p>
        </p:txBody>
      </p:sp>
      <p:sp>
        <p:nvSpPr>
          <p:cNvPr id="334910" name="Rectangle 62"/>
          <p:cNvSpPr>
            <a:spLocks noChangeArrowheads="1"/>
          </p:cNvSpPr>
          <p:nvPr/>
        </p:nvSpPr>
        <p:spPr bwMode="auto">
          <a:xfrm>
            <a:off x="8458200" y="28194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3f’</a:t>
            </a:r>
          </a:p>
        </p:txBody>
      </p:sp>
      <p:sp>
        <p:nvSpPr>
          <p:cNvPr id="334911" name="Rectangle 63"/>
          <p:cNvSpPr>
            <a:spLocks noChangeArrowheads="1"/>
          </p:cNvSpPr>
          <p:nvPr/>
        </p:nvSpPr>
        <p:spPr bwMode="auto">
          <a:xfrm>
            <a:off x="8458200" y="45720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1</a:t>
            </a:r>
            <a:endParaRPr lang="en-US">
              <a:latin typeface="Tahoma" pitchFamily="34" charset="0"/>
            </a:endParaRPr>
          </a:p>
        </p:txBody>
      </p:sp>
      <p:sp>
        <p:nvSpPr>
          <p:cNvPr id="334912" name="Rectangle 64"/>
          <p:cNvSpPr>
            <a:spLocks noChangeArrowheads="1"/>
          </p:cNvSpPr>
          <p:nvPr/>
        </p:nvSpPr>
        <p:spPr bwMode="auto">
          <a:xfrm>
            <a:off x="8458200" y="49530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2</a:t>
            </a:r>
            <a:endParaRPr lang="en-US">
              <a:latin typeface="Tahoma" pitchFamily="34" charset="0"/>
            </a:endParaRPr>
          </a:p>
        </p:txBody>
      </p:sp>
      <p:sp>
        <p:nvSpPr>
          <p:cNvPr id="334913" name="Rectangle 65"/>
          <p:cNvSpPr>
            <a:spLocks noChangeArrowheads="1"/>
          </p:cNvSpPr>
          <p:nvPr/>
        </p:nvSpPr>
        <p:spPr bwMode="auto">
          <a:xfrm>
            <a:off x="8458200" y="53340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3</a:t>
            </a:r>
            <a:endParaRPr lang="en-US">
              <a:latin typeface="Tahoma" pitchFamily="34" charset="0"/>
            </a:endParaRPr>
          </a:p>
        </p:txBody>
      </p:sp>
      <p:sp>
        <p:nvSpPr>
          <p:cNvPr id="334914" name="Rectangle 66"/>
          <p:cNvSpPr>
            <a:spLocks noChangeArrowheads="1"/>
          </p:cNvSpPr>
          <p:nvPr/>
        </p:nvSpPr>
        <p:spPr bwMode="auto">
          <a:xfrm>
            <a:off x="8458200" y="57150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4</a:t>
            </a:r>
            <a:endParaRPr lang="en-US">
              <a:latin typeface="Tahoma" pitchFamily="34" charset="0"/>
            </a:endParaRPr>
          </a:p>
        </p:txBody>
      </p:sp>
      <p:sp>
        <p:nvSpPr>
          <p:cNvPr id="334915" name="Rectangle 67"/>
          <p:cNvSpPr>
            <a:spLocks noChangeArrowheads="1"/>
          </p:cNvSpPr>
          <p:nvPr/>
        </p:nvSpPr>
        <p:spPr bwMode="auto">
          <a:xfrm>
            <a:off x="6400800" y="45720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1</a:t>
            </a:r>
            <a:endParaRPr lang="en-US">
              <a:latin typeface="Tahoma" pitchFamily="34" charset="0"/>
            </a:endParaRPr>
          </a:p>
        </p:txBody>
      </p:sp>
      <p:sp>
        <p:nvSpPr>
          <p:cNvPr id="334916" name="Rectangle 68"/>
          <p:cNvSpPr>
            <a:spLocks noChangeArrowheads="1"/>
          </p:cNvSpPr>
          <p:nvPr/>
        </p:nvSpPr>
        <p:spPr bwMode="auto">
          <a:xfrm>
            <a:off x="7543800" y="49530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2</a:t>
            </a:r>
            <a:endParaRPr lang="en-US">
              <a:latin typeface="Tahoma" pitchFamily="34" charset="0"/>
            </a:endParaRPr>
          </a:p>
        </p:txBody>
      </p:sp>
      <p:sp>
        <p:nvSpPr>
          <p:cNvPr id="334917" name="Rectangle 69"/>
          <p:cNvSpPr>
            <a:spLocks noChangeArrowheads="1"/>
          </p:cNvSpPr>
          <p:nvPr/>
        </p:nvSpPr>
        <p:spPr bwMode="auto">
          <a:xfrm>
            <a:off x="7162800" y="53340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3</a:t>
            </a:r>
            <a:endParaRPr lang="en-US">
              <a:latin typeface="Tahoma" pitchFamily="34" charset="0"/>
            </a:endParaRPr>
          </a:p>
        </p:txBody>
      </p:sp>
      <p:sp>
        <p:nvSpPr>
          <p:cNvPr id="334918" name="Rectangle 70"/>
          <p:cNvSpPr>
            <a:spLocks noChangeArrowheads="1"/>
          </p:cNvSpPr>
          <p:nvPr/>
        </p:nvSpPr>
        <p:spPr bwMode="auto">
          <a:xfrm>
            <a:off x="6781800" y="57150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4</a:t>
            </a:r>
            <a:endParaRPr lang="en-US">
              <a:latin typeface="Tahoma" pitchFamily="34" charset="0"/>
            </a:endParaRPr>
          </a:p>
        </p:txBody>
      </p:sp>
      <p:sp>
        <p:nvSpPr>
          <p:cNvPr id="748572" name="Text Box 71"/>
          <p:cNvSpPr txBox="1">
            <a:spLocks noChangeArrowheads="1"/>
          </p:cNvSpPr>
          <p:nvPr/>
        </p:nvSpPr>
        <p:spPr bwMode="auto">
          <a:xfrm>
            <a:off x="3352800" y="3429001"/>
            <a:ext cx="1600200" cy="366713"/>
          </a:xfrm>
          <a:prstGeom prst="rect">
            <a:avLst/>
          </a:prstGeom>
          <a:noFill/>
          <a:ln w="9525">
            <a:noFill/>
            <a:miter lim="800000"/>
            <a:headEnd/>
            <a:tailEnd/>
          </a:ln>
        </p:spPr>
        <p:txBody>
          <a:bodyPr>
            <a:spAutoFit/>
          </a:bodyPr>
          <a:lstStyle/>
          <a:p>
            <a:pPr eaLnBrk="0" hangingPunct="0">
              <a:spcBef>
                <a:spcPct val="50000"/>
              </a:spcBef>
            </a:pPr>
            <a:endParaRPr lang="en-US">
              <a:latin typeface="Tahoma" pitchFamily="34" charset="0"/>
            </a:endParaRPr>
          </a:p>
        </p:txBody>
      </p:sp>
      <p:sp>
        <p:nvSpPr>
          <p:cNvPr id="748573" name="Text Box 72"/>
          <p:cNvSpPr txBox="1">
            <a:spLocks noChangeArrowheads="1"/>
          </p:cNvSpPr>
          <p:nvPr/>
        </p:nvSpPr>
        <p:spPr bwMode="auto">
          <a:xfrm>
            <a:off x="3352800" y="3352801"/>
            <a:ext cx="1981200" cy="77946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34" charset="0"/>
              </a:rPr>
              <a:t>9</a:t>
            </a:r>
            <a:r>
              <a:rPr lang="en-US" b="1" baseline="30000">
                <a:latin typeface="Tahoma" pitchFamily="34" charset="0"/>
              </a:rPr>
              <a:t>th</a:t>
            </a:r>
            <a:r>
              <a:rPr lang="en-US" b="1">
                <a:latin typeface="Tahoma" pitchFamily="34" charset="0"/>
              </a:rPr>
              <a:t> Round Byte </a:t>
            </a:r>
          </a:p>
          <a:p>
            <a:pPr eaLnBrk="0" hangingPunct="0">
              <a:spcBef>
                <a:spcPct val="50000"/>
              </a:spcBef>
            </a:pPr>
            <a:r>
              <a:rPr lang="en-US" b="1">
                <a:latin typeface="Tahoma" pitchFamily="34" charset="0"/>
              </a:rPr>
              <a:t>Sub</a:t>
            </a:r>
          </a:p>
        </p:txBody>
      </p:sp>
      <p:sp>
        <p:nvSpPr>
          <p:cNvPr id="748574" name="Text Box 73"/>
          <p:cNvSpPr txBox="1">
            <a:spLocks noChangeArrowheads="1"/>
          </p:cNvSpPr>
          <p:nvPr/>
        </p:nvSpPr>
        <p:spPr bwMode="auto">
          <a:xfrm>
            <a:off x="5486400" y="3352801"/>
            <a:ext cx="1981200" cy="77946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34" charset="0"/>
              </a:rPr>
              <a:t>9</a:t>
            </a:r>
            <a:r>
              <a:rPr lang="en-US" b="1" baseline="30000">
                <a:latin typeface="Tahoma" pitchFamily="34" charset="0"/>
              </a:rPr>
              <a:t>th</a:t>
            </a:r>
            <a:r>
              <a:rPr lang="en-US" b="1">
                <a:latin typeface="Tahoma" pitchFamily="34" charset="0"/>
              </a:rPr>
              <a:t> round </a:t>
            </a:r>
          </a:p>
          <a:p>
            <a:pPr eaLnBrk="0" hangingPunct="0">
              <a:spcBef>
                <a:spcPct val="50000"/>
              </a:spcBef>
            </a:pPr>
            <a:r>
              <a:rPr lang="en-US" b="1">
                <a:latin typeface="Tahoma" pitchFamily="34" charset="0"/>
              </a:rPr>
              <a:t>ShiftRow</a:t>
            </a:r>
          </a:p>
        </p:txBody>
      </p:sp>
      <p:sp>
        <p:nvSpPr>
          <p:cNvPr id="748575" name="Text Box 74"/>
          <p:cNvSpPr txBox="1">
            <a:spLocks noChangeArrowheads="1"/>
          </p:cNvSpPr>
          <p:nvPr/>
        </p:nvSpPr>
        <p:spPr bwMode="auto">
          <a:xfrm>
            <a:off x="7239000" y="3276601"/>
            <a:ext cx="1905000" cy="77946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34" charset="0"/>
              </a:rPr>
              <a:t>9</a:t>
            </a:r>
            <a:r>
              <a:rPr lang="en-US" b="1" baseline="30000">
                <a:latin typeface="Tahoma" pitchFamily="34" charset="0"/>
              </a:rPr>
              <a:t>th</a:t>
            </a:r>
            <a:r>
              <a:rPr lang="en-US" b="1">
                <a:latin typeface="Tahoma" pitchFamily="34" charset="0"/>
              </a:rPr>
              <a:t> Round </a:t>
            </a:r>
          </a:p>
          <a:p>
            <a:pPr eaLnBrk="0" hangingPunct="0">
              <a:spcBef>
                <a:spcPct val="50000"/>
              </a:spcBef>
            </a:pPr>
            <a:r>
              <a:rPr lang="en-US" b="1">
                <a:latin typeface="Tahoma" pitchFamily="34" charset="0"/>
              </a:rPr>
              <a:t>MixColumn</a:t>
            </a:r>
          </a:p>
        </p:txBody>
      </p:sp>
      <p:sp>
        <p:nvSpPr>
          <p:cNvPr id="748576" name="Text Box 75"/>
          <p:cNvSpPr txBox="1">
            <a:spLocks noChangeArrowheads="1"/>
          </p:cNvSpPr>
          <p:nvPr/>
        </p:nvSpPr>
        <p:spPr bwMode="auto">
          <a:xfrm>
            <a:off x="9296400" y="3276601"/>
            <a:ext cx="1524000" cy="77946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34" charset="0"/>
              </a:rPr>
              <a:t>10</a:t>
            </a:r>
            <a:r>
              <a:rPr lang="en-US" b="1" baseline="30000">
                <a:latin typeface="Tahoma" pitchFamily="34" charset="0"/>
              </a:rPr>
              <a:t>th</a:t>
            </a:r>
            <a:r>
              <a:rPr lang="en-US" b="1">
                <a:latin typeface="Tahoma" pitchFamily="34" charset="0"/>
              </a:rPr>
              <a:t> Round</a:t>
            </a:r>
          </a:p>
          <a:p>
            <a:pPr eaLnBrk="0" hangingPunct="0">
              <a:spcBef>
                <a:spcPct val="50000"/>
              </a:spcBef>
            </a:pPr>
            <a:r>
              <a:rPr lang="en-US" b="1">
                <a:latin typeface="Tahoma" pitchFamily="34" charset="0"/>
              </a:rPr>
              <a:t>ByteSub</a:t>
            </a:r>
          </a:p>
        </p:txBody>
      </p:sp>
      <p:sp>
        <p:nvSpPr>
          <p:cNvPr id="748577" name="Text Box 76"/>
          <p:cNvSpPr txBox="1">
            <a:spLocks noChangeArrowheads="1"/>
          </p:cNvSpPr>
          <p:nvPr/>
        </p:nvSpPr>
        <p:spPr bwMode="auto">
          <a:xfrm>
            <a:off x="7086600" y="6324601"/>
            <a:ext cx="3429000" cy="36671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34" charset="0"/>
              </a:rPr>
              <a:t>10</a:t>
            </a:r>
            <a:r>
              <a:rPr lang="en-US" b="1" baseline="30000">
                <a:latin typeface="Tahoma" pitchFamily="34" charset="0"/>
              </a:rPr>
              <a:t>th</a:t>
            </a:r>
            <a:r>
              <a:rPr lang="en-US" b="1">
                <a:latin typeface="Tahoma" pitchFamily="34" charset="0"/>
              </a:rPr>
              <a:t> Round ShiftRow</a:t>
            </a:r>
          </a:p>
        </p:txBody>
      </p:sp>
    </p:spTree>
    <p:extLst>
      <p:ext uri="{BB962C8B-B14F-4D97-AF65-F5344CB8AC3E}">
        <p14:creationId xmlns:p14="http://schemas.microsoft.com/office/powerpoint/2010/main" val="255542521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4904"/>
                                        </p:tgtEl>
                                        <p:attrNameLst>
                                          <p:attrName>style.visibility</p:attrName>
                                        </p:attrNameLst>
                                      </p:cBhvr>
                                      <p:to>
                                        <p:strVal val="visible"/>
                                      </p:to>
                                    </p:set>
                                    <p:animEffect transition="in" filter="box(out)">
                                      <p:cBhvr>
                                        <p:cTn id="7" dur="500"/>
                                        <p:tgtEl>
                                          <p:spTgt spid="3349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4905"/>
                                        </p:tgtEl>
                                        <p:attrNameLst>
                                          <p:attrName>style.visibility</p:attrName>
                                        </p:attrNameLst>
                                      </p:cBhvr>
                                      <p:to>
                                        <p:strVal val="visible"/>
                                      </p:to>
                                    </p:set>
                                    <p:animEffect transition="in" filter="box(out)">
                                      <p:cBhvr>
                                        <p:cTn id="12" dur="500"/>
                                        <p:tgtEl>
                                          <p:spTgt spid="33490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34906"/>
                                        </p:tgtEl>
                                        <p:attrNameLst>
                                          <p:attrName>style.visibility</p:attrName>
                                        </p:attrNameLst>
                                      </p:cBhvr>
                                      <p:to>
                                        <p:strVal val="visible"/>
                                      </p:to>
                                    </p:set>
                                    <p:animEffect transition="in" filter="box(out)">
                                      <p:cBhvr>
                                        <p:cTn id="17" dur="500"/>
                                        <p:tgtEl>
                                          <p:spTgt spid="33490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34907"/>
                                        </p:tgtEl>
                                        <p:attrNameLst>
                                          <p:attrName>style.visibility</p:attrName>
                                        </p:attrNameLst>
                                      </p:cBhvr>
                                      <p:to>
                                        <p:strVal val="visible"/>
                                      </p:to>
                                    </p:set>
                                    <p:animEffect transition="in" filter="box(out)">
                                      <p:cBhvr>
                                        <p:cTn id="22" dur="500"/>
                                        <p:tgtEl>
                                          <p:spTgt spid="334907"/>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334908"/>
                                        </p:tgtEl>
                                        <p:attrNameLst>
                                          <p:attrName>style.visibility</p:attrName>
                                        </p:attrNameLst>
                                      </p:cBhvr>
                                      <p:to>
                                        <p:strVal val="visible"/>
                                      </p:to>
                                    </p:set>
                                    <p:animEffect transition="in" filter="box(out)">
                                      <p:cBhvr>
                                        <p:cTn id="25" dur="500"/>
                                        <p:tgtEl>
                                          <p:spTgt spid="334908"/>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334909"/>
                                        </p:tgtEl>
                                        <p:attrNameLst>
                                          <p:attrName>style.visibility</p:attrName>
                                        </p:attrNameLst>
                                      </p:cBhvr>
                                      <p:to>
                                        <p:strVal val="visible"/>
                                      </p:to>
                                    </p:set>
                                    <p:animEffect transition="in" filter="box(out)">
                                      <p:cBhvr>
                                        <p:cTn id="28" dur="500"/>
                                        <p:tgtEl>
                                          <p:spTgt spid="334909"/>
                                        </p:tgtEl>
                                      </p:cBhvr>
                                    </p:animEffect>
                                  </p:childTnLst>
                                </p:cTn>
                              </p:par>
                              <p:par>
                                <p:cTn id="29" presetID="4" presetClass="entr" presetSubtype="32" fill="hold" grpId="0" nodeType="withEffect">
                                  <p:stCondLst>
                                    <p:cond delay="0"/>
                                  </p:stCondLst>
                                  <p:childTnLst>
                                    <p:set>
                                      <p:cBhvr>
                                        <p:cTn id="30" dur="1" fill="hold">
                                          <p:stCondLst>
                                            <p:cond delay="0"/>
                                          </p:stCondLst>
                                        </p:cTn>
                                        <p:tgtEl>
                                          <p:spTgt spid="334910"/>
                                        </p:tgtEl>
                                        <p:attrNameLst>
                                          <p:attrName>style.visibility</p:attrName>
                                        </p:attrNameLst>
                                      </p:cBhvr>
                                      <p:to>
                                        <p:strVal val="visible"/>
                                      </p:to>
                                    </p:set>
                                    <p:animEffect transition="in" filter="box(out)">
                                      <p:cBhvr>
                                        <p:cTn id="31" dur="500"/>
                                        <p:tgtEl>
                                          <p:spTgt spid="33491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334911"/>
                                        </p:tgtEl>
                                        <p:attrNameLst>
                                          <p:attrName>style.visibility</p:attrName>
                                        </p:attrNameLst>
                                      </p:cBhvr>
                                      <p:to>
                                        <p:strVal val="visible"/>
                                      </p:to>
                                    </p:set>
                                    <p:animEffect transition="in" filter="box(out)">
                                      <p:cBhvr>
                                        <p:cTn id="36" dur="500"/>
                                        <p:tgtEl>
                                          <p:spTgt spid="334911"/>
                                        </p:tgtEl>
                                      </p:cBhvr>
                                    </p:animEffect>
                                  </p:childTnLst>
                                </p:cTn>
                              </p:par>
                              <p:par>
                                <p:cTn id="37" presetID="4" presetClass="entr" presetSubtype="32" fill="hold" grpId="0" nodeType="withEffect">
                                  <p:stCondLst>
                                    <p:cond delay="0"/>
                                  </p:stCondLst>
                                  <p:childTnLst>
                                    <p:set>
                                      <p:cBhvr>
                                        <p:cTn id="38" dur="1" fill="hold">
                                          <p:stCondLst>
                                            <p:cond delay="0"/>
                                          </p:stCondLst>
                                        </p:cTn>
                                        <p:tgtEl>
                                          <p:spTgt spid="334912"/>
                                        </p:tgtEl>
                                        <p:attrNameLst>
                                          <p:attrName>style.visibility</p:attrName>
                                        </p:attrNameLst>
                                      </p:cBhvr>
                                      <p:to>
                                        <p:strVal val="visible"/>
                                      </p:to>
                                    </p:set>
                                    <p:animEffect transition="in" filter="box(out)">
                                      <p:cBhvr>
                                        <p:cTn id="39" dur="500"/>
                                        <p:tgtEl>
                                          <p:spTgt spid="334912"/>
                                        </p:tgtEl>
                                      </p:cBhvr>
                                    </p:animEffect>
                                  </p:childTnLst>
                                </p:cTn>
                              </p:par>
                              <p:par>
                                <p:cTn id="40" presetID="4" presetClass="entr" presetSubtype="32" fill="hold" grpId="0" nodeType="withEffect">
                                  <p:stCondLst>
                                    <p:cond delay="0"/>
                                  </p:stCondLst>
                                  <p:childTnLst>
                                    <p:set>
                                      <p:cBhvr>
                                        <p:cTn id="41" dur="1" fill="hold">
                                          <p:stCondLst>
                                            <p:cond delay="0"/>
                                          </p:stCondLst>
                                        </p:cTn>
                                        <p:tgtEl>
                                          <p:spTgt spid="334913"/>
                                        </p:tgtEl>
                                        <p:attrNameLst>
                                          <p:attrName>style.visibility</p:attrName>
                                        </p:attrNameLst>
                                      </p:cBhvr>
                                      <p:to>
                                        <p:strVal val="visible"/>
                                      </p:to>
                                    </p:set>
                                    <p:animEffect transition="in" filter="box(out)">
                                      <p:cBhvr>
                                        <p:cTn id="42" dur="500"/>
                                        <p:tgtEl>
                                          <p:spTgt spid="334913"/>
                                        </p:tgtEl>
                                      </p:cBhvr>
                                    </p:animEffect>
                                  </p:childTnLst>
                                </p:cTn>
                              </p:par>
                              <p:par>
                                <p:cTn id="43" presetID="4" presetClass="entr" presetSubtype="32" fill="hold" grpId="0" nodeType="withEffect">
                                  <p:stCondLst>
                                    <p:cond delay="0"/>
                                  </p:stCondLst>
                                  <p:childTnLst>
                                    <p:set>
                                      <p:cBhvr>
                                        <p:cTn id="44" dur="1" fill="hold">
                                          <p:stCondLst>
                                            <p:cond delay="0"/>
                                          </p:stCondLst>
                                        </p:cTn>
                                        <p:tgtEl>
                                          <p:spTgt spid="334914"/>
                                        </p:tgtEl>
                                        <p:attrNameLst>
                                          <p:attrName>style.visibility</p:attrName>
                                        </p:attrNameLst>
                                      </p:cBhvr>
                                      <p:to>
                                        <p:strVal val="visible"/>
                                      </p:to>
                                    </p:set>
                                    <p:animEffect transition="in" filter="box(out)">
                                      <p:cBhvr>
                                        <p:cTn id="45" dur="500"/>
                                        <p:tgtEl>
                                          <p:spTgt spid="334914"/>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334915"/>
                                        </p:tgtEl>
                                        <p:attrNameLst>
                                          <p:attrName>style.visibility</p:attrName>
                                        </p:attrNameLst>
                                      </p:cBhvr>
                                      <p:to>
                                        <p:strVal val="visible"/>
                                      </p:to>
                                    </p:set>
                                    <p:animEffect transition="in" filter="box(out)">
                                      <p:cBhvr>
                                        <p:cTn id="50" dur="500"/>
                                        <p:tgtEl>
                                          <p:spTgt spid="334915"/>
                                        </p:tgtEl>
                                      </p:cBhvr>
                                    </p:animEffect>
                                  </p:childTnLst>
                                </p:cTn>
                              </p:par>
                              <p:par>
                                <p:cTn id="51" presetID="4" presetClass="entr" presetSubtype="32" fill="hold" grpId="0" nodeType="withEffect">
                                  <p:stCondLst>
                                    <p:cond delay="0"/>
                                  </p:stCondLst>
                                  <p:childTnLst>
                                    <p:set>
                                      <p:cBhvr>
                                        <p:cTn id="52" dur="1" fill="hold">
                                          <p:stCondLst>
                                            <p:cond delay="0"/>
                                          </p:stCondLst>
                                        </p:cTn>
                                        <p:tgtEl>
                                          <p:spTgt spid="334916"/>
                                        </p:tgtEl>
                                        <p:attrNameLst>
                                          <p:attrName>style.visibility</p:attrName>
                                        </p:attrNameLst>
                                      </p:cBhvr>
                                      <p:to>
                                        <p:strVal val="visible"/>
                                      </p:to>
                                    </p:set>
                                    <p:animEffect transition="in" filter="box(out)">
                                      <p:cBhvr>
                                        <p:cTn id="53" dur="500"/>
                                        <p:tgtEl>
                                          <p:spTgt spid="334916"/>
                                        </p:tgtEl>
                                      </p:cBhvr>
                                    </p:animEffect>
                                  </p:childTnLst>
                                </p:cTn>
                              </p:par>
                              <p:par>
                                <p:cTn id="54" presetID="4" presetClass="entr" presetSubtype="32" fill="hold" grpId="0" nodeType="withEffect">
                                  <p:stCondLst>
                                    <p:cond delay="0"/>
                                  </p:stCondLst>
                                  <p:childTnLst>
                                    <p:set>
                                      <p:cBhvr>
                                        <p:cTn id="55" dur="1" fill="hold">
                                          <p:stCondLst>
                                            <p:cond delay="0"/>
                                          </p:stCondLst>
                                        </p:cTn>
                                        <p:tgtEl>
                                          <p:spTgt spid="334917"/>
                                        </p:tgtEl>
                                        <p:attrNameLst>
                                          <p:attrName>style.visibility</p:attrName>
                                        </p:attrNameLst>
                                      </p:cBhvr>
                                      <p:to>
                                        <p:strVal val="visible"/>
                                      </p:to>
                                    </p:set>
                                    <p:animEffect transition="in" filter="box(out)">
                                      <p:cBhvr>
                                        <p:cTn id="56" dur="500"/>
                                        <p:tgtEl>
                                          <p:spTgt spid="334917"/>
                                        </p:tgtEl>
                                      </p:cBhvr>
                                    </p:animEffect>
                                  </p:childTnLst>
                                </p:cTn>
                              </p:par>
                              <p:par>
                                <p:cTn id="57" presetID="4" presetClass="entr" presetSubtype="32" fill="hold" grpId="0" nodeType="withEffect">
                                  <p:stCondLst>
                                    <p:cond delay="0"/>
                                  </p:stCondLst>
                                  <p:childTnLst>
                                    <p:set>
                                      <p:cBhvr>
                                        <p:cTn id="58" dur="1" fill="hold">
                                          <p:stCondLst>
                                            <p:cond delay="0"/>
                                          </p:stCondLst>
                                        </p:cTn>
                                        <p:tgtEl>
                                          <p:spTgt spid="334918"/>
                                        </p:tgtEl>
                                        <p:attrNameLst>
                                          <p:attrName>style.visibility</p:attrName>
                                        </p:attrNameLst>
                                      </p:cBhvr>
                                      <p:to>
                                        <p:strVal val="visible"/>
                                      </p:to>
                                    </p:set>
                                    <p:animEffect transition="in" filter="box(out)">
                                      <p:cBhvr>
                                        <p:cTn id="59" dur="500"/>
                                        <p:tgtEl>
                                          <p:spTgt spid="334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904" grpId="0" animBg="1"/>
      <p:bldP spid="334905" grpId="0" animBg="1"/>
      <p:bldP spid="334906" grpId="0" animBg="1"/>
      <p:bldP spid="334907" grpId="0" animBg="1"/>
      <p:bldP spid="334908" grpId="0" animBg="1"/>
      <p:bldP spid="334909" grpId="0" animBg="1"/>
      <p:bldP spid="334910" grpId="0" animBg="1"/>
      <p:bldP spid="334911" grpId="0" animBg="1"/>
      <p:bldP spid="334912" grpId="0" animBg="1"/>
      <p:bldP spid="334913" grpId="0" animBg="1"/>
      <p:bldP spid="334914" grpId="0" animBg="1"/>
      <p:bldP spid="334915" grpId="0" animBg="1"/>
      <p:bldP spid="334916" grpId="0" animBg="1"/>
      <p:bldP spid="334917" grpId="0" animBg="1"/>
      <p:bldP spid="3349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p:cNvSpPr>
          <p:nvPr>
            <p:ph type="title" idx="4294967295"/>
          </p:nvPr>
        </p:nvSpPr>
        <p:spPr bwMode="auto">
          <a:xfrm>
            <a:off x="2743200" y="274638"/>
            <a:ext cx="7499350" cy="1143000"/>
          </a:xfrm>
        </p:spPr>
        <p:txBody>
          <a:bodyPr>
            <a:normAutofit fontScale="90000"/>
          </a:bodyPr>
          <a:lstStyle/>
          <a:p>
            <a:pPr>
              <a:defRPr/>
            </a:pPr>
            <a:r>
              <a:rPr lang="en-US" dirty="0" smtClean="0">
                <a:effectLst/>
              </a:rPr>
              <a:t>The Patterns Gives the Following Equations</a:t>
            </a:r>
          </a:p>
        </p:txBody>
      </p:sp>
      <p:sp>
        <p:nvSpPr>
          <p:cNvPr id="749570" name="Rectangle 3"/>
          <p:cNvSpPr>
            <a:spLocks noGrp="1"/>
          </p:cNvSpPr>
          <p:nvPr>
            <p:ph type="body" idx="4294967295"/>
          </p:nvPr>
        </p:nvSpPr>
        <p:spPr>
          <a:xfrm>
            <a:off x="2438400" y="2020888"/>
            <a:ext cx="8229600" cy="4456112"/>
          </a:xfrm>
        </p:spPr>
        <p:txBody>
          <a:bodyPr/>
          <a:lstStyle/>
          <a:p>
            <a:r>
              <a:rPr lang="en-US" sz="2800">
                <a:latin typeface="Gill Sans MT" pitchFamily="34" charset="0"/>
                <a:ea typeface="ＭＳ Ｐゴシック"/>
                <a:cs typeface="ＭＳ Ｐゴシック"/>
              </a:rPr>
              <a:t>ISB(x</a:t>
            </a:r>
            <a:r>
              <a:rPr lang="en-US" sz="2800" baseline="-25000">
                <a:latin typeface="Gill Sans MT" pitchFamily="34" charset="0"/>
                <a:ea typeface="ＭＳ Ｐゴシック"/>
                <a:cs typeface="ＭＳ Ｐゴシック"/>
              </a:rPr>
              <a:t>1</a:t>
            </a:r>
            <a:r>
              <a:rPr lang="en-US" sz="2800">
                <a:latin typeface="Gill Sans MT" pitchFamily="34" charset="0"/>
                <a:ea typeface="ＭＳ Ｐゴシック"/>
                <a:cs typeface="ＭＳ Ｐゴシック"/>
              </a:rPr>
              <a:t>+K</a:t>
            </a:r>
            <a:r>
              <a:rPr lang="en-US" sz="2800" baseline="-25000">
                <a:latin typeface="Gill Sans MT" pitchFamily="34" charset="0"/>
                <a:ea typeface="ＭＳ Ｐゴシック"/>
                <a:cs typeface="ＭＳ Ｐゴシック"/>
              </a:rPr>
              <a:t>1</a:t>
            </a:r>
            <a:r>
              <a:rPr lang="en-US" sz="2800">
                <a:latin typeface="Gill Sans MT" pitchFamily="34" charset="0"/>
                <a:ea typeface="ＭＳ Ｐゴシック"/>
                <a:cs typeface="ＭＳ Ｐゴシック"/>
              </a:rPr>
              <a:t>)+ISB(x</a:t>
            </a:r>
            <a:r>
              <a:rPr lang="en-US" sz="2800" baseline="-25000">
                <a:latin typeface="Gill Sans MT" pitchFamily="34" charset="0"/>
                <a:ea typeface="ＭＳ Ｐゴシック"/>
                <a:cs typeface="ＭＳ Ｐゴシック"/>
              </a:rPr>
              <a:t>1</a:t>
            </a:r>
            <a:r>
              <a:rPr lang="en-US" sz="2800">
                <a:latin typeface="Gill Sans MT" pitchFamily="34" charset="0"/>
                <a:ea typeface="ＭＳ Ｐゴシック"/>
                <a:cs typeface="ＭＳ Ｐゴシック"/>
              </a:rPr>
              <a:t>+F</a:t>
            </a:r>
            <a:r>
              <a:rPr lang="en-US" sz="2800" baseline="-25000">
                <a:latin typeface="Gill Sans MT" pitchFamily="34" charset="0"/>
                <a:ea typeface="ＭＳ Ｐゴシック"/>
                <a:cs typeface="ＭＳ Ｐゴシック"/>
              </a:rPr>
              <a:t>1</a:t>
            </a:r>
            <a:r>
              <a:rPr lang="en-US" sz="2800">
                <a:latin typeface="Gill Sans MT" pitchFamily="34" charset="0"/>
                <a:ea typeface="ＭＳ Ｐゴシック"/>
                <a:cs typeface="ＭＳ Ｐゴシック"/>
              </a:rPr>
              <a:t>+K</a:t>
            </a:r>
            <a:r>
              <a:rPr lang="en-US" sz="2800" baseline="-25000">
                <a:latin typeface="Gill Sans MT" pitchFamily="34" charset="0"/>
                <a:ea typeface="ＭＳ Ｐゴシック"/>
                <a:cs typeface="ＭＳ Ｐゴシック"/>
              </a:rPr>
              <a:t>1</a:t>
            </a:r>
            <a:r>
              <a:rPr lang="en-US" sz="2800">
                <a:latin typeface="Gill Sans MT" pitchFamily="34" charset="0"/>
                <a:ea typeface="ＭＳ Ｐゴシック"/>
                <a:cs typeface="ＭＳ Ｐゴシック"/>
              </a:rPr>
              <a:t>)=   </a:t>
            </a:r>
          </a:p>
          <a:p>
            <a:pPr>
              <a:buFont typeface="Wingdings 2" pitchFamily="18" charset="2"/>
              <a:buNone/>
            </a:pPr>
            <a:r>
              <a:rPr lang="en-US" sz="2800">
                <a:latin typeface="Gill Sans MT" pitchFamily="34" charset="0"/>
                <a:ea typeface="ＭＳ Ｐゴシック"/>
                <a:cs typeface="ＭＳ Ｐゴシック"/>
              </a:rPr>
              <a:t>                   2[ISB(x</a:t>
            </a:r>
            <a:r>
              <a:rPr lang="en-US" sz="2800" baseline="-25000">
                <a:latin typeface="Gill Sans MT" pitchFamily="34" charset="0"/>
                <a:ea typeface="ＭＳ Ｐゴシック"/>
                <a:cs typeface="ＭＳ Ｐゴシック"/>
              </a:rPr>
              <a:t>2</a:t>
            </a:r>
            <a:r>
              <a:rPr lang="en-US" sz="2800">
                <a:latin typeface="Gill Sans MT" pitchFamily="34" charset="0"/>
                <a:ea typeface="ＭＳ Ｐゴシック"/>
                <a:cs typeface="ＭＳ Ｐゴシック"/>
              </a:rPr>
              <a:t>+K</a:t>
            </a:r>
            <a:r>
              <a:rPr lang="en-US" sz="2800" baseline="-25000">
                <a:latin typeface="Gill Sans MT" pitchFamily="34" charset="0"/>
                <a:ea typeface="ＭＳ Ｐゴシック"/>
                <a:cs typeface="ＭＳ Ｐゴシック"/>
              </a:rPr>
              <a:t>2</a:t>
            </a:r>
            <a:r>
              <a:rPr lang="en-US" sz="2800">
                <a:latin typeface="Gill Sans MT" pitchFamily="34" charset="0"/>
                <a:ea typeface="ＭＳ Ｐゴシック"/>
                <a:cs typeface="ＭＳ Ｐゴシック"/>
              </a:rPr>
              <a:t>)+ISB(x</a:t>
            </a:r>
            <a:r>
              <a:rPr lang="en-US" sz="2800" baseline="-25000">
                <a:latin typeface="Gill Sans MT" pitchFamily="34" charset="0"/>
                <a:ea typeface="ＭＳ Ｐゴシック"/>
                <a:cs typeface="ＭＳ Ｐゴシック"/>
              </a:rPr>
              <a:t>2</a:t>
            </a:r>
            <a:r>
              <a:rPr lang="en-US" sz="2800">
                <a:latin typeface="Gill Sans MT" pitchFamily="34" charset="0"/>
                <a:ea typeface="ＭＳ Ｐゴシック"/>
                <a:cs typeface="ＭＳ Ｐゴシック"/>
              </a:rPr>
              <a:t>+F</a:t>
            </a:r>
            <a:r>
              <a:rPr lang="en-US" sz="2800" baseline="-25000">
                <a:latin typeface="Gill Sans MT" pitchFamily="34" charset="0"/>
                <a:ea typeface="ＭＳ Ｐゴシック"/>
                <a:cs typeface="ＭＳ Ｐゴシック"/>
              </a:rPr>
              <a:t>2</a:t>
            </a:r>
            <a:r>
              <a:rPr lang="en-US" sz="2800">
                <a:latin typeface="Gill Sans MT" pitchFamily="34" charset="0"/>
                <a:ea typeface="ＭＳ Ｐゴシック"/>
                <a:cs typeface="ＭＳ Ｐゴシック"/>
              </a:rPr>
              <a:t>+K</a:t>
            </a:r>
            <a:r>
              <a:rPr lang="en-US" sz="2800" baseline="-25000">
                <a:latin typeface="Gill Sans MT" pitchFamily="34" charset="0"/>
                <a:ea typeface="ＭＳ Ｐゴシック"/>
                <a:cs typeface="ＭＳ Ｐゴシック"/>
              </a:rPr>
              <a:t>2</a:t>
            </a:r>
            <a:r>
              <a:rPr lang="en-US" sz="2800">
                <a:latin typeface="Gill Sans MT" pitchFamily="34" charset="0"/>
                <a:ea typeface="ＭＳ Ｐゴシック"/>
                <a:cs typeface="ＭＳ Ｐゴシック"/>
              </a:rPr>
              <a:t>)]</a:t>
            </a:r>
          </a:p>
          <a:p>
            <a:r>
              <a:rPr lang="en-US" sz="2800">
                <a:latin typeface="Gill Sans MT" pitchFamily="34" charset="0"/>
                <a:ea typeface="ＭＳ Ｐゴシック"/>
                <a:cs typeface="ＭＳ Ｐゴシック"/>
              </a:rPr>
              <a:t>ISB(x</a:t>
            </a:r>
            <a:r>
              <a:rPr lang="en-US" sz="2800" baseline="-25000">
                <a:latin typeface="Gill Sans MT" pitchFamily="34" charset="0"/>
                <a:ea typeface="ＭＳ Ｐゴシック"/>
                <a:cs typeface="ＭＳ Ｐゴシック"/>
              </a:rPr>
              <a:t>2</a:t>
            </a:r>
            <a:r>
              <a:rPr lang="en-US" sz="2800">
                <a:latin typeface="Gill Sans MT" pitchFamily="34" charset="0"/>
                <a:ea typeface="ＭＳ Ｐゴシック"/>
                <a:cs typeface="ＭＳ Ｐゴシック"/>
              </a:rPr>
              <a:t>+K</a:t>
            </a:r>
            <a:r>
              <a:rPr lang="en-US" sz="2800" baseline="-25000">
                <a:latin typeface="Gill Sans MT" pitchFamily="34" charset="0"/>
                <a:ea typeface="ＭＳ Ｐゴシック"/>
                <a:cs typeface="ＭＳ Ｐゴシック"/>
              </a:rPr>
              <a:t>2</a:t>
            </a:r>
            <a:r>
              <a:rPr lang="en-US" sz="2800">
                <a:latin typeface="Gill Sans MT" pitchFamily="34" charset="0"/>
                <a:ea typeface="ＭＳ Ｐゴシック"/>
                <a:cs typeface="ＭＳ Ｐゴシック"/>
              </a:rPr>
              <a:t>)+ISB(x</a:t>
            </a:r>
            <a:r>
              <a:rPr lang="en-US" sz="2800" baseline="-25000">
                <a:latin typeface="Gill Sans MT" pitchFamily="34" charset="0"/>
                <a:ea typeface="ＭＳ Ｐゴシック"/>
                <a:cs typeface="ＭＳ Ｐゴシック"/>
              </a:rPr>
              <a:t>2</a:t>
            </a:r>
            <a:r>
              <a:rPr lang="en-US" sz="2800">
                <a:latin typeface="Gill Sans MT" pitchFamily="34" charset="0"/>
                <a:ea typeface="ＭＳ Ｐゴシック"/>
                <a:cs typeface="ＭＳ Ｐゴシック"/>
              </a:rPr>
              <a:t>+F</a:t>
            </a:r>
            <a:r>
              <a:rPr lang="en-US" sz="2800" baseline="-25000">
                <a:latin typeface="Gill Sans MT" pitchFamily="34" charset="0"/>
                <a:ea typeface="ＭＳ Ｐゴシック"/>
                <a:cs typeface="ＭＳ Ｐゴシック"/>
              </a:rPr>
              <a:t>2</a:t>
            </a:r>
            <a:r>
              <a:rPr lang="en-US" sz="2800">
                <a:latin typeface="Gill Sans MT" pitchFamily="34" charset="0"/>
                <a:ea typeface="ＭＳ Ｐゴシック"/>
                <a:cs typeface="ＭＳ Ｐゴシック"/>
              </a:rPr>
              <a:t>+K</a:t>
            </a:r>
            <a:r>
              <a:rPr lang="en-US" sz="2800" baseline="-25000">
                <a:latin typeface="Gill Sans MT" pitchFamily="34" charset="0"/>
                <a:ea typeface="ＭＳ Ｐゴシック"/>
                <a:cs typeface="ＭＳ Ｐゴシック"/>
              </a:rPr>
              <a:t>2</a:t>
            </a:r>
            <a:r>
              <a:rPr lang="en-US" sz="2800">
                <a:latin typeface="Gill Sans MT" pitchFamily="34" charset="0"/>
                <a:ea typeface="ＭＳ Ｐゴシック"/>
                <a:cs typeface="ＭＳ Ｐゴシック"/>
              </a:rPr>
              <a:t>)= </a:t>
            </a:r>
          </a:p>
          <a:p>
            <a:pPr>
              <a:buFont typeface="Wingdings 2" pitchFamily="18" charset="2"/>
              <a:buNone/>
            </a:pPr>
            <a:r>
              <a:rPr lang="en-US" sz="2800">
                <a:latin typeface="Gill Sans MT" pitchFamily="34" charset="0"/>
                <a:ea typeface="ＭＳ Ｐゴシック"/>
                <a:cs typeface="ＭＳ Ｐゴシック"/>
              </a:rPr>
              <a:t>                       ISB(x</a:t>
            </a:r>
            <a:r>
              <a:rPr lang="en-US" sz="2800" baseline="-25000">
                <a:latin typeface="Gill Sans MT" pitchFamily="34" charset="0"/>
                <a:ea typeface="ＭＳ Ｐゴシック"/>
                <a:cs typeface="ＭＳ Ｐゴシック"/>
              </a:rPr>
              <a:t>3</a:t>
            </a:r>
            <a:r>
              <a:rPr lang="en-US" sz="2800">
                <a:latin typeface="Gill Sans MT" pitchFamily="34" charset="0"/>
                <a:ea typeface="ＭＳ Ｐゴシック"/>
                <a:cs typeface="ＭＳ Ｐゴシック"/>
              </a:rPr>
              <a:t>+K</a:t>
            </a:r>
            <a:r>
              <a:rPr lang="en-US" sz="2800" baseline="-25000">
                <a:latin typeface="Gill Sans MT" pitchFamily="34" charset="0"/>
                <a:ea typeface="ＭＳ Ｐゴシック"/>
                <a:cs typeface="ＭＳ Ｐゴシック"/>
              </a:rPr>
              <a:t>3</a:t>
            </a:r>
            <a:r>
              <a:rPr lang="en-US" sz="2800">
                <a:latin typeface="Gill Sans MT" pitchFamily="34" charset="0"/>
                <a:ea typeface="ＭＳ Ｐゴシック"/>
                <a:cs typeface="ＭＳ Ｐゴシック"/>
              </a:rPr>
              <a:t>)+ISB(x</a:t>
            </a:r>
            <a:r>
              <a:rPr lang="en-US" sz="2800" baseline="-25000">
                <a:latin typeface="Gill Sans MT" pitchFamily="34" charset="0"/>
                <a:ea typeface="ＭＳ Ｐゴシック"/>
                <a:cs typeface="ＭＳ Ｐゴシック"/>
              </a:rPr>
              <a:t>3</a:t>
            </a:r>
            <a:r>
              <a:rPr lang="en-US" sz="2800">
                <a:latin typeface="Gill Sans MT" pitchFamily="34" charset="0"/>
                <a:ea typeface="ＭＳ Ｐゴシック"/>
                <a:cs typeface="ＭＳ Ｐゴシック"/>
              </a:rPr>
              <a:t>+F</a:t>
            </a:r>
            <a:r>
              <a:rPr lang="en-US" sz="2800" baseline="-25000">
                <a:latin typeface="Gill Sans MT" pitchFamily="34" charset="0"/>
                <a:ea typeface="ＭＳ Ｐゴシック"/>
                <a:cs typeface="ＭＳ Ｐゴシック"/>
              </a:rPr>
              <a:t>3</a:t>
            </a:r>
            <a:r>
              <a:rPr lang="en-US" sz="2800">
                <a:latin typeface="Gill Sans MT" pitchFamily="34" charset="0"/>
                <a:ea typeface="ＭＳ Ｐゴシック"/>
                <a:cs typeface="ＭＳ Ｐゴシック"/>
              </a:rPr>
              <a:t>+K</a:t>
            </a:r>
            <a:r>
              <a:rPr lang="en-US" sz="2800" baseline="-25000">
                <a:latin typeface="Gill Sans MT" pitchFamily="34" charset="0"/>
                <a:ea typeface="ＭＳ Ｐゴシック"/>
                <a:cs typeface="ＭＳ Ｐゴシック"/>
              </a:rPr>
              <a:t>3</a:t>
            </a:r>
            <a:r>
              <a:rPr lang="en-US" sz="2800">
                <a:latin typeface="Gill Sans MT" pitchFamily="34" charset="0"/>
                <a:ea typeface="ＭＳ Ｐゴシック"/>
                <a:cs typeface="ＭＳ Ｐゴシック"/>
              </a:rPr>
              <a:t>)</a:t>
            </a:r>
          </a:p>
          <a:p>
            <a:r>
              <a:rPr lang="en-US" sz="2800">
                <a:latin typeface="Gill Sans MT" pitchFamily="34" charset="0"/>
                <a:ea typeface="ＭＳ Ｐゴシック"/>
                <a:cs typeface="ＭＳ Ｐゴシック"/>
              </a:rPr>
              <a:t>ISB(x</a:t>
            </a:r>
            <a:r>
              <a:rPr lang="en-US" sz="2800" baseline="-25000">
                <a:latin typeface="Gill Sans MT" pitchFamily="34" charset="0"/>
                <a:ea typeface="ＭＳ Ｐゴシック"/>
                <a:cs typeface="ＭＳ Ｐゴシック"/>
              </a:rPr>
              <a:t>4</a:t>
            </a:r>
            <a:r>
              <a:rPr lang="en-US" sz="2800">
                <a:latin typeface="Gill Sans MT" pitchFamily="34" charset="0"/>
                <a:ea typeface="ＭＳ Ｐゴシック"/>
                <a:cs typeface="ＭＳ Ｐゴシック"/>
              </a:rPr>
              <a:t>+K</a:t>
            </a:r>
            <a:r>
              <a:rPr lang="en-US" sz="2800" baseline="-25000">
                <a:latin typeface="Gill Sans MT" pitchFamily="34" charset="0"/>
                <a:ea typeface="ＭＳ Ｐゴシック"/>
                <a:cs typeface="ＭＳ Ｐゴシック"/>
              </a:rPr>
              <a:t>4</a:t>
            </a:r>
            <a:r>
              <a:rPr lang="en-US" sz="2800">
                <a:latin typeface="Gill Sans MT" pitchFamily="34" charset="0"/>
                <a:ea typeface="ＭＳ Ｐゴシック"/>
                <a:cs typeface="ＭＳ Ｐゴシック"/>
              </a:rPr>
              <a:t>)+ISB(x</a:t>
            </a:r>
            <a:r>
              <a:rPr lang="en-US" sz="2800" baseline="-25000">
                <a:latin typeface="Gill Sans MT" pitchFamily="34" charset="0"/>
                <a:ea typeface="ＭＳ Ｐゴシック"/>
                <a:cs typeface="ＭＳ Ｐゴシック"/>
              </a:rPr>
              <a:t>4</a:t>
            </a:r>
            <a:r>
              <a:rPr lang="en-US" sz="2800">
                <a:latin typeface="Gill Sans MT" pitchFamily="34" charset="0"/>
                <a:ea typeface="ＭＳ Ｐゴシック"/>
                <a:cs typeface="ＭＳ Ｐゴシック"/>
              </a:rPr>
              <a:t>+F</a:t>
            </a:r>
            <a:r>
              <a:rPr lang="en-US" sz="2800" baseline="-25000">
                <a:latin typeface="Gill Sans MT" pitchFamily="34" charset="0"/>
                <a:ea typeface="ＭＳ Ｐゴシック"/>
                <a:cs typeface="ＭＳ Ｐゴシック"/>
              </a:rPr>
              <a:t>4</a:t>
            </a:r>
            <a:r>
              <a:rPr lang="en-US" sz="2800">
                <a:latin typeface="Gill Sans MT" pitchFamily="34" charset="0"/>
                <a:ea typeface="ＭＳ Ｐゴシック"/>
                <a:cs typeface="ＭＳ Ｐゴシック"/>
              </a:rPr>
              <a:t>+K</a:t>
            </a:r>
            <a:r>
              <a:rPr lang="en-US" sz="2800" baseline="-25000">
                <a:latin typeface="Gill Sans MT" pitchFamily="34" charset="0"/>
                <a:ea typeface="ＭＳ Ｐゴシック"/>
                <a:cs typeface="ＭＳ Ｐゴシック"/>
              </a:rPr>
              <a:t>4</a:t>
            </a:r>
            <a:r>
              <a:rPr lang="en-US" sz="2800">
                <a:latin typeface="Gill Sans MT" pitchFamily="34" charset="0"/>
                <a:ea typeface="ＭＳ Ｐゴシック"/>
                <a:cs typeface="ＭＳ Ｐゴシック"/>
              </a:rPr>
              <a:t>)=</a:t>
            </a:r>
          </a:p>
          <a:p>
            <a:pPr>
              <a:buFont typeface="Wingdings 2" pitchFamily="18" charset="2"/>
              <a:buNone/>
            </a:pPr>
            <a:r>
              <a:rPr lang="en-US" sz="2800">
                <a:latin typeface="Gill Sans MT" pitchFamily="34" charset="0"/>
                <a:ea typeface="ＭＳ Ｐゴシック"/>
                <a:cs typeface="ＭＳ Ｐゴシック"/>
              </a:rPr>
              <a:t>                    3[ISB(x</a:t>
            </a:r>
            <a:r>
              <a:rPr lang="en-US" sz="2800" baseline="-25000">
                <a:latin typeface="Gill Sans MT" pitchFamily="34" charset="0"/>
                <a:ea typeface="ＭＳ Ｐゴシック"/>
                <a:cs typeface="ＭＳ Ｐゴシック"/>
              </a:rPr>
              <a:t>2</a:t>
            </a:r>
            <a:r>
              <a:rPr lang="en-US" sz="2800">
                <a:latin typeface="Gill Sans MT" pitchFamily="34" charset="0"/>
                <a:ea typeface="ＭＳ Ｐゴシック"/>
                <a:cs typeface="ＭＳ Ｐゴシック"/>
              </a:rPr>
              <a:t>+K</a:t>
            </a:r>
            <a:r>
              <a:rPr lang="en-US" sz="2800" baseline="-25000">
                <a:latin typeface="Gill Sans MT" pitchFamily="34" charset="0"/>
                <a:ea typeface="ＭＳ Ｐゴシック"/>
                <a:cs typeface="ＭＳ Ｐゴシック"/>
              </a:rPr>
              <a:t>2</a:t>
            </a:r>
            <a:r>
              <a:rPr lang="en-US" sz="2800">
                <a:latin typeface="Gill Sans MT" pitchFamily="34" charset="0"/>
                <a:ea typeface="ＭＳ Ｐゴシック"/>
                <a:cs typeface="ＭＳ Ｐゴシック"/>
              </a:rPr>
              <a:t>)+ISB(x</a:t>
            </a:r>
            <a:r>
              <a:rPr lang="en-US" sz="2800" baseline="-25000">
                <a:latin typeface="Gill Sans MT" pitchFamily="34" charset="0"/>
                <a:ea typeface="ＭＳ Ｐゴシック"/>
                <a:cs typeface="ＭＳ Ｐゴシック"/>
              </a:rPr>
              <a:t>2</a:t>
            </a:r>
            <a:r>
              <a:rPr lang="en-US" sz="2800">
                <a:latin typeface="Gill Sans MT" pitchFamily="34" charset="0"/>
                <a:ea typeface="ＭＳ Ｐゴシック"/>
                <a:cs typeface="ＭＳ Ｐゴシック"/>
              </a:rPr>
              <a:t>+F</a:t>
            </a:r>
            <a:r>
              <a:rPr lang="en-US" sz="2800" baseline="-25000">
                <a:latin typeface="Gill Sans MT" pitchFamily="34" charset="0"/>
                <a:ea typeface="ＭＳ Ｐゴシック"/>
                <a:cs typeface="ＭＳ Ｐゴシック"/>
              </a:rPr>
              <a:t>2</a:t>
            </a:r>
            <a:r>
              <a:rPr lang="en-US" sz="2800">
                <a:latin typeface="Gill Sans MT" pitchFamily="34" charset="0"/>
                <a:ea typeface="ＭＳ Ｐゴシック"/>
                <a:cs typeface="ＭＳ Ｐゴシック"/>
              </a:rPr>
              <a:t>+K</a:t>
            </a:r>
            <a:r>
              <a:rPr lang="en-US" sz="2800" baseline="-25000">
                <a:latin typeface="Gill Sans MT" pitchFamily="34" charset="0"/>
                <a:ea typeface="ＭＳ Ｐゴシック"/>
                <a:cs typeface="ＭＳ Ｐゴシック"/>
              </a:rPr>
              <a:t>2</a:t>
            </a:r>
            <a:r>
              <a:rPr lang="en-US" sz="2800">
                <a:latin typeface="Gill Sans MT" pitchFamily="34" charset="0"/>
                <a:ea typeface="ＭＳ Ｐゴシック"/>
                <a:cs typeface="ＭＳ Ｐゴシック"/>
              </a:rPr>
              <a:t>)]</a:t>
            </a:r>
          </a:p>
        </p:txBody>
      </p:sp>
    </p:spTree>
    <p:extLst>
      <p:ext uri="{BB962C8B-B14F-4D97-AF65-F5344CB8AC3E}">
        <p14:creationId xmlns:p14="http://schemas.microsoft.com/office/powerpoint/2010/main" val="1440831166"/>
      </p:ext>
    </p:extLst>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09" name="Rectangle 2"/>
          <p:cNvSpPr>
            <a:spLocks noGrp="1"/>
          </p:cNvSpPr>
          <p:nvPr>
            <p:ph type="title" idx="4294967295"/>
          </p:nvPr>
        </p:nvSpPr>
        <p:spPr bwMode="auto">
          <a:noFill/>
        </p:spPr>
        <p:txBody>
          <a:bodyPr/>
          <a:lstStyle/>
          <a:p>
            <a:r>
              <a:rPr lang="en-US" smtClean="0">
                <a:effectLst/>
                <a:ea typeface="ＭＳ Ｐゴシック"/>
                <a:cs typeface="ＭＳ Ｐゴシック"/>
              </a:rPr>
              <a:t>Important Points</a:t>
            </a:r>
          </a:p>
        </p:txBody>
      </p:sp>
      <p:sp>
        <p:nvSpPr>
          <p:cNvPr id="785410" name="Rectangle 3"/>
          <p:cNvSpPr>
            <a:spLocks noGrp="1"/>
          </p:cNvSpPr>
          <p:nvPr>
            <p:ph type="body" idx="4294967295"/>
          </p:nvPr>
        </p:nvSpPr>
        <p:spPr>
          <a:xfrm>
            <a:off x="2819400" y="1676400"/>
            <a:ext cx="7499350" cy="4800600"/>
          </a:xfrm>
        </p:spPr>
        <p:txBody>
          <a:bodyPr/>
          <a:lstStyle/>
          <a:p>
            <a:pPr>
              <a:lnSpc>
                <a:spcPct val="90000"/>
              </a:lnSpc>
            </a:pPr>
            <a:r>
              <a:rPr lang="en-US" sz="2800">
                <a:latin typeface="Gill Sans MT" pitchFamily="34" charset="0"/>
                <a:ea typeface="ＭＳ Ｐゴシック"/>
                <a:cs typeface="ＭＳ Ｐゴシック"/>
              </a:rPr>
              <a:t>No dependency on the fault value.</a:t>
            </a:r>
          </a:p>
          <a:p>
            <a:pPr>
              <a:lnSpc>
                <a:spcPct val="90000"/>
              </a:lnSpc>
            </a:pPr>
            <a:r>
              <a:rPr lang="en-US" sz="2800">
                <a:latin typeface="Gill Sans MT" pitchFamily="34" charset="0"/>
                <a:ea typeface="ＭＳ Ｐゴシック"/>
                <a:cs typeface="ＭＳ Ｐゴシック"/>
              </a:rPr>
              <a:t>Finds out the key using two faulty encryptions with a probability of around 0.99</a:t>
            </a:r>
          </a:p>
          <a:p>
            <a:pPr>
              <a:lnSpc>
                <a:spcPct val="90000"/>
              </a:lnSpc>
            </a:pPr>
            <a:r>
              <a:rPr lang="en-US" sz="2800">
                <a:latin typeface="Gill Sans MT" pitchFamily="34" charset="0"/>
                <a:ea typeface="ＭＳ Ｐゴシック"/>
                <a:cs typeface="ＭＳ Ｐゴシック"/>
              </a:rPr>
              <a:t>Rest of the cases a third faulty cipher text is needed</a:t>
            </a:r>
          </a:p>
          <a:p>
            <a:pPr>
              <a:lnSpc>
                <a:spcPct val="90000"/>
              </a:lnSpc>
            </a:pPr>
            <a:r>
              <a:rPr lang="en-US" sz="2800">
                <a:latin typeface="Gill Sans MT" pitchFamily="34" charset="0"/>
                <a:ea typeface="ＭＳ Ｐゴシック"/>
                <a:cs typeface="ＭＳ Ｐゴシック"/>
              </a:rPr>
              <a:t>Time Complexity is 2</a:t>
            </a:r>
            <a:r>
              <a:rPr lang="en-US" sz="2800" baseline="30000">
                <a:latin typeface="Gill Sans MT" pitchFamily="34" charset="0"/>
                <a:ea typeface="ＭＳ Ｐゴシック"/>
                <a:cs typeface="ＭＳ Ｐゴシック"/>
              </a:rPr>
              <a:t>16</a:t>
            </a:r>
            <a:r>
              <a:rPr lang="en-US" sz="2800">
                <a:latin typeface="Gill Sans MT" pitchFamily="34" charset="0"/>
                <a:ea typeface="ＭＳ Ｐゴシック"/>
                <a:cs typeface="ＭＳ Ｐゴシック"/>
              </a:rPr>
              <a:t>.</a:t>
            </a:r>
          </a:p>
          <a:p>
            <a:pPr>
              <a:lnSpc>
                <a:spcPct val="90000"/>
              </a:lnSpc>
            </a:pPr>
            <a:r>
              <a:rPr lang="en-US" sz="2800">
                <a:latin typeface="Gill Sans MT" pitchFamily="34" charset="0"/>
                <a:ea typeface="ＭＳ Ｐゴシック"/>
                <a:cs typeface="ＭＳ Ｐゴシック"/>
              </a:rPr>
              <a:t>One byte fault reveals 4 key bytes. </a:t>
            </a:r>
          </a:p>
          <a:p>
            <a:pPr lvl="1">
              <a:lnSpc>
                <a:spcPct val="90000"/>
              </a:lnSpc>
            </a:pPr>
            <a:r>
              <a:rPr lang="en-US" sz="2400">
                <a:latin typeface="Gill Sans MT" pitchFamily="34" charset="0"/>
                <a:ea typeface="ＭＳ Ｐゴシック"/>
              </a:rPr>
              <a:t>To obtain the entire key, 4 faulty cipher texts needed.</a:t>
            </a:r>
          </a:p>
          <a:p>
            <a:pPr>
              <a:lnSpc>
                <a:spcPct val="90000"/>
              </a:lnSpc>
            </a:pPr>
            <a:endParaRPr lang="en-US" sz="2800">
              <a:latin typeface="Gill Sans MT" pitchFamily="34" charset="0"/>
              <a:ea typeface="ＭＳ Ｐゴシック"/>
              <a:cs typeface="ＭＳ Ｐゴシック"/>
            </a:endParaRPr>
          </a:p>
        </p:txBody>
      </p:sp>
    </p:spTree>
    <p:extLst>
      <p:ext uri="{BB962C8B-B14F-4D97-AF65-F5344CB8AC3E}">
        <p14:creationId xmlns:p14="http://schemas.microsoft.com/office/powerpoint/2010/main" val="776483548"/>
      </p:ext>
    </p:extLst>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p:cNvSpPr>
          <p:nvPr>
            <p:ph type="title" idx="4294967295"/>
          </p:nvPr>
        </p:nvSpPr>
        <p:spPr bwMode="auto">
          <a:xfrm>
            <a:off x="2362200" y="304800"/>
            <a:ext cx="7848600" cy="1371600"/>
          </a:xfrm>
        </p:spPr>
        <p:txBody>
          <a:bodyPr>
            <a:normAutofit fontScale="90000"/>
          </a:bodyPr>
          <a:lstStyle/>
          <a:p>
            <a:pPr>
              <a:defRPr/>
            </a:pPr>
            <a:r>
              <a:rPr lang="en-US" dirty="0" smtClean="0">
                <a:effectLst/>
              </a:rPr>
              <a:t>When the Fault is Induced in the 8</a:t>
            </a:r>
            <a:r>
              <a:rPr lang="en-US" baseline="30000" dirty="0" smtClean="0">
                <a:effectLst/>
              </a:rPr>
              <a:t>th</a:t>
            </a:r>
            <a:r>
              <a:rPr lang="en-US" dirty="0" smtClean="0">
                <a:effectLst/>
              </a:rPr>
              <a:t> Round…</a:t>
            </a:r>
          </a:p>
        </p:txBody>
      </p:sp>
      <p:sp>
        <p:nvSpPr>
          <p:cNvPr id="751618" name="Rectangle 3"/>
          <p:cNvSpPr>
            <a:spLocks noGrp="1"/>
          </p:cNvSpPr>
          <p:nvPr>
            <p:ph type="body" idx="4294967295"/>
          </p:nvPr>
        </p:nvSpPr>
        <p:spPr>
          <a:xfrm>
            <a:off x="2895600" y="1752600"/>
            <a:ext cx="7499350" cy="4800600"/>
          </a:xfrm>
        </p:spPr>
        <p:txBody>
          <a:bodyPr/>
          <a:lstStyle/>
          <a:p>
            <a:pPr>
              <a:lnSpc>
                <a:spcPct val="90000"/>
              </a:lnSpc>
            </a:pPr>
            <a:r>
              <a:rPr lang="en-US" smtClean="0">
                <a:latin typeface="Gill Sans MT" pitchFamily="34" charset="0"/>
                <a:ea typeface="ＭＳ Ｐゴシック"/>
                <a:cs typeface="ＭＳ Ｐゴシック"/>
              </a:rPr>
              <a:t>Fault is induced at the input of 8</a:t>
            </a:r>
            <a:r>
              <a:rPr lang="en-US" baseline="30000" smtClean="0">
                <a:latin typeface="Gill Sans MT" pitchFamily="34" charset="0"/>
                <a:ea typeface="ＭＳ Ｐゴシック"/>
                <a:cs typeface="ＭＳ Ｐゴシック"/>
              </a:rPr>
              <a:t>th</a:t>
            </a:r>
            <a:r>
              <a:rPr lang="en-US" smtClean="0">
                <a:latin typeface="Gill Sans MT" pitchFamily="34" charset="0"/>
                <a:ea typeface="ＭＳ Ｐゴシック"/>
                <a:cs typeface="ＭＳ Ｐゴシック"/>
              </a:rPr>
              <a:t> round</a:t>
            </a:r>
          </a:p>
          <a:p>
            <a:pPr>
              <a:lnSpc>
                <a:spcPct val="90000"/>
              </a:lnSpc>
            </a:pPr>
            <a:r>
              <a:rPr lang="en-US" smtClean="0">
                <a:latin typeface="Gill Sans MT" pitchFamily="34" charset="0"/>
                <a:ea typeface="ＭＳ Ｐゴシック"/>
                <a:cs typeface="ＭＳ Ｐゴシック"/>
              </a:rPr>
              <a:t>A one byte disturbance creates a 4 byte fault at the input of the 9</a:t>
            </a:r>
            <a:r>
              <a:rPr lang="en-US" baseline="30000" smtClean="0">
                <a:latin typeface="Gill Sans MT" pitchFamily="34" charset="0"/>
                <a:ea typeface="ＭＳ Ｐゴシック"/>
                <a:cs typeface="ＭＳ Ｐゴシック"/>
              </a:rPr>
              <a:t>th</a:t>
            </a:r>
            <a:r>
              <a:rPr lang="en-US" smtClean="0">
                <a:latin typeface="Gill Sans MT" pitchFamily="34" charset="0"/>
                <a:ea typeface="ＭＳ Ｐゴシック"/>
                <a:cs typeface="ＭＳ Ｐゴシック"/>
              </a:rPr>
              <a:t> round</a:t>
            </a:r>
          </a:p>
          <a:p>
            <a:pPr>
              <a:lnSpc>
                <a:spcPct val="90000"/>
              </a:lnSpc>
            </a:pPr>
            <a:r>
              <a:rPr lang="en-US" smtClean="0">
                <a:latin typeface="Gill Sans MT" pitchFamily="34" charset="0"/>
                <a:ea typeface="ＭＳ Ｐゴシック"/>
                <a:cs typeface="ＭＳ Ｐゴシック"/>
              </a:rPr>
              <a:t>Let us trace the disturbance through the last 3 rounds</a:t>
            </a:r>
          </a:p>
          <a:p>
            <a:pPr>
              <a:lnSpc>
                <a:spcPct val="90000"/>
              </a:lnSpc>
            </a:pPr>
            <a:r>
              <a:rPr lang="en-US" smtClean="0">
                <a:latin typeface="Gill Sans MT" pitchFamily="34" charset="0"/>
                <a:ea typeface="ＭＳ Ｐゴシック"/>
                <a:cs typeface="ＭＳ Ｐゴシック"/>
              </a:rPr>
              <a:t>Equations of similar nature…</a:t>
            </a:r>
          </a:p>
          <a:p>
            <a:pPr>
              <a:lnSpc>
                <a:spcPct val="90000"/>
              </a:lnSpc>
            </a:pPr>
            <a:endParaRPr lang="en-US" smtClean="0">
              <a:latin typeface="Gill Sans MT" pitchFamily="34" charset="0"/>
              <a:ea typeface="ＭＳ Ｐゴシック"/>
              <a:cs typeface="ＭＳ Ｐゴシック"/>
            </a:endParaRPr>
          </a:p>
        </p:txBody>
      </p:sp>
    </p:spTree>
    <p:extLst>
      <p:ext uri="{BB962C8B-B14F-4D97-AF65-F5344CB8AC3E}">
        <p14:creationId xmlns:p14="http://schemas.microsoft.com/office/powerpoint/2010/main" val="2797498579"/>
      </p:ext>
    </p:extLst>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p:cNvSpPr>
          <p:nvPr>
            <p:ph type="title" idx="4294967295"/>
          </p:nvPr>
        </p:nvSpPr>
        <p:spPr bwMode="auto">
          <a:xfrm>
            <a:off x="2743201" y="652464"/>
            <a:ext cx="7485063" cy="414337"/>
          </a:xfrm>
        </p:spPr>
        <p:txBody>
          <a:bodyPr>
            <a:normAutofit fontScale="90000"/>
          </a:bodyPr>
          <a:lstStyle/>
          <a:p>
            <a:pPr>
              <a:defRPr/>
            </a:pPr>
            <a:r>
              <a:rPr lang="en-US" sz="3400" dirty="0">
                <a:effectLst/>
              </a:rPr>
              <a:t>Propagation of Fault Induced</a:t>
            </a:r>
          </a:p>
        </p:txBody>
      </p:sp>
      <p:grpSp>
        <p:nvGrpSpPr>
          <p:cNvPr id="752642" name="Group 3"/>
          <p:cNvGrpSpPr>
            <a:grpSpLocks/>
          </p:cNvGrpSpPr>
          <p:nvPr/>
        </p:nvGrpSpPr>
        <p:grpSpPr bwMode="auto">
          <a:xfrm>
            <a:off x="1981200" y="1219200"/>
            <a:ext cx="1524000" cy="1524000"/>
            <a:chOff x="288" y="1056"/>
            <a:chExt cx="960" cy="960"/>
          </a:xfrm>
        </p:grpSpPr>
        <p:sp>
          <p:nvSpPr>
            <p:cNvPr id="752787" name="Rectangle 4"/>
            <p:cNvSpPr>
              <a:spLocks noChangeArrowheads="1"/>
            </p:cNvSpPr>
            <p:nvPr/>
          </p:nvSpPr>
          <p:spPr bwMode="auto">
            <a:xfrm>
              <a:off x="288" y="1056"/>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52788" name="Line 5"/>
            <p:cNvSpPr>
              <a:spLocks noChangeShapeType="1"/>
            </p:cNvSpPr>
            <p:nvPr/>
          </p:nvSpPr>
          <p:spPr bwMode="auto">
            <a:xfrm>
              <a:off x="528" y="1056"/>
              <a:ext cx="0" cy="960"/>
            </a:xfrm>
            <a:prstGeom prst="line">
              <a:avLst/>
            </a:prstGeom>
            <a:noFill/>
            <a:ln w="9525">
              <a:solidFill>
                <a:schemeClr val="tx1"/>
              </a:solidFill>
              <a:round/>
              <a:headEnd/>
              <a:tailEnd/>
            </a:ln>
          </p:spPr>
          <p:txBody>
            <a:bodyPr/>
            <a:lstStyle/>
            <a:p>
              <a:endParaRPr lang="en-US"/>
            </a:p>
          </p:txBody>
        </p:sp>
        <p:sp>
          <p:nvSpPr>
            <p:cNvPr id="752789" name="Line 6"/>
            <p:cNvSpPr>
              <a:spLocks noChangeShapeType="1"/>
            </p:cNvSpPr>
            <p:nvPr/>
          </p:nvSpPr>
          <p:spPr bwMode="auto">
            <a:xfrm>
              <a:off x="768" y="1056"/>
              <a:ext cx="0" cy="960"/>
            </a:xfrm>
            <a:prstGeom prst="line">
              <a:avLst/>
            </a:prstGeom>
            <a:noFill/>
            <a:ln w="9525">
              <a:solidFill>
                <a:schemeClr val="tx1"/>
              </a:solidFill>
              <a:round/>
              <a:headEnd/>
              <a:tailEnd/>
            </a:ln>
          </p:spPr>
          <p:txBody>
            <a:bodyPr/>
            <a:lstStyle/>
            <a:p>
              <a:endParaRPr lang="en-US"/>
            </a:p>
          </p:txBody>
        </p:sp>
        <p:sp>
          <p:nvSpPr>
            <p:cNvPr id="752790" name="Line 7"/>
            <p:cNvSpPr>
              <a:spLocks noChangeShapeType="1"/>
            </p:cNvSpPr>
            <p:nvPr/>
          </p:nvSpPr>
          <p:spPr bwMode="auto">
            <a:xfrm>
              <a:off x="1008" y="1056"/>
              <a:ext cx="0" cy="960"/>
            </a:xfrm>
            <a:prstGeom prst="line">
              <a:avLst/>
            </a:prstGeom>
            <a:noFill/>
            <a:ln w="9525">
              <a:solidFill>
                <a:schemeClr val="tx1"/>
              </a:solidFill>
              <a:round/>
              <a:headEnd/>
              <a:tailEnd/>
            </a:ln>
          </p:spPr>
          <p:txBody>
            <a:bodyPr/>
            <a:lstStyle/>
            <a:p>
              <a:endParaRPr lang="en-US"/>
            </a:p>
          </p:txBody>
        </p:sp>
        <p:sp>
          <p:nvSpPr>
            <p:cNvPr id="752791" name="Line 8"/>
            <p:cNvSpPr>
              <a:spLocks noChangeShapeType="1"/>
            </p:cNvSpPr>
            <p:nvPr/>
          </p:nvSpPr>
          <p:spPr bwMode="auto">
            <a:xfrm>
              <a:off x="288" y="1296"/>
              <a:ext cx="960" cy="0"/>
            </a:xfrm>
            <a:prstGeom prst="line">
              <a:avLst/>
            </a:prstGeom>
            <a:noFill/>
            <a:ln w="9525">
              <a:solidFill>
                <a:schemeClr val="tx1"/>
              </a:solidFill>
              <a:round/>
              <a:headEnd/>
              <a:tailEnd/>
            </a:ln>
          </p:spPr>
          <p:txBody>
            <a:bodyPr/>
            <a:lstStyle/>
            <a:p>
              <a:endParaRPr lang="en-US"/>
            </a:p>
          </p:txBody>
        </p:sp>
        <p:sp>
          <p:nvSpPr>
            <p:cNvPr id="752792" name="Line 9"/>
            <p:cNvSpPr>
              <a:spLocks noChangeShapeType="1"/>
            </p:cNvSpPr>
            <p:nvPr/>
          </p:nvSpPr>
          <p:spPr bwMode="auto">
            <a:xfrm>
              <a:off x="288" y="1536"/>
              <a:ext cx="960" cy="0"/>
            </a:xfrm>
            <a:prstGeom prst="line">
              <a:avLst/>
            </a:prstGeom>
            <a:noFill/>
            <a:ln w="9525">
              <a:solidFill>
                <a:schemeClr val="tx1"/>
              </a:solidFill>
              <a:round/>
              <a:headEnd/>
              <a:tailEnd/>
            </a:ln>
          </p:spPr>
          <p:txBody>
            <a:bodyPr/>
            <a:lstStyle/>
            <a:p>
              <a:endParaRPr lang="en-US"/>
            </a:p>
          </p:txBody>
        </p:sp>
        <p:sp>
          <p:nvSpPr>
            <p:cNvPr id="752793" name="Line 10"/>
            <p:cNvSpPr>
              <a:spLocks noChangeShapeType="1"/>
            </p:cNvSpPr>
            <p:nvPr/>
          </p:nvSpPr>
          <p:spPr bwMode="auto">
            <a:xfrm>
              <a:off x="288" y="1776"/>
              <a:ext cx="960" cy="0"/>
            </a:xfrm>
            <a:prstGeom prst="line">
              <a:avLst/>
            </a:prstGeom>
            <a:noFill/>
            <a:ln w="9525">
              <a:solidFill>
                <a:schemeClr val="tx1"/>
              </a:solidFill>
              <a:round/>
              <a:headEnd/>
              <a:tailEnd/>
            </a:ln>
          </p:spPr>
          <p:txBody>
            <a:bodyPr/>
            <a:lstStyle/>
            <a:p>
              <a:endParaRPr lang="en-US"/>
            </a:p>
          </p:txBody>
        </p:sp>
      </p:grpSp>
      <p:grpSp>
        <p:nvGrpSpPr>
          <p:cNvPr id="752643" name="Group 11"/>
          <p:cNvGrpSpPr>
            <a:grpSpLocks/>
          </p:cNvGrpSpPr>
          <p:nvPr/>
        </p:nvGrpSpPr>
        <p:grpSpPr bwMode="auto">
          <a:xfrm>
            <a:off x="4038600" y="1219200"/>
            <a:ext cx="1524000" cy="1524000"/>
            <a:chOff x="288" y="1056"/>
            <a:chExt cx="960" cy="960"/>
          </a:xfrm>
        </p:grpSpPr>
        <p:sp>
          <p:nvSpPr>
            <p:cNvPr id="752780" name="Rectangle 12"/>
            <p:cNvSpPr>
              <a:spLocks noChangeArrowheads="1"/>
            </p:cNvSpPr>
            <p:nvPr/>
          </p:nvSpPr>
          <p:spPr bwMode="auto">
            <a:xfrm>
              <a:off x="288" y="1056"/>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52781" name="Line 13"/>
            <p:cNvSpPr>
              <a:spLocks noChangeShapeType="1"/>
            </p:cNvSpPr>
            <p:nvPr/>
          </p:nvSpPr>
          <p:spPr bwMode="auto">
            <a:xfrm>
              <a:off x="528" y="1056"/>
              <a:ext cx="0" cy="960"/>
            </a:xfrm>
            <a:prstGeom prst="line">
              <a:avLst/>
            </a:prstGeom>
            <a:noFill/>
            <a:ln w="9525">
              <a:solidFill>
                <a:schemeClr val="tx1"/>
              </a:solidFill>
              <a:round/>
              <a:headEnd/>
              <a:tailEnd/>
            </a:ln>
          </p:spPr>
          <p:txBody>
            <a:bodyPr/>
            <a:lstStyle/>
            <a:p>
              <a:endParaRPr lang="en-US"/>
            </a:p>
          </p:txBody>
        </p:sp>
        <p:sp>
          <p:nvSpPr>
            <p:cNvPr id="752782" name="Line 14"/>
            <p:cNvSpPr>
              <a:spLocks noChangeShapeType="1"/>
            </p:cNvSpPr>
            <p:nvPr/>
          </p:nvSpPr>
          <p:spPr bwMode="auto">
            <a:xfrm>
              <a:off x="768" y="1056"/>
              <a:ext cx="0" cy="960"/>
            </a:xfrm>
            <a:prstGeom prst="line">
              <a:avLst/>
            </a:prstGeom>
            <a:noFill/>
            <a:ln w="9525">
              <a:solidFill>
                <a:schemeClr val="tx1"/>
              </a:solidFill>
              <a:round/>
              <a:headEnd/>
              <a:tailEnd/>
            </a:ln>
          </p:spPr>
          <p:txBody>
            <a:bodyPr/>
            <a:lstStyle/>
            <a:p>
              <a:endParaRPr lang="en-US"/>
            </a:p>
          </p:txBody>
        </p:sp>
        <p:sp>
          <p:nvSpPr>
            <p:cNvPr id="752783" name="Line 15"/>
            <p:cNvSpPr>
              <a:spLocks noChangeShapeType="1"/>
            </p:cNvSpPr>
            <p:nvPr/>
          </p:nvSpPr>
          <p:spPr bwMode="auto">
            <a:xfrm>
              <a:off x="1008" y="1056"/>
              <a:ext cx="0" cy="960"/>
            </a:xfrm>
            <a:prstGeom prst="line">
              <a:avLst/>
            </a:prstGeom>
            <a:noFill/>
            <a:ln w="9525">
              <a:solidFill>
                <a:schemeClr val="tx1"/>
              </a:solidFill>
              <a:round/>
              <a:headEnd/>
              <a:tailEnd/>
            </a:ln>
          </p:spPr>
          <p:txBody>
            <a:bodyPr/>
            <a:lstStyle/>
            <a:p>
              <a:endParaRPr lang="en-US"/>
            </a:p>
          </p:txBody>
        </p:sp>
        <p:sp>
          <p:nvSpPr>
            <p:cNvPr id="752784" name="Line 16"/>
            <p:cNvSpPr>
              <a:spLocks noChangeShapeType="1"/>
            </p:cNvSpPr>
            <p:nvPr/>
          </p:nvSpPr>
          <p:spPr bwMode="auto">
            <a:xfrm>
              <a:off x="288" y="1296"/>
              <a:ext cx="960" cy="0"/>
            </a:xfrm>
            <a:prstGeom prst="line">
              <a:avLst/>
            </a:prstGeom>
            <a:noFill/>
            <a:ln w="9525">
              <a:solidFill>
                <a:schemeClr val="tx1"/>
              </a:solidFill>
              <a:round/>
              <a:headEnd/>
              <a:tailEnd/>
            </a:ln>
          </p:spPr>
          <p:txBody>
            <a:bodyPr/>
            <a:lstStyle/>
            <a:p>
              <a:endParaRPr lang="en-US"/>
            </a:p>
          </p:txBody>
        </p:sp>
        <p:sp>
          <p:nvSpPr>
            <p:cNvPr id="752785" name="Line 17"/>
            <p:cNvSpPr>
              <a:spLocks noChangeShapeType="1"/>
            </p:cNvSpPr>
            <p:nvPr/>
          </p:nvSpPr>
          <p:spPr bwMode="auto">
            <a:xfrm>
              <a:off x="288" y="1536"/>
              <a:ext cx="960" cy="0"/>
            </a:xfrm>
            <a:prstGeom prst="line">
              <a:avLst/>
            </a:prstGeom>
            <a:noFill/>
            <a:ln w="9525">
              <a:solidFill>
                <a:schemeClr val="tx1"/>
              </a:solidFill>
              <a:round/>
              <a:headEnd/>
              <a:tailEnd/>
            </a:ln>
          </p:spPr>
          <p:txBody>
            <a:bodyPr/>
            <a:lstStyle/>
            <a:p>
              <a:endParaRPr lang="en-US"/>
            </a:p>
          </p:txBody>
        </p:sp>
        <p:sp>
          <p:nvSpPr>
            <p:cNvPr id="752786" name="Line 18"/>
            <p:cNvSpPr>
              <a:spLocks noChangeShapeType="1"/>
            </p:cNvSpPr>
            <p:nvPr/>
          </p:nvSpPr>
          <p:spPr bwMode="auto">
            <a:xfrm>
              <a:off x="288" y="1776"/>
              <a:ext cx="960" cy="0"/>
            </a:xfrm>
            <a:prstGeom prst="line">
              <a:avLst/>
            </a:prstGeom>
            <a:noFill/>
            <a:ln w="9525">
              <a:solidFill>
                <a:schemeClr val="tx1"/>
              </a:solidFill>
              <a:round/>
              <a:headEnd/>
              <a:tailEnd/>
            </a:ln>
          </p:spPr>
          <p:txBody>
            <a:bodyPr/>
            <a:lstStyle/>
            <a:p>
              <a:endParaRPr lang="en-US"/>
            </a:p>
          </p:txBody>
        </p:sp>
      </p:grpSp>
      <p:grpSp>
        <p:nvGrpSpPr>
          <p:cNvPr id="752644" name="Group 19"/>
          <p:cNvGrpSpPr>
            <a:grpSpLocks/>
          </p:cNvGrpSpPr>
          <p:nvPr/>
        </p:nvGrpSpPr>
        <p:grpSpPr bwMode="auto">
          <a:xfrm>
            <a:off x="6172200" y="1219200"/>
            <a:ext cx="1524000" cy="1524000"/>
            <a:chOff x="288" y="1056"/>
            <a:chExt cx="960" cy="960"/>
          </a:xfrm>
        </p:grpSpPr>
        <p:sp>
          <p:nvSpPr>
            <p:cNvPr id="752773" name="Rectangle 20"/>
            <p:cNvSpPr>
              <a:spLocks noChangeArrowheads="1"/>
            </p:cNvSpPr>
            <p:nvPr/>
          </p:nvSpPr>
          <p:spPr bwMode="auto">
            <a:xfrm>
              <a:off x="288" y="1056"/>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52774" name="Line 21"/>
            <p:cNvSpPr>
              <a:spLocks noChangeShapeType="1"/>
            </p:cNvSpPr>
            <p:nvPr/>
          </p:nvSpPr>
          <p:spPr bwMode="auto">
            <a:xfrm>
              <a:off x="528" y="1056"/>
              <a:ext cx="0" cy="960"/>
            </a:xfrm>
            <a:prstGeom prst="line">
              <a:avLst/>
            </a:prstGeom>
            <a:noFill/>
            <a:ln w="9525">
              <a:solidFill>
                <a:schemeClr val="tx1"/>
              </a:solidFill>
              <a:round/>
              <a:headEnd/>
              <a:tailEnd/>
            </a:ln>
          </p:spPr>
          <p:txBody>
            <a:bodyPr/>
            <a:lstStyle/>
            <a:p>
              <a:endParaRPr lang="en-US"/>
            </a:p>
          </p:txBody>
        </p:sp>
        <p:sp>
          <p:nvSpPr>
            <p:cNvPr id="752775" name="Line 22"/>
            <p:cNvSpPr>
              <a:spLocks noChangeShapeType="1"/>
            </p:cNvSpPr>
            <p:nvPr/>
          </p:nvSpPr>
          <p:spPr bwMode="auto">
            <a:xfrm>
              <a:off x="768" y="1056"/>
              <a:ext cx="0" cy="960"/>
            </a:xfrm>
            <a:prstGeom prst="line">
              <a:avLst/>
            </a:prstGeom>
            <a:noFill/>
            <a:ln w="9525">
              <a:solidFill>
                <a:schemeClr val="tx1"/>
              </a:solidFill>
              <a:round/>
              <a:headEnd/>
              <a:tailEnd/>
            </a:ln>
          </p:spPr>
          <p:txBody>
            <a:bodyPr/>
            <a:lstStyle/>
            <a:p>
              <a:endParaRPr lang="en-US"/>
            </a:p>
          </p:txBody>
        </p:sp>
        <p:sp>
          <p:nvSpPr>
            <p:cNvPr id="752776" name="Line 23"/>
            <p:cNvSpPr>
              <a:spLocks noChangeShapeType="1"/>
            </p:cNvSpPr>
            <p:nvPr/>
          </p:nvSpPr>
          <p:spPr bwMode="auto">
            <a:xfrm>
              <a:off x="1008" y="1056"/>
              <a:ext cx="0" cy="960"/>
            </a:xfrm>
            <a:prstGeom prst="line">
              <a:avLst/>
            </a:prstGeom>
            <a:noFill/>
            <a:ln w="9525">
              <a:solidFill>
                <a:schemeClr val="tx1"/>
              </a:solidFill>
              <a:round/>
              <a:headEnd/>
              <a:tailEnd/>
            </a:ln>
          </p:spPr>
          <p:txBody>
            <a:bodyPr/>
            <a:lstStyle/>
            <a:p>
              <a:endParaRPr lang="en-US"/>
            </a:p>
          </p:txBody>
        </p:sp>
        <p:sp>
          <p:nvSpPr>
            <p:cNvPr id="752777" name="Line 24"/>
            <p:cNvSpPr>
              <a:spLocks noChangeShapeType="1"/>
            </p:cNvSpPr>
            <p:nvPr/>
          </p:nvSpPr>
          <p:spPr bwMode="auto">
            <a:xfrm>
              <a:off x="288" y="1296"/>
              <a:ext cx="960" cy="0"/>
            </a:xfrm>
            <a:prstGeom prst="line">
              <a:avLst/>
            </a:prstGeom>
            <a:noFill/>
            <a:ln w="9525">
              <a:solidFill>
                <a:schemeClr val="tx1"/>
              </a:solidFill>
              <a:round/>
              <a:headEnd/>
              <a:tailEnd/>
            </a:ln>
          </p:spPr>
          <p:txBody>
            <a:bodyPr/>
            <a:lstStyle/>
            <a:p>
              <a:endParaRPr lang="en-US"/>
            </a:p>
          </p:txBody>
        </p:sp>
        <p:sp>
          <p:nvSpPr>
            <p:cNvPr id="752778" name="Line 25"/>
            <p:cNvSpPr>
              <a:spLocks noChangeShapeType="1"/>
            </p:cNvSpPr>
            <p:nvPr/>
          </p:nvSpPr>
          <p:spPr bwMode="auto">
            <a:xfrm>
              <a:off x="288" y="1536"/>
              <a:ext cx="960" cy="0"/>
            </a:xfrm>
            <a:prstGeom prst="line">
              <a:avLst/>
            </a:prstGeom>
            <a:noFill/>
            <a:ln w="9525">
              <a:solidFill>
                <a:schemeClr val="tx1"/>
              </a:solidFill>
              <a:round/>
              <a:headEnd/>
              <a:tailEnd/>
            </a:ln>
          </p:spPr>
          <p:txBody>
            <a:bodyPr/>
            <a:lstStyle/>
            <a:p>
              <a:endParaRPr lang="en-US"/>
            </a:p>
          </p:txBody>
        </p:sp>
        <p:sp>
          <p:nvSpPr>
            <p:cNvPr id="752779" name="Line 26"/>
            <p:cNvSpPr>
              <a:spLocks noChangeShapeType="1"/>
            </p:cNvSpPr>
            <p:nvPr/>
          </p:nvSpPr>
          <p:spPr bwMode="auto">
            <a:xfrm>
              <a:off x="288" y="1776"/>
              <a:ext cx="960" cy="0"/>
            </a:xfrm>
            <a:prstGeom prst="line">
              <a:avLst/>
            </a:prstGeom>
            <a:noFill/>
            <a:ln w="9525">
              <a:solidFill>
                <a:schemeClr val="tx1"/>
              </a:solidFill>
              <a:round/>
              <a:headEnd/>
              <a:tailEnd/>
            </a:ln>
          </p:spPr>
          <p:txBody>
            <a:bodyPr/>
            <a:lstStyle/>
            <a:p>
              <a:endParaRPr lang="en-US"/>
            </a:p>
          </p:txBody>
        </p:sp>
      </p:grpSp>
      <p:grpSp>
        <p:nvGrpSpPr>
          <p:cNvPr id="752645" name="Group 27"/>
          <p:cNvGrpSpPr>
            <a:grpSpLocks/>
          </p:cNvGrpSpPr>
          <p:nvPr/>
        </p:nvGrpSpPr>
        <p:grpSpPr bwMode="auto">
          <a:xfrm>
            <a:off x="8229600" y="1219200"/>
            <a:ext cx="1524000" cy="1524000"/>
            <a:chOff x="288" y="1056"/>
            <a:chExt cx="960" cy="960"/>
          </a:xfrm>
        </p:grpSpPr>
        <p:sp>
          <p:nvSpPr>
            <p:cNvPr id="752766" name="Rectangle 28"/>
            <p:cNvSpPr>
              <a:spLocks noChangeArrowheads="1"/>
            </p:cNvSpPr>
            <p:nvPr/>
          </p:nvSpPr>
          <p:spPr bwMode="auto">
            <a:xfrm>
              <a:off x="288" y="1056"/>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52767" name="Line 29"/>
            <p:cNvSpPr>
              <a:spLocks noChangeShapeType="1"/>
            </p:cNvSpPr>
            <p:nvPr/>
          </p:nvSpPr>
          <p:spPr bwMode="auto">
            <a:xfrm>
              <a:off x="528" y="1056"/>
              <a:ext cx="0" cy="960"/>
            </a:xfrm>
            <a:prstGeom prst="line">
              <a:avLst/>
            </a:prstGeom>
            <a:noFill/>
            <a:ln w="9525">
              <a:solidFill>
                <a:schemeClr val="tx1"/>
              </a:solidFill>
              <a:round/>
              <a:headEnd/>
              <a:tailEnd/>
            </a:ln>
          </p:spPr>
          <p:txBody>
            <a:bodyPr/>
            <a:lstStyle/>
            <a:p>
              <a:endParaRPr lang="en-US"/>
            </a:p>
          </p:txBody>
        </p:sp>
        <p:sp>
          <p:nvSpPr>
            <p:cNvPr id="752768" name="Line 30"/>
            <p:cNvSpPr>
              <a:spLocks noChangeShapeType="1"/>
            </p:cNvSpPr>
            <p:nvPr/>
          </p:nvSpPr>
          <p:spPr bwMode="auto">
            <a:xfrm>
              <a:off x="768" y="1056"/>
              <a:ext cx="0" cy="960"/>
            </a:xfrm>
            <a:prstGeom prst="line">
              <a:avLst/>
            </a:prstGeom>
            <a:noFill/>
            <a:ln w="9525">
              <a:solidFill>
                <a:schemeClr val="tx1"/>
              </a:solidFill>
              <a:round/>
              <a:headEnd/>
              <a:tailEnd/>
            </a:ln>
          </p:spPr>
          <p:txBody>
            <a:bodyPr/>
            <a:lstStyle/>
            <a:p>
              <a:endParaRPr lang="en-US"/>
            </a:p>
          </p:txBody>
        </p:sp>
        <p:sp>
          <p:nvSpPr>
            <p:cNvPr id="752769" name="Line 31"/>
            <p:cNvSpPr>
              <a:spLocks noChangeShapeType="1"/>
            </p:cNvSpPr>
            <p:nvPr/>
          </p:nvSpPr>
          <p:spPr bwMode="auto">
            <a:xfrm>
              <a:off x="1008" y="1056"/>
              <a:ext cx="0" cy="960"/>
            </a:xfrm>
            <a:prstGeom prst="line">
              <a:avLst/>
            </a:prstGeom>
            <a:noFill/>
            <a:ln w="9525">
              <a:solidFill>
                <a:schemeClr val="tx1"/>
              </a:solidFill>
              <a:round/>
              <a:headEnd/>
              <a:tailEnd/>
            </a:ln>
          </p:spPr>
          <p:txBody>
            <a:bodyPr/>
            <a:lstStyle/>
            <a:p>
              <a:endParaRPr lang="en-US"/>
            </a:p>
          </p:txBody>
        </p:sp>
        <p:sp>
          <p:nvSpPr>
            <p:cNvPr id="752770" name="Line 32"/>
            <p:cNvSpPr>
              <a:spLocks noChangeShapeType="1"/>
            </p:cNvSpPr>
            <p:nvPr/>
          </p:nvSpPr>
          <p:spPr bwMode="auto">
            <a:xfrm>
              <a:off x="288" y="1296"/>
              <a:ext cx="960" cy="0"/>
            </a:xfrm>
            <a:prstGeom prst="line">
              <a:avLst/>
            </a:prstGeom>
            <a:noFill/>
            <a:ln w="9525">
              <a:solidFill>
                <a:schemeClr val="tx1"/>
              </a:solidFill>
              <a:round/>
              <a:headEnd/>
              <a:tailEnd/>
            </a:ln>
          </p:spPr>
          <p:txBody>
            <a:bodyPr/>
            <a:lstStyle/>
            <a:p>
              <a:endParaRPr lang="en-US"/>
            </a:p>
          </p:txBody>
        </p:sp>
        <p:sp>
          <p:nvSpPr>
            <p:cNvPr id="752771" name="Line 33"/>
            <p:cNvSpPr>
              <a:spLocks noChangeShapeType="1"/>
            </p:cNvSpPr>
            <p:nvPr/>
          </p:nvSpPr>
          <p:spPr bwMode="auto">
            <a:xfrm>
              <a:off x="288" y="1536"/>
              <a:ext cx="960" cy="0"/>
            </a:xfrm>
            <a:prstGeom prst="line">
              <a:avLst/>
            </a:prstGeom>
            <a:noFill/>
            <a:ln w="9525">
              <a:solidFill>
                <a:schemeClr val="tx1"/>
              </a:solidFill>
              <a:round/>
              <a:headEnd/>
              <a:tailEnd/>
            </a:ln>
          </p:spPr>
          <p:txBody>
            <a:bodyPr/>
            <a:lstStyle/>
            <a:p>
              <a:endParaRPr lang="en-US"/>
            </a:p>
          </p:txBody>
        </p:sp>
        <p:sp>
          <p:nvSpPr>
            <p:cNvPr id="752772" name="Line 34"/>
            <p:cNvSpPr>
              <a:spLocks noChangeShapeType="1"/>
            </p:cNvSpPr>
            <p:nvPr/>
          </p:nvSpPr>
          <p:spPr bwMode="auto">
            <a:xfrm>
              <a:off x="288" y="1776"/>
              <a:ext cx="960" cy="0"/>
            </a:xfrm>
            <a:prstGeom prst="line">
              <a:avLst/>
            </a:prstGeom>
            <a:noFill/>
            <a:ln w="9525">
              <a:solidFill>
                <a:schemeClr val="tx1"/>
              </a:solidFill>
              <a:round/>
              <a:headEnd/>
              <a:tailEnd/>
            </a:ln>
          </p:spPr>
          <p:txBody>
            <a:bodyPr/>
            <a:lstStyle/>
            <a:p>
              <a:endParaRPr lang="en-US"/>
            </a:p>
          </p:txBody>
        </p:sp>
      </p:grpSp>
      <p:grpSp>
        <p:nvGrpSpPr>
          <p:cNvPr id="752646" name="Group 35"/>
          <p:cNvGrpSpPr>
            <a:grpSpLocks/>
          </p:cNvGrpSpPr>
          <p:nvPr/>
        </p:nvGrpSpPr>
        <p:grpSpPr bwMode="auto">
          <a:xfrm>
            <a:off x="8229600" y="3200400"/>
            <a:ext cx="1524000" cy="1524000"/>
            <a:chOff x="288" y="1056"/>
            <a:chExt cx="960" cy="960"/>
          </a:xfrm>
        </p:grpSpPr>
        <p:sp>
          <p:nvSpPr>
            <p:cNvPr id="752759" name="Rectangle 36"/>
            <p:cNvSpPr>
              <a:spLocks noChangeArrowheads="1"/>
            </p:cNvSpPr>
            <p:nvPr/>
          </p:nvSpPr>
          <p:spPr bwMode="auto">
            <a:xfrm>
              <a:off x="288" y="1056"/>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52760" name="Line 37"/>
            <p:cNvSpPr>
              <a:spLocks noChangeShapeType="1"/>
            </p:cNvSpPr>
            <p:nvPr/>
          </p:nvSpPr>
          <p:spPr bwMode="auto">
            <a:xfrm>
              <a:off x="528" y="1056"/>
              <a:ext cx="0" cy="960"/>
            </a:xfrm>
            <a:prstGeom prst="line">
              <a:avLst/>
            </a:prstGeom>
            <a:noFill/>
            <a:ln w="9525">
              <a:solidFill>
                <a:schemeClr val="tx1"/>
              </a:solidFill>
              <a:round/>
              <a:headEnd/>
              <a:tailEnd/>
            </a:ln>
          </p:spPr>
          <p:txBody>
            <a:bodyPr/>
            <a:lstStyle/>
            <a:p>
              <a:endParaRPr lang="en-US"/>
            </a:p>
          </p:txBody>
        </p:sp>
        <p:sp>
          <p:nvSpPr>
            <p:cNvPr id="752761" name="Line 38"/>
            <p:cNvSpPr>
              <a:spLocks noChangeShapeType="1"/>
            </p:cNvSpPr>
            <p:nvPr/>
          </p:nvSpPr>
          <p:spPr bwMode="auto">
            <a:xfrm>
              <a:off x="768" y="1056"/>
              <a:ext cx="0" cy="960"/>
            </a:xfrm>
            <a:prstGeom prst="line">
              <a:avLst/>
            </a:prstGeom>
            <a:noFill/>
            <a:ln w="9525">
              <a:solidFill>
                <a:schemeClr val="tx1"/>
              </a:solidFill>
              <a:round/>
              <a:headEnd/>
              <a:tailEnd/>
            </a:ln>
          </p:spPr>
          <p:txBody>
            <a:bodyPr/>
            <a:lstStyle/>
            <a:p>
              <a:endParaRPr lang="en-US"/>
            </a:p>
          </p:txBody>
        </p:sp>
        <p:sp>
          <p:nvSpPr>
            <p:cNvPr id="752762" name="Line 39"/>
            <p:cNvSpPr>
              <a:spLocks noChangeShapeType="1"/>
            </p:cNvSpPr>
            <p:nvPr/>
          </p:nvSpPr>
          <p:spPr bwMode="auto">
            <a:xfrm>
              <a:off x="1008" y="1056"/>
              <a:ext cx="0" cy="960"/>
            </a:xfrm>
            <a:prstGeom prst="line">
              <a:avLst/>
            </a:prstGeom>
            <a:noFill/>
            <a:ln w="9525">
              <a:solidFill>
                <a:schemeClr val="tx1"/>
              </a:solidFill>
              <a:round/>
              <a:headEnd/>
              <a:tailEnd/>
            </a:ln>
          </p:spPr>
          <p:txBody>
            <a:bodyPr/>
            <a:lstStyle/>
            <a:p>
              <a:endParaRPr lang="en-US"/>
            </a:p>
          </p:txBody>
        </p:sp>
        <p:sp>
          <p:nvSpPr>
            <p:cNvPr id="752763" name="Line 40"/>
            <p:cNvSpPr>
              <a:spLocks noChangeShapeType="1"/>
            </p:cNvSpPr>
            <p:nvPr/>
          </p:nvSpPr>
          <p:spPr bwMode="auto">
            <a:xfrm>
              <a:off x="288" y="1296"/>
              <a:ext cx="960" cy="0"/>
            </a:xfrm>
            <a:prstGeom prst="line">
              <a:avLst/>
            </a:prstGeom>
            <a:noFill/>
            <a:ln w="9525">
              <a:solidFill>
                <a:schemeClr val="tx1"/>
              </a:solidFill>
              <a:round/>
              <a:headEnd/>
              <a:tailEnd/>
            </a:ln>
          </p:spPr>
          <p:txBody>
            <a:bodyPr/>
            <a:lstStyle/>
            <a:p>
              <a:endParaRPr lang="en-US"/>
            </a:p>
          </p:txBody>
        </p:sp>
        <p:sp>
          <p:nvSpPr>
            <p:cNvPr id="752764" name="Line 41"/>
            <p:cNvSpPr>
              <a:spLocks noChangeShapeType="1"/>
            </p:cNvSpPr>
            <p:nvPr/>
          </p:nvSpPr>
          <p:spPr bwMode="auto">
            <a:xfrm>
              <a:off x="288" y="1536"/>
              <a:ext cx="960" cy="0"/>
            </a:xfrm>
            <a:prstGeom prst="line">
              <a:avLst/>
            </a:prstGeom>
            <a:noFill/>
            <a:ln w="9525">
              <a:solidFill>
                <a:schemeClr val="tx1"/>
              </a:solidFill>
              <a:round/>
              <a:headEnd/>
              <a:tailEnd/>
            </a:ln>
          </p:spPr>
          <p:txBody>
            <a:bodyPr/>
            <a:lstStyle/>
            <a:p>
              <a:endParaRPr lang="en-US"/>
            </a:p>
          </p:txBody>
        </p:sp>
        <p:sp>
          <p:nvSpPr>
            <p:cNvPr id="752765" name="Line 42"/>
            <p:cNvSpPr>
              <a:spLocks noChangeShapeType="1"/>
            </p:cNvSpPr>
            <p:nvPr/>
          </p:nvSpPr>
          <p:spPr bwMode="auto">
            <a:xfrm>
              <a:off x="288" y="1776"/>
              <a:ext cx="960" cy="0"/>
            </a:xfrm>
            <a:prstGeom prst="line">
              <a:avLst/>
            </a:prstGeom>
            <a:noFill/>
            <a:ln w="9525">
              <a:solidFill>
                <a:schemeClr val="tx1"/>
              </a:solidFill>
              <a:round/>
              <a:headEnd/>
              <a:tailEnd/>
            </a:ln>
          </p:spPr>
          <p:txBody>
            <a:bodyPr/>
            <a:lstStyle/>
            <a:p>
              <a:endParaRPr lang="en-US"/>
            </a:p>
          </p:txBody>
        </p:sp>
      </p:grpSp>
      <p:grpSp>
        <p:nvGrpSpPr>
          <p:cNvPr id="752647" name="Group 43"/>
          <p:cNvGrpSpPr>
            <a:grpSpLocks/>
          </p:cNvGrpSpPr>
          <p:nvPr/>
        </p:nvGrpSpPr>
        <p:grpSpPr bwMode="auto">
          <a:xfrm>
            <a:off x="8243888" y="5148263"/>
            <a:ext cx="1524000" cy="1524000"/>
            <a:chOff x="288" y="1056"/>
            <a:chExt cx="960" cy="960"/>
          </a:xfrm>
        </p:grpSpPr>
        <p:sp>
          <p:nvSpPr>
            <p:cNvPr id="752752" name="Rectangle 44"/>
            <p:cNvSpPr>
              <a:spLocks noChangeArrowheads="1"/>
            </p:cNvSpPr>
            <p:nvPr/>
          </p:nvSpPr>
          <p:spPr bwMode="auto">
            <a:xfrm>
              <a:off x="288" y="1056"/>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52753" name="Line 45"/>
            <p:cNvSpPr>
              <a:spLocks noChangeShapeType="1"/>
            </p:cNvSpPr>
            <p:nvPr/>
          </p:nvSpPr>
          <p:spPr bwMode="auto">
            <a:xfrm>
              <a:off x="528" y="1056"/>
              <a:ext cx="0" cy="960"/>
            </a:xfrm>
            <a:prstGeom prst="line">
              <a:avLst/>
            </a:prstGeom>
            <a:noFill/>
            <a:ln w="9525">
              <a:solidFill>
                <a:schemeClr val="tx1"/>
              </a:solidFill>
              <a:round/>
              <a:headEnd/>
              <a:tailEnd/>
            </a:ln>
          </p:spPr>
          <p:txBody>
            <a:bodyPr/>
            <a:lstStyle/>
            <a:p>
              <a:endParaRPr lang="en-US"/>
            </a:p>
          </p:txBody>
        </p:sp>
        <p:sp>
          <p:nvSpPr>
            <p:cNvPr id="752754" name="Line 46"/>
            <p:cNvSpPr>
              <a:spLocks noChangeShapeType="1"/>
            </p:cNvSpPr>
            <p:nvPr/>
          </p:nvSpPr>
          <p:spPr bwMode="auto">
            <a:xfrm>
              <a:off x="768" y="1056"/>
              <a:ext cx="0" cy="960"/>
            </a:xfrm>
            <a:prstGeom prst="line">
              <a:avLst/>
            </a:prstGeom>
            <a:noFill/>
            <a:ln w="9525">
              <a:solidFill>
                <a:schemeClr val="tx1"/>
              </a:solidFill>
              <a:round/>
              <a:headEnd/>
              <a:tailEnd/>
            </a:ln>
          </p:spPr>
          <p:txBody>
            <a:bodyPr/>
            <a:lstStyle/>
            <a:p>
              <a:endParaRPr lang="en-US"/>
            </a:p>
          </p:txBody>
        </p:sp>
        <p:sp>
          <p:nvSpPr>
            <p:cNvPr id="752755" name="Line 47"/>
            <p:cNvSpPr>
              <a:spLocks noChangeShapeType="1"/>
            </p:cNvSpPr>
            <p:nvPr/>
          </p:nvSpPr>
          <p:spPr bwMode="auto">
            <a:xfrm>
              <a:off x="1008" y="1056"/>
              <a:ext cx="0" cy="960"/>
            </a:xfrm>
            <a:prstGeom prst="line">
              <a:avLst/>
            </a:prstGeom>
            <a:noFill/>
            <a:ln w="9525">
              <a:solidFill>
                <a:schemeClr val="tx1"/>
              </a:solidFill>
              <a:round/>
              <a:headEnd/>
              <a:tailEnd/>
            </a:ln>
          </p:spPr>
          <p:txBody>
            <a:bodyPr/>
            <a:lstStyle/>
            <a:p>
              <a:endParaRPr lang="en-US"/>
            </a:p>
          </p:txBody>
        </p:sp>
        <p:sp>
          <p:nvSpPr>
            <p:cNvPr id="752756" name="Line 48"/>
            <p:cNvSpPr>
              <a:spLocks noChangeShapeType="1"/>
            </p:cNvSpPr>
            <p:nvPr/>
          </p:nvSpPr>
          <p:spPr bwMode="auto">
            <a:xfrm>
              <a:off x="288" y="1296"/>
              <a:ext cx="960" cy="0"/>
            </a:xfrm>
            <a:prstGeom prst="line">
              <a:avLst/>
            </a:prstGeom>
            <a:noFill/>
            <a:ln w="9525">
              <a:solidFill>
                <a:schemeClr val="tx1"/>
              </a:solidFill>
              <a:round/>
              <a:headEnd/>
              <a:tailEnd/>
            </a:ln>
          </p:spPr>
          <p:txBody>
            <a:bodyPr/>
            <a:lstStyle/>
            <a:p>
              <a:endParaRPr lang="en-US"/>
            </a:p>
          </p:txBody>
        </p:sp>
        <p:sp>
          <p:nvSpPr>
            <p:cNvPr id="752757" name="Line 49"/>
            <p:cNvSpPr>
              <a:spLocks noChangeShapeType="1"/>
            </p:cNvSpPr>
            <p:nvPr/>
          </p:nvSpPr>
          <p:spPr bwMode="auto">
            <a:xfrm>
              <a:off x="288" y="1536"/>
              <a:ext cx="960" cy="0"/>
            </a:xfrm>
            <a:prstGeom prst="line">
              <a:avLst/>
            </a:prstGeom>
            <a:noFill/>
            <a:ln w="9525">
              <a:solidFill>
                <a:schemeClr val="tx1"/>
              </a:solidFill>
              <a:round/>
              <a:headEnd/>
              <a:tailEnd/>
            </a:ln>
          </p:spPr>
          <p:txBody>
            <a:bodyPr/>
            <a:lstStyle/>
            <a:p>
              <a:endParaRPr lang="en-US"/>
            </a:p>
          </p:txBody>
        </p:sp>
        <p:sp>
          <p:nvSpPr>
            <p:cNvPr id="752758" name="Line 50"/>
            <p:cNvSpPr>
              <a:spLocks noChangeShapeType="1"/>
            </p:cNvSpPr>
            <p:nvPr/>
          </p:nvSpPr>
          <p:spPr bwMode="auto">
            <a:xfrm>
              <a:off x="288" y="1776"/>
              <a:ext cx="960" cy="0"/>
            </a:xfrm>
            <a:prstGeom prst="line">
              <a:avLst/>
            </a:prstGeom>
            <a:noFill/>
            <a:ln w="9525">
              <a:solidFill>
                <a:schemeClr val="tx1"/>
              </a:solidFill>
              <a:round/>
              <a:headEnd/>
              <a:tailEnd/>
            </a:ln>
          </p:spPr>
          <p:txBody>
            <a:bodyPr/>
            <a:lstStyle/>
            <a:p>
              <a:endParaRPr lang="en-US"/>
            </a:p>
          </p:txBody>
        </p:sp>
      </p:grpSp>
      <p:sp>
        <p:nvSpPr>
          <p:cNvPr id="752648" name="AutoShape 51"/>
          <p:cNvSpPr>
            <a:spLocks noChangeArrowheads="1"/>
          </p:cNvSpPr>
          <p:nvPr/>
        </p:nvSpPr>
        <p:spPr bwMode="auto">
          <a:xfrm>
            <a:off x="3505200" y="1828800"/>
            <a:ext cx="533400" cy="304800"/>
          </a:xfrm>
          <a:prstGeom prst="rightArrow">
            <a:avLst>
              <a:gd name="adj1" fmla="val 50000"/>
              <a:gd name="adj2" fmla="val 43750"/>
            </a:avLst>
          </a:prstGeom>
          <a:solidFill>
            <a:srgbClr val="1699E2"/>
          </a:solidFill>
          <a:ln w="9525">
            <a:solidFill>
              <a:schemeClr val="tx1"/>
            </a:solidFill>
            <a:miter lim="800000"/>
            <a:headEnd/>
            <a:tailEnd/>
          </a:ln>
        </p:spPr>
        <p:txBody>
          <a:bodyPr wrap="none" anchor="ctr"/>
          <a:lstStyle/>
          <a:p>
            <a:endParaRPr lang="en-US"/>
          </a:p>
        </p:txBody>
      </p:sp>
      <p:sp>
        <p:nvSpPr>
          <p:cNvPr id="752649" name="AutoShape 52"/>
          <p:cNvSpPr>
            <a:spLocks noChangeArrowheads="1"/>
          </p:cNvSpPr>
          <p:nvPr/>
        </p:nvSpPr>
        <p:spPr bwMode="auto">
          <a:xfrm>
            <a:off x="5624513" y="1828800"/>
            <a:ext cx="533400" cy="304800"/>
          </a:xfrm>
          <a:prstGeom prst="rightArrow">
            <a:avLst>
              <a:gd name="adj1" fmla="val 50000"/>
              <a:gd name="adj2" fmla="val 43750"/>
            </a:avLst>
          </a:prstGeom>
          <a:solidFill>
            <a:srgbClr val="1699E2"/>
          </a:solidFill>
          <a:ln w="9525">
            <a:solidFill>
              <a:schemeClr val="tx1"/>
            </a:solidFill>
            <a:miter lim="800000"/>
            <a:headEnd/>
            <a:tailEnd/>
          </a:ln>
        </p:spPr>
        <p:txBody>
          <a:bodyPr wrap="none" anchor="ctr"/>
          <a:lstStyle/>
          <a:p>
            <a:endParaRPr lang="en-US"/>
          </a:p>
        </p:txBody>
      </p:sp>
      <p:sp>
        <p:nvSpPr>
          <p:cNvPr id="752650" name="AutoShape 53"/>
          <p:cNvSpPr>
            <a:spLocks noChangeArrowheads="1"/>
          </p:cNvSpPr>
          <p:nvPr/>
        </p:nvSpPr>
        <p:spPr bwMode="auto">
          <a:xfrm>
            <a:off x="7696200" y="1828800"/>
            <a:ext cx="533400" cy="304800"/>
          </a:xfrm>
          <a:prstGeom prst="rightArrow">
            <a:avLst>
              <a:gd name="adj1" fmla="val 50000"/>
              <a:gd name="adj2" fmla="val 43750"/>
            </a:avLst>
          </a:prstGeom>
          <a:solidFill>
            <a:srgbClr val="1699E2"/>
          </a:solidFill>
          <a:ln w="9525">
            <a:solidFill>
              <a:schemeClr val="tx1"/>
            </a:solidFill>
            <a:miter lim="800000"/>
            <a:headEnd/>
            <a:tailEnd/>
          </a:ln>
        </p:spPr>
        <p:txBody>
          <a:bodyPr wrap="none" anchor="ctr"/>
          <a:lstStyle/>
          <a:p>
            <a:endParaRPr lang="en-US"/>
          </a:p>
        </p:txBody>
      </p:sp>
      <p:sp>
        <p:nvSpPr>
          <p:cNvPr id="752651" name="AutoShape 54"/>
          <p:cNvSpPr>
            <a:spLocks noChangeArrowheads="1"/>
          </p:cNvSpPr>
          <p:nvPr/>
        </p:nvSpPr>
        <p:spPr bwMode="auto">
          <a:xfrm>
            <a:off x="8810625" y="2743200"/>
            <a:ext cx="381000" cy="457200"/>
          </a:xfrm>
          <a:prstGeom prst="downArrow">
            <a:avLst>
              <a:gd name="adj1" fmla="val 50000"/>
              <a:gd name="adj2" fmla="val 30000"/>
            </a:avLst>
          </a:prstGeom>
          <a:solidFill>
            <a:srgbClr val="1699E2"/>
          </a:solidFill>
          <a:ln w="9525">
            <a:solidFill>
              <a:schemeClr val="tx1"/>
            </a:solidFill>
            <a:miter lim="800000"/>
            <a:headEnd/>
            <a:tailEnd/>
          </a:ln>
        </p:spPr>
        <p:txBody>
          <a:bodyPr wrap="none" anchor="ctr"/>
          <a:lstStyle/>
          <a:p>
            <a:endParaRPr lang="en-US"/>
          </a:p>
        </p:txBody>
      </p:sp>
      <p:sp>
        <p:nvSpPr>
          <p:cNvPr id="752652" name="AutoShape 55"/>
          <p:cNvSpPr>
            <a:spLocks noChangeArrowheads="1"/>
          </p:cNvSpPr>
          <p:nvPr/>
        </p:nvSpPr>
        <p:spPr bwMode="auto">
          <a:xfrm>
            <a:off x="7696200" y="5762625"/>
            <a:ext cx="533400" cy="304800"/>
          </a:xfrm>
          <a:prstGeom prst="leftArrow">
            <a:avLst>
              <a:gd name="adj1" fmla="val 50000"/>
              <a:gd name="adj2" fmla="val 43750"/>
            </a:avLst>
          </a:prstGeom>
          <a:solidFill>
            <a:srgbClr val="1699E2"/>
          </a:solidFill>
          <a:ln w="9525">
            <a:solidFill>
              <a:schemeClr val="tx1"/>
            </a:solidFill>
            <a:miter lim="800000"/>
            <a:headEnd/>
            <a:tailEnd/>
          </a:ln>
        </p:spPr>
        <p:txBody>
          <a:bodyPr wrap="none" anchor="ctr"/>
          <a:lstStyle/>
          <a:p>
            <a:endParaRPr lang="en-US"/>
          </a:p>
        </p:txBody>
      </p:sp>
      <p:sp>
        <p:nvSpPr>
          <p:cNvPr id="339000" name="Rectangle 56"/>
          <p:cNvSpPr>
            <a:spLocks noChangeArrowheads="1"/>
          </p:cNvSpPr>
          <p:nvPr/>
        </p:nvSpPr>
        <p:spPr bwMode="auto">
          <a:xfrm>
            <a:off x="1981200" y="12192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p>
        </p:txBody>
      </p:sp>
      <p:sp>
        <p:nvSpPr>
          <p:cNvPr id="339001" name="Rectangle 57"/>
          <p:cNvSpPr>
            <a:spLocks noChangeArrowheads="1"/>
          </p:cNvSpPr>
          <p:nvPr/>
        </p:nvSpPr>
        <p:spPr bwMode="auto">
          <a:xfrm>
            <a:off x="4038600" y="12192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p>
        </p:txBody>
      </p:sp>
      <p:sp>
        <p:nvSpPr>
          <p:cNvPr id="339002" name="Rectangle 58"/>
          <p:cNvSpPr>
            <a:spLocks noChangeArrowheads="1"/>
          </p:cNvSpPr>
          <p:nvPr/>
        </p:nvSpPr>
        <p:spPr bwMode="auto">
          <a:xfrm>
            <a:off x="6172200" y="12192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p>
        </p:txBody>
      </p:sp>
      <p:sp>
        <p:nvSpPr>
          <p:cNvPr id="339003" name="Rectangle 59"/>
          <p:cNvSpPr>
            <a:spLocks noChangeArrowheads="1"/>
          </p:cNvSpPr>
          <p:nvPr/>
        </p:nvSpPr>
        <p:spPr bwMode="auto">
          <a:xfrm>
            <a:off x="8229600" y="12192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2f’</a:t>
            </a:r>
          </a:p>
        </p:txBody>
      </p:sp>
      <p:sp>
        <p:nvSpPr>
          <p:cNvPr id="339004" name="Rectangle 60"/>
          <p:cNvSpPr>
            <a:spLocks noChangeArrowheads="1"/>
          </p:cNvSpPr>
          <p:nvPr/>
        </p:nvSpPr>
        <p:spPr bwMode="auto">
          <a:xfrm>
            <a:off x="8229600" y="16002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p>
        </p:txBody>
      </p:sp>
      <p:sp>
        <p:nvSpPr>
          <p:cNvPr id="339005" name="Rectangle 61"/>
          <p:cNvSpPr>
            <a:spLocks noChangeArrowheads="1"/>
          </p:cNvSpPr>
          <p:nvPr/>
        </p:nvSpPr>
        <p:spPr bwMode="auto">
          <a:xfrm>
            <a:off x="8229600" y="19812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p>
        </p:txBody>
      </p:sp>
      <p:sp>
        <p:nvSpPr>
          <p:cNvPr id="339006" name="Rectangle 62"/>
          <p:cNvSpPr>
            <a:spLocks noChangeArrowheads="1"/>
          </p:cNvSpPr>
          <p:nvPr/>
        </p:nvSpPr>
        <p:spPr bwMode="auto">
          <a:xfrm>
            <a:off x="8229600" y="23622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3f’</a:t>
            </a:r>
          </a:p>
        </p:txBody>
      </p:sp>
      <p:sp>
        <p:nvSpPr>
          <p:cNvPr id="339007" name="Rectangle 63"/>
          <p:cNvSpPr>
            <a:spLocks noChangeArrowheads="1"/>
          </p:cNvSpPr>
          <p:nvPr/>
        </p:nvSpPr>
        <p:spPr bwMode="auto">
          <a:xfrm>
            <a:off x="8229600" y="32004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1</a:t>
            </a:r>
            <a:endParaRPr lang="en-US">
              <a:latin typeface="Tahoma" pitchFamily="34" charset="0"/>
            </a:endParaRPr>
          </a:p>
        </p:txBody>
      </p:sp>
      <p:sp>
        <p:nvSpPr>
          <p:cNvPr id="339008" name="Rectangle 64"/>
          <p:cNvSpPr>
            <a:spLocks noChangeArrowheads="1"/>
          </p:cNvSpPr>
          <p:nvPr/>
        </p:nvSpPr>
        <p:spPr bwMode="auto">
          <a:xfrm>
            <a:off x="8229600" y="35814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2</a:t>
            </a:r>
            <a:endParaRPr lang="en-US">
              <a:latin typeface="Tahoma" pitchFamily="34" charset="0"/>
            </a:endParaRPr>
          </a:p>
        </p:txBody>
      </p:sp>
      <p:sp>
        <p:nvSpPr>
          <p:cNvPr id="339009" name="Rectangle 65"/>
          <p:cNvSpPr>
            <a:spLocks noChangeArrowheads="1"/>
          </p:cNvSpPr>
          <p:nvPr/>
        </p:nvSpPr>
        <p:spPr bwMode="auto">
          <a:xfrm>
            <a:off x="8229600" y="39624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3</a:t>
            </a:r>
            <a:endParaRPr lang="en-US">
              <a:latin typeface="Tahoma" pitchFamily="34" charset="0"/>
            </a:endParaRPr>
          </a:p>
        </p:txBody>
      </p:sp>
      <p:sp>
        <p:nvSpPr>
          <p:cNvPr id="339010" name="Rectangle 66"/>
          <p:cNvSpPr>
            <a:spLocks noChangeArrowheads="1"/>
          </p:cNvSpPr>
          <p:nvPr/>
        </p:nvSpPr>
        <p:spPr bwMode="auto">
          <a:xfrm>
            <a:off x="8229600" y="43434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4</a:t>
            </a:r>
            <a:endParaRPr lang="en-US">
              <a:latin typeface="Tahoma" pitchFamily="34" charset="0"/>
            </a:endParaRPr>
          </a:p>
        </p:txBody>
      </p:sp>
      <p:sp>
        <p:nvSpPr>
          <p:cNvPr id="339011" name="Rectangle 67"/>
          <p:cNvSpPr>
            <a:spLocks noChangeArrowheads="1"/>
          </p:cNvSpPr>
          <p:nvPr/>
        </p:nvSpPr>
        <p:spPr bwMode="auto">
          <a:xfrm>
            <a:off x="8243888" y="5148263"/>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1</a:t>
            </a:r>
            <a:endParaRPr lang="en-US">
              <a:latin typeface="Tahoma" pitchFamily="34" charset="0"/>
            </a:endParaRPr>
          </a:p>
        </p:txBody>
      </p:sp>
      <p:sp>
        <p:nvSpPr>
          <p:cNvPr id="339012" name="Rectangle 68"/>
          <p:cNvSpPr>
            <a:spLocks noChangeArrowheads="1"/>
          </p:cNvSpPr>
          <p:nvPr/>
        </p:nvSpPr>
        <p:spPr bwMode="auto">
          <a:xfrm>
            <a:off x="9386888" y="5529263"/>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2</a:t>
            </a:r>
            <a:endParaRPr lang="en-US">
              <a:latin typeface="Tahoma" pitchFamily="34" charset="0"/>
            </a:endParaRPr>
          </a:p>
        </p:txBody>
      </p:sp>
      <p:sp>
        <p:nvSpPr>
          <p:cNvPr id="339013" name="Rectangle 69"/>
          <p:cNvSpPr>
            <a:spLocks noChangeArrowheads="1"/>
          </p:cNvSpPr>
          <p:nvPr/>
        </p:nvSpPr>
        <p:spPr bwMode="auto">
          <a:xfrm>
            <a:off x="9005888" y="5910263"/>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3</a:t>
            </a:r>
            <a:endParaRPr lang="en-US">
              <a:latin typeface="Tahoma" pitchFamily="34" charset="0"/>
            </a:endParaRPr>
          </a:p>
        </p:txBody>
      </p:sp>
      <p:sp>
        <p:nvSpPr>
          <p:cNvPr id="339014" name="Rectangle 70"/>
          <p:cNvSpPr>
            <a:spLocks noChangeArrowheads="1"/>
          </p:cNvSpPr>
          <p:nvPr/>
        </p:nvSpPr>
        <p:spPr bwMode="auto">
          <a:xfrm>
            <a:off x="8624888" y="6291263"/>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4</a:t>
            </a:r>
            <a:endParaRPr lang="en-US">
              <a:latin typeface="Tahoma" pitchFamily="34" charset="0"/>
            </a:endParaRPr>
          </a:p>
        </p:txBody>
      </p:sp>
      <p:sp>
        <p:nvSpPr>
          <p:cNvPr id="752668" name="Text Box 71"/>
          <p:cNvSpPr txBox="1">
            <a:spLocks noChangeArrowheads="1"/>
          </p:cNvSpPr>
          <p:nvPr/>
        </p:nvSpPr>
        <p:spPr bwMode="auto">
          <a:xfrm>
            <a:off x="3124200" y="2971801"/>
            <a:ext cx="1600200" cy="366713"/>
          </a:xfrm>
          <a:prstGeom prst="rect">
            <a:avLst/>
          </a:prstGeom>
          <a:noFill/>
          <a:ln w="9525">
            <a:noFill/>
            <a:miter lim="800000"/>
            <a:headEnd/>
            <a:tailEnd/>
          </a:ln>
        </p:spPr>
        <p:txBody>
          <a:bodyPr>
            <a:spAutoFit/>
          </a:bodyPr>
          <a:lstStyle/>
          <a:p>
            <a:pPr eaLnBrk="0" hangingPunct="0">
              <a:spcBef>
                <a:spcPct val="50000"/>
              </a:spcBef>
            </a:pPr>
            <a:endParaRPr lang="en-US">
              <a:latin typeface="Tahoma" pitchFamily="34" charset="0"/>
            </a:endParaRPr>
          </a:p>
        </p:txBody>
      </p:sp>
      <p:sp>
        <p:nvSpPr>
          <p:cNvPr id="752669" name="Text Box 72"/>
          <p:cNvSpPr txBox="1">
            <a:spLocks noChangeArrowheads="1"/>
          </p:cNvSpPr>
          <p:nvPr/>
        </p:nvSpPr>
        <p:spPr bwMode="auto">
          <a:xfrm>
            <a:off x="3048000" y="2895601"/>
            <a:ext cx="2514600" cy="77946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34" charset="0"/>
              </a:rPr>
              <a:t>8</a:t>
            </a:r>
            <a:r>
              <a:rPr lang="en-US" b="1" baseline="30000">
                <a:latin typeface="Tahoma" pitchFamily="34" charset="0"/>
              </a:rPr>
              <a:t>th</a:t>
            </a:r>
            <a:r>
              <a:rPr lang="en-US" b="1">
                <a:latin typeface="Tahoma" pitchFamily="34" charset="0"/>
              </a:rPr>
              <a:t> Round </a:t>
            </a:r>
          </a:p>
          <a:p>
            <a:pPr eaLnBrk="0" hangingPunct="0">
              <a:spcBef>
                <a:spcPct val="50000"/>
              </a:spcBef>
            </a:pPr>
            <a:r>
              <a:rPr lang="en-US" b="1">
                <a:latin typeface="Tahoma" pitchFamily="34" charset="0"/>
              </a:rPr>
              <a:t>Byte Sub</a:t>
            </a:r>
          </a:p>
        </p:txBody>
      </p:sp>
      <p:sp>
        <p:nvSpPr>
          <p:cNvPr id="752670" name="Text Box 73"/>
          <p:cNvSpPr txBox="1">
            <a:spLocks noChangeArrowheads="1"/>
          </p:cNvSpPr>
          <p:nvPr/>
        </p:nvSpPr>
        <p:spPr bwMode="auto">
          <a:xfrm>
            <a:off x="5257800" y="2895601"/>
            <a:ext cx="1981200" cy="77946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34" charset="0"/>
              </a:rPr>
              <a:t>8</a:t>
            </a:r>
            <a:r>
              <a:rPr lang="en-US" b="1" baseline="30000">
                <a:latin typeface="Tahoma" pitchFamily="34" charset="0"/>
              </a:rPr>
              <a:t>th</a:t>
            </a:r>
            <a:r>
              <a:rPr lang="en-US" b="1">
                <a:latin typeface="Tahoma" pitchFamily="34" charset="0"/>
              </a:rPr>
              <a:t> round </a:t>
            </a:r>
          </a:p>
          <a:p>
            <a:pPr eaLnBrk="0" hangingPunct="0">
              <a:spcBef>
                <a:spcPct val="50000"/>
              </a:spcBef>
            </a:pPr>
            <a:r>
              <a:rPr lang="en-US" b="1">
                <a:latin typeface="Tahoma" pitchFamily="34" charset="0"/>
              </a:rPr>
              <a:t>ShiftRow</a:t>
            </a:r>
          </a:p>
        </p:txBody>
      </p:sp>
      <p:sp>
        <p:nvSpPr>
          <p:cNvPr id="752671" name="Text Box 74"/>
          <p:cNvSpPr txBox="1">
            <a:spLocks noChangeArrowheads="1"/>
          </p:cNvSpPr>
          <p:nvPr/>
        </p:nvSpPr>
        <p:spPr bwMode="auto">
          <a:xfrm>
            <a:off x="7010400" y="2819401"/>
            <a:ext cx="1905000" cy="77946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34" charset="0"/>
              </a:rPr>
              <a:t>8</a:t>
            </a:r>
            <a:r>
              <a:rPr lang="en-US" b="1" baseline="30000">
                <a:latin typeface="Tahoma" pitchFamily="34" charset="0"/>
              </a:rPr>
              <a:t>th</a:t>
            </a:r>
            <a:r>
              <a:rPr lang="en-US" b="1">
                <a:latin typeface="Tahoma" pitchFamily="34" charset="0"/>
              </a:rPr>
              <a:t> Round </a:t>
            </a:r>
          </a:p>
          <a:p>
            <a:pPr eaLnBrk="0" hangingPunct="0">
              <a:spcBef>
                <a:spcPct val="50000"/>
              </a:spcBef>
            </a:pPr>
            <a:r>
              <a:rPr lang="en-US" b="1">
                <a:latin typeface="Tahoma" pitchFamily="34" charset="0"/>
              </a:rPr>
              <a:t>MixColumn</a:t>
            </a:r>
          </a:p>
        </p:txBody>
      </p:sp>
      <p:sp>
        <p:nvSpPr>
          <p:cNvPr id="752672" name="Text Box 75"/>
          <p:cNvSpPr txBox="1">
            <a:spLocks noChangeArrowheads="1"/>
          </p:cNvSpPr>
          <p:nvPr/>
        </p:nvSpPr>
        <p:spPr bwMode="auto">
          <a:xfrm>
            <a:off x="9144000" y="2514601"/>
            <a:ext cx="1524000" cy="77946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34" charset="0"/>
              </a:rPr>
              <a:t>9</a:t>
            </a:r>
            <a:r>
              <a:rPr lang="en-US" b="1" baseline="30000">
                <a:latin typeface="Tahoma" pitchFamily="34" charset="0"/>
              </a:rPr>
              <a:t>th</a:t>
            </a:r>
            <a:r>
              <a:rPr lang="en-US" b="1">
                <a:latin typeface="Tahoma" pitchFamily="34" charset="0"/>
              </a:rPr>
              <a:t> Round</a:t>
            </a:r>
          </a:p>
          <a:p>
            <a:pPr eaLnBrk="0" hangingPunct="0">
              <a:spcBef>
                <a:spcPct val="50000"/>
              </a:spcBef>
            </a:pPr>
            <a:r>
              <a:rPr lang="en-US" b="1">
                <a:latin typeface="Tahoma" pitchFamily="34" charset="0"/>
              </a:rPr>
              <a:t>ByteSub</a:t>
            </a:r>
          </a:p>
        </p:txBody>
      </p:sp>
      <p:sp>
        <p:nvSpPr>
          <p:cNvPr id="752673" name="Text Box 76"/>
          <p:cNvSpPr txBox="1">
            <a:spLocks noChangeArrowheads="1"/>
          </p:cNvSpPr>
          <p:nvPr/>
        </p:nvSpPr>
        <p:spPr bwMode="auto">
          <a:xfrm>
            <a:off x="9144000" y="4419601"/>
            <a:ext cx="1371600" cy="77946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34" charset="0"/>
              </a:rPr>
              <a:t>9</a:t>
            </a:r>
            <a:r>
              <a:rPr lang="en-US" b="1" baseline="30000">
                <a:latin typeface="Tahoma" pitchFamily="34" charset="0"/>
              </a:rPr>
              <a:t>th</a:t>
            </a:r>
            <a:r>
              <a:rPr lang="en-US" b="1">
                <a:latin typeface="Tahoma" pitchFamily="34" charset="0"/>
              </a:rPr>
              <a:t> Round </a:t>
            </a:r>
          </a:p>
          <a:p>
            <a:pPr eaLnBrk="0" hangingPunct="0">
              <a:spcBef>
                <a:spcPct val="50000"/>
              </a:spcBef>
            </a:pPr>
            <a:r>
              <a:rPr lang="en-US" b="1">
                <a:latin typeface="Tahoma" pitchFamily="34" charset="0"/>
              </a:rPr>
              <a:t>ShiftRow</a:t>
            </a:r>
          </a:p>
        </p:txBody>
      </p:sp>
      <p:sp>
        <p:nvSpPr>
          <p:cNvPr id="752674" name="AutoShape 77"/>
          <p:cNvSpPr>
            <a:spLocks noChangeArrowheads="1"/>
          </p:cNvSpPr>
          <p:nvPr/>
        </p:nvSpPr>
        <p:spPr bwMode="auto">
          <a:xfrm>
            <a:off x="8839200" y="4724400"/>
            <a:ext cx="381000" cy="457200"/>
          </a:xfrm>
          <a:prstGeom prst="downArrow">
            <a:avLst>
              <a:gd name="adj1" fmla="val 50000"/>
              <a:gd name="adj2" fmla="val 30000"/>
            </a:avLst>
          </a:prstGeom>
          <a:solidFill>
            <a:srgbClr val="1699E2"/>
          </a:solidFill>
          <a:ln w="9525">
            <a:solidFill>
              <a:schemeClr val="tx1"/>
            </a:solidFill>
            <a:miter lim="800000"/>
            <a:headEnd/>
            <a:tailEnd/>
          </a:ln>
        </p:spPr>
        <p:txBody>
          <a:bodyPr wrap="none" anchor="ctr"/>
          <a:lstStyle/>
          <a:p>
            <a:endParaRPr lang="en-US"/>
          </a:p>
        </p:txBody>
      </p:sp>
      <p:grpSp>
        <p:nvGrpSpPr>
          <p:cNvPr id="752675" name="Group 78"/>
          <p:cNvGrpSpPr>
            <a:grpSpLocks/>
          </p:cNvGrpSpPr>
          <p:nvPr/>
        </p:nvGrpSpPr>
        <p:grpSpPr bwMode="auto">
          <a:xfrm>
            <a:off x="6172200" y="5153025"/>
            <a:ext cx="1524000" cy="1524000"/>
            <a:chOff x="288" y="1056"/>
            <a:chExt cx="960" cy="960"/>
          </a:xfrm>
        </p:grpSpPr>
        <p:sp>
          <p:nvSpPr>
            <p:cNvPr id="752745" name="Rectangle 79"/>
            <p:cNvSpPr>
              <a:spLocks noChangeArrowheads="1"/>
            </p:cNvSpPr>
            <p:nvPr/>
          </p:nvSpPr>
          <p:spPr bwMode="auto">
            <a:xfrm>
              <a:off x="288" y="1056"/>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52746" name="Line 80"/>
            <p:cNvSpPr>
              <a:spLocks noChangeShapeType="1"/>
            </p:cNvSpPr>
            <p:nvPr/>
          </p:nvSpPr>
          <p:spPr bwMode="auto">
            <a:xfrm>
              <a:off x="528" y="1056"/>
              <a:ext cx="0" cy="960"/>
            </a:xfrm>
            <a:prstGeom prst="line">
              <a:avLst/>
            </a:prstGeom>
            <a:noFill/>
            <a:ln w="9525">
              <a:solidFill>
                <a:schemeClr val="tx1"/>
              </a:solidFill>
              <a:round/>
              <a:headEnd/>
              <a:tailEnd/>
            </a:ln>
          </p:spPr>
          <p:txBody>
            <a:bodyPr/>
            <a:lstStyle/>
            <a:p>
              <a:endParaRPr lang="en-US"/>
            </a:p>
          </p:txBody>
        </p:sp>
        <p:sp>
          <p:nvSpPr>
            <p:cNvPr id="752747" name="Line 81"/>
            <p:cNvSpPr>
              <a:spLocks noChangeShapeType="1"/>
            </p:cNvSpPr>
            <p:nvPr/>
          </p:nvSpPr>
          <p:spPr bwMode="auto">
            <a:xfrm>
              <a:off x="768" y="1056"/>
              <a:ext cx="0" cy="960"/>
            </a:xfrm>
            <a:prstGeom prst="line">
              <a:avLst/>
            </a:prstGeom>
            <a:noFill/>
            <a:ln w="9525">
              <a:solidFill>
                <a:schemeClr val="tx1"/>
              </a:solidFill>
              <a:round/>
              <a:headEnd/>
              <a:tailEnd/>
            </a:ln>
          </p:spPr>
          <p:txBody>
            <a:bodyPr/>
            <a:lstStyle/>
            <a:p>
              <a:endParaRPr lang="en-US"/>
            </a:p>
          </p:txBody>
        </p:sp>
        <p:sp>
          <p:nvSpPr>
            <p:cNvPr id="752748" name="Line 82"/>
            <p:cNvSpPr>
              <a:spLocks noChangeShapeType="1"/>
            </p:cNvSpPr>
            <p:nvPr/>
          </p:nvSpPr>
          <p:spPr bwMode="auto">
            <a:xfrm>
              <a:off x="1008" y="1056"/>
              <a:ext cx="0" cy="960"/>
            </a:xfrm>
            <a:prstGeom prst="line">
              <a:avLst/>
            </a:prstGeom>
            <a:noFill/>
            <a:ln w="9525">
              <a:solidFill>
                <a:schemeClr val="tx1"/>
              </a:solidFill>
              <a:round/>
              <a:headEnd/>
              <a:tailEnd/>
            </a:ln>
          </p:spPr>
          <p:txBody>
            <a:bodyPr/>
            <a:lstStyle/>
            <a:p>
              <a:endParaRPr lang="en-US"/>
            </a:p>
          </p:txBody>
        </p:sp>
        <p:sp>
          <p:nvSpPr>
            <p:cNvPr id="752749" name="Line 83"/>
            <p:cNvSpPr>
              <a:spLocks noChangeShapeType="1"/>
            </p:cNvSpPr>
            <p:nvPr/>
          </p:nvSpPr>
          <p:spPr bwMode="auto">
            <a:xfrm>
              <a:off x="288" y="1296"/>
              <a:ext cx="960" cy="0"/>
            </a:xfrm>
            <a:prstGeom prst="line">
              <a:avLst/>
            </a:prstGeom>
            <a:noFill/>
            <a:ln w="9525">
              <a:solidFill>
                <a:schemeClr val="tx1"/>
              </a:solidFill>
              <a:round/>
              <a:headEnd/>
              <a:tailEnd/>
            </a:ln>
          </p:spPr>
          <p:txBody>
            <a:bodyPr/>
            <a:lstStyle/>
            <a:p>
              <a:endParaRPr lang="en-US"/>
            </a:p>
          </p:txBody>
        </p:sp>
        <p:sp>
          <p:nvSpPr>
            <p:cNvPr id="752750" name="Line 84"/>
            <p:cNvSpPr>
              <a:spLocks noChangeShapeType="1"/>
            </p:cNvSpPr>
            <p:nvPr/>
          </p:nvSpPr>
          <p:spPr bwMode="auto">
            <a:xfrm>
              <a:off x="288" y="1536"/>
              <a:ext cx="960" cy="0"/>
            </a:xfrm>
            <a:prstGeom prst="line">
              <a:avLst/>
            </a:prstGeom>
            <a:noFill/>
            <a:ln w="9525">
              <a:solidFill>
                <a:schemeClr val="tx1"/>
              </a:solidFill>
              <a:round/>
              <a:headEnd/>
              <a:tailEnd/>
            </a:ln>
          </p:spPr>
          <p:txBody>
            <a:bodyPr/>
            <a:lstStyle/>
            <a:p>
              <a:endParaRPr lang="en-US"/>
            </a:p>
          </p:txBody>
        </p:sp>
        <p:sp>
          <p:nvSpPr>
            <p:cNvPr id="752751" name="Line 85"/>
            <p:cNvSpPr>
              <a:spLocks noChangeShapeType="1"/>
            </p:cNvSpPr>
            <p:nvPr/>
          </p:nvSpPr>
          <p:spPr bwMode="auto">
            <a:xfrm>
              <a:off x="288" y="1776"/>
              <a:ext cx="960" cy="0"/>
            </a:xfrm>
            <a:prstGeom prst="line">
              <a:avLst/>
            </a:prstGeom>
            <a:noFill/>
            <a:ln w="9525">
              <a:solidFill>
                <a:schemeClr val="tx1"/>
              </a:solidFill>
              <a:round/>
              <a:headEnd/>
              <a:tailEnd/>
            </a:ln>
          </p:spPr>
          <p:txBody>
            <a:bodyPr/>
            <a:lstStyle/>
            <a:p>
              <a:endParaRPr lang="en-US"/>
            </a:p>
          </p:txBody>
        </p:sp>
      </p:grpSp>
      <p:sp>
        <p:nvSpPr>
          <p:cNvPr id="752676" name="AutoShape 86"/>
          <p:cNvSpPr>
            <a:spLocks noChangeArrowheads="1"/>
          </p:cNvSpPr>
          <p:nvPr/>
        </p:nvSpPr>
        <p:spPr bwMode="auto">
          <a:xfrm>
            <a:off x="5638800" y="5791200"/>
            <a:ext cx="533400" cy="304800"/>
          </a:xfrm>
          <a:prstGeom prst="leftArrow">
            <a:avLst>
              <a:gd name="adj1" fmla="val 50000"/>
              <a:gd name="adj2" fmla="val 43750"/>
            </a:avLst>
          </a:prstGeom>
          <a:solidFill>
            <a:srgbClr val="1699E2"/>
          </a:solidFill>
          <a:ln w="9525">
            <a:solidFill>
              <a:schemeClr val="tx1"/>
            </a:solidFill>
            <a:miter lim="800000"/>
            <a:headEnd/>
            <a:tailEnd/>
          </a:ln>
        </p:spPr>
        <p:txBody>
          <a:bodyPr wrap="none" anchor="ctr"/>
          <a:lstStyle/>
          <a:p>
            <a:endParaRPr lang="en-US"/>
          </a:p>
        </p:txBody>
      </p:sp>
      <p:sp>
        <p:nvSpPr>
          <p:cNvPr id="339031" name="Rectangle 87"/>
          <p:cNvSpPr>
            <a:spLocks noChangeArrowheads="1"/>
          </p:cNvSpPr>
          <p:nvPr/>
        </p:nvSpPr>
        <p:spPr bwMode="auto">
          <a:xfrm>
            <a:off x="6172200" y="515302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2F</a:t>
            </a:r>
            <a:r>
              <a:rPr lang="en-US" baseline="-25000">
                <a:latin typeface="Tahoma" pitchFamily="34" charset="0"/>
              </a:rPr>
              <a:t>1</a:t>
            </a:r>
            <a:endParaRPr lang="en-US">
              <a:latin typeface="Tahoma" pitchFamily="34" charset="0"/>
            </a:endParaRPr>
          </a:p>
        </p:txBody>
      </p:sp>
      <p:sp>
        <p:nvSpPr>
          <p:cNvPr id="339032" name="Rectangle 88"/>
          <p:cNvSpPr>
            <a:spLocks noChangeArrowheads="1"/>
          </p:cNvSpPr>
          <p:nvPr/>
        </p:nvSpPr>
        <p:spPr bwMode="auto">
          <a:xfrm>
            <a:off x="6553200" y="516255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4</a:t>
            </a:r>
            <a:endParaRPr lang="en-US">
              <a:latin typeface="Tahoma" pitchFamily="34" charset="0"/>
            </a:endParaRPr>
          </a:p>
        </p:txBody>
      </p:sp>
      <p:sp>
        <p:nvSpPr>
          <p:cNvPr id="339033" name="Rectangle 89"/>
          <p:cNvSpPr>
            <a:spLocks noChangeArrowheads="1"/>
          </p:cNvSpPr>
          <p:nvPr/>
        </p:nvSpPr>
        <p:spPr bwMode="auto">
          <a:xfrm>
            <a:off x="6934200" y="515302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3</a:t>
            </a:r>
            <a:endParaRPr lang="en-US">
              <a:latin typeface="Tahoma" pitchFamily="34" charset="0"/>
            </a:endParaRPr>
          </a:p>
        </p:txBody>
      </p:sp>
      <p:sp>
        <p:nvSpPr>
          <p:cNvPr id="339034" name="Rectangle 90"/>
          <p:cNvSpPr>
            <a:spLocks noChangeArrowheads="1"/>
          </p:cNvSpPr>
          <p:nvPr/>
        </p:nvSpPr>
        <p:spPr bwMode="auto">
          <a:xfrm>
            <a:off x="7315200" y="515302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3F</a:t>
            </a:r>
            <a:r>
              <a:rPr lang="en-US" baseline="-25000">
                <a:latin typeface="Tahoma" pitchFamily="34" charset="0"/>
              </a:rPr>
              <a:t>2</a:t>
            </a:r>
            <a:endParaRPr lang="en-US">
              <a:latin typeface="Tahoma" pitchFamily="34" charset="0"/>
            </a:endParaRPr>
          </a:p>
        </p:txBody>
      </p:sp>
      <p:sp>
        <p:nvSpPr>
          <p:cNvPr id="339035" name="Rectangle 91"/>
          <p:cNvSpPr>
            <a:spLocks noChangeArrowheads="1"/>
          </p:cNvSpPr>
          <p:nvPr/>
        </p:nvSpPr>
        <p:spPr bwMode="auto">
          <a:xfrm>
            <a:off x="6172200" y="553402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1</a:t>
            </a:r>
            <a:endParaRPr lang="en-US">
              <a:latin typeface="Tahoma" pitchFamily="34" charset="0"/>
            </a:endParaRPr>
          </a:p>
        </p:txBody>
      </p:sp>
      <p:sp>
        <p:nvSpPr>
          <p:cNvPr id="339036" name="Rectangle 92"/>
          <p:cNvSpPr>
            <a:spLocks noChangeArrowheads="1"/>
          </p:cNvSpPr>
          <p:nvPr/>
        </p:nvSpPr>
        <p:spPr bwMode="auto">
          <a:xfrm>
            <a:off x="6548438" y="5529263"/>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4</a:t>
            </a:r>
            <a:endParaRPr lang="en-US">
              <a:latin typeface="Tahoma" pitchFamily="34" charset="0"/>
            </a:endParaRPr>
          </a:p>
        </p:txBody>
      </p:sp>
      <p:sp>
        <p:nvSpPr>
          <p:cNvPr id="339037" name="Rectangle 93"/>
          <p:cNvSpPr>
            <a:spLocks noChangeArrowheads="1"/>
          </p:cNvSpPr>
          <p:nvPr/>
        </p:nvSpPr>
        <p:spPr bwMode="auto">
          <a:xfrm>
            <a:off x="6934200" y="553402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3F</a:t>
            </a:r>
            <a:r>
              <a:rPr lang="en-US" baseline="-25000">
                <a:latin typeface="Tahoma" pitchFamily="34" charset="0"/>
              </a:rPr>
              <a:t>3</a:t>
            </a:r>
            <a:endParaRPr lang="en-US">
              <a:latin typeface="Tahoma" pitchFamily="34" charset="0"/>
            </a:endParaRPr>
          </a:p>
        </p:txBody>
      </p:sp>
      <p:sp>
        <p:nvSpPr>
          <p:cNvPr id="339038" name="Rectangle 94"/>
          <p:cNvSpPr>
            <a:spLocks noChangeArrowheads="1"/>
          </p:cNvSpPr>
          <p:nvPr/>
        </p:nvSpPr>
        <p:spPr bwMode="auto">
          <a:xfrm>
            <a:off x="7315200" y="553402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2F</a:t>
            </a:r>
            <a:r>
              <a:rPr lang="en-US" baseline="-25000">
                <a:latin typeface="Tahoma" pitchFamily="34" charset="0"/>
              </a:rPr>
              <a:t>2</a:t>
            </a:r>
            <a:endParaRPr lang="en-US">
              <a:latin typeface="Tahoma" pitchFamily="34" charset="0"/>
            </a:endParaRPr>
          </a:p>
        </p:txBody>
      </p:sp>
      <p:sp>
        <p:nvSpPr>
          <p:cNvPr id="339039" name="Rectangle 95"/>
          <p:cNvSpPr>
            <a:spLocks noChangeArrowheads="1"/>
          </p:cNvSpPr>
          <p:nvPr/>
        </p:nvSpPr>
        <p:spPr bwMode="auto">
          <a:xfrm>
            <a:off x="6172200" y="591502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1</a:t>
            </a:r>
            <a:endParaRPr lang="en-US">
              <a:latin typeface="Tahoma" pitchFamily="34" charset="0"/>
            </a:endParaRPr>
          </a:p>
        </p:txBody>
      </p:sp>
      <p:sp>
        <p:nvSpPr>
          <p:cNvPr id="339040" name="Rectangle 96"/>
          <p:cNvSpPr>
            <a:spLocks noChangeArrowheads="1"/>
          </p:cNvSpPr>
          <p:nvPr/>
        </p:nvSpPr>
        <p:spPr bwMode="auto">
          <a:xfrm>
            <a:off x="6548438" y="591502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3F</a:t>
            </a:r>
            <a:r>
              <a:rPr lang="en-US" baseline="-25000">
                <a:latin typeface="Tahoma" pitchFamily="34" charset="0"/>
              </a:rPr>
              <a:t>4</a:t>
            </a:r>
            <a:endParaRPr lang="en-US">
              <a:latin typeface="Tahoma" pitchFamily="34" charset="0"/>
            </a:endParaRPr>
          </a:p>
        </p:txBody>
      </p:sp>
      <p:sp>
        <p:nvSpPr>
          <p:cNvPr id="339041" name="Rectangle 97"/>
          <p:cNvSpPr>
            <a:spLocks noChangeArrowheads="1"/>
          </p:cNvSpPr>
          <p:nvPr/>
        </p:nvSpPr>
        <p:spPr bwMode="auto">
          <a:xfrm>
            <a:off x="6934200" y="591502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2F</a:t>
            </a:r>
            <a:r>
              <a:rPr lang="en-US" baseline="-25000">
                <a:latin typeface="Tahoma" pitchFamily="34" charset="0"/>
              </a:rPr>
              <a:t>3</a:t>
            </a:r>
            <a:endParaRPr lang="en-US">
              <a:latin typeface="Tahoma" pitchFamily="34" charset="0"/>
            </a:endParaRPr>
          </a:p>
        </p:txBody>
      </p:sp>
      <p:sp>
        <p:nvSpPr>
          <p:cNvPr id="339042" name="Rectangle 98"/>
          <p:cNvSpPr>
            <a:spLocks noChangeArrowheads="1"/>
          </p:cNvSpPr>
          <p:nvPr/>
        </p:nvSpPr>
        <p:spPr bwMode="auto">
          <a:xfrm>
            <a:off x="7315200" y="591502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2</a:t>
            </a:r>
            <a:endParaRPr lang="en-US">
              <a:latin typeface="Tahoma" pitchFamily="34" charset="0"/>
            </a:endParaRPr>
          </a:p>
        </p:txBody>
      </p:sp>
      <p:sp>
        <p:nvSpPr>
          <p:cNvPr id="339043" name="Rectangle 99"/>
          <p:cNvSpPr>
            <a:spLocks noChangeArrowheads="1"/>
          </p:cNvSpPr>
          <p:nvPr/>
        </p:nvSpPr>
        <p:spPr bwMode="auto">
          <a:xfrm>
            <a:off x="6172200" y="629602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3F</a:t>
            </a:r>
            <a:r>
              <a:rPr lang="en-US" baseline="-25000">
                <a:latin typeface="Tahoma" pitchFamily="34" charset="0"/>
              </a:rPr>
              <a:t>1</a:t>
            </a:r>
            <a:endParaRPr lang="en-US">
              <a:latin typeface="Tahoma" pitchFamily="34" charset="0"/>
            </a:endParaRPr>
          </a:p>
        </p:txBody>
      </p:sp>
      <p:sp>
        <p:nvSpPr>
          <p:cNvPr id="339044" name="Rectangle 100"/>
          <p:cNvSpPr>
            <a:spLocks noChangeArrowheads="1"/>
          </p:cNvSpPr>
          <p:nvPr/>
        </p:nvSpPr>
        <p:spPr bwMode="auto">
          <a:xfrm>
            <a:off x="6553200" y="6291263"/>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2F</a:t>
            </a:r>
            <a:r>
              <a:rPr lang="en-US" baseline="-25000">
                <a:latin typeface="Tahoma" pitchFamily="34" charset="0"/>
              </a:rPr>
              <a:t>4</a:t>
            </a:r>
            <a:endParaRPr lang="en-US">
              <a:latin typeface="Tahoma" pitchFamily="34" charset="0"/>
            </a:endParaRPr>
          </a:p>
        </p:txBody>
      </p:sp>
      <p:sp>
        <p:nvSpPr>
          <p:cNvPr id="339045" name="Rectangle 101"/>
          <p:cNvSpPr>
            <a:spLocks noChangeArrowheads="1"/>
          </p:cNvSpPr>
          <p:nvPr/>
        </p:nvSpPr>
        <p:spPr bwMode="auto">
          <a:xfrm>
            <a:off x="6934200" y="629602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3</a:t>
            </a:r>
            <a:endParaRPr lang="en-US">
              <a:latin typeface="Tahoma" pitchFamily="34" charset="0"/>
            </a:endParaRPr>
          </a:p>
        </p:txBody>
      </p:sp>
      <p:sp>
        <p:nvSpPr>
          <p:cNvPr id="339046" name="Rectangle 102"/>
          <p:cNvSpPr>
            <a:spLocks noChangeArrowheads="1"/>
          </p:cNvSpPr>
          <p:nvPr/>
        </p:nvSpPr>
        <p:spPr bwMode="auto">
          <a:xfrm>
            <a:off x="7315200" y="629602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F</a:t>
            </a:r>
            <a:r>
              <a:rPr lang="en-US" baseline="-25000">
                <a:latin typeface="Tahoma" pitchFamily="34" charset="0"/>
              </a:rPr>
              <a:t>2</a:t>
            </a:r>
            <a:endParaRPr lang="en-US">
              <a:latin typeface="Tahoma" pitchFamily="34" charset="0"/>
            </a:endParaRPr>
          </a:p>
        </p:txBody>
      </p:sp>
      <p:grpSp>
        <p:nvGrpSpPr>
          <p:cNvPr id="752693" name="Group 103"/>
          <p:cNvGrpSpPr>
            <a:grpSpLocks/>
          </p:cNvGrpSpPr>
          <p:nvPr/>
        </p:nvGrpSpPr>
        <p:grpSpPr bwMode="auto">
          <a:xfrm>
            <a:off x="4100513" y="5133975"/>
            <a:ext cx="1524000" cy="1524000"/>
            <a:chOff x="288" y="1056"/>
            <a:chExt cx="960" cy="960"/>
          </a:xfrm>
        </p:grpSpPr>
        <p:sp>
          <p:nvSpPr>
            <p:cNvPr id="752738" name="Rectangle 104"/>
            <p:cNvSpPr>
              <a:spLocks noChangeArrowheads="1"/>
            </p:cNvSpPr>
            <p:nvPr/>
          </p:nvSpPr>
          <p:spPr bwMode="auto">
            <a:xfrm>
              <a:off x="288" y="1056"/>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52739" name="Line 105"/>
            <p:cNvSpPr>
              <a:spLocks noChangeShapeType="1"/>
            </p:cNvSpPr>
            <p:nvPr/>
          </p:nvSpPr>
          <p:spPr bwMode="auto">
            <a:xfrm>
              <a:off x="528" y="1056"/>
              <a:ext cx="0" cy="960"/>
            </a:xfrm>
            <a:prstGeom prst="line">
              <a:avLst/>
            </a:prstGeom>
            <a:noFill/>
            <a:ln w="9525">
              <a:solidFill>
                <a:schemeClr val="tx1"/>
              </a:solidFill>
              <a:round/>
              <a:headEnd/>
              <a:tailEnd/>
            </a:ln>
          </p:spPr>
          <p:txBody>
            <a:bodyPr/>
            <a:lstStyle/>
            <a:p>
              <a:endParaRPr lang="en-US"/>
            </a:p>
          </p:txBody>
        </p:sp>
        <p:sp>
          <p:nvSpPr>
            <p:cNvPr id="752740" name="Line 106"/>
            <p:cNvSpPr>
              <a:spLocks noChangeShapeType="1"/>
            </p:cNvSpPr>
            <p:nvPr/>
          </p:nvSpPr>
          <p:spPr bwMode="auto">
            <a:xfrm>
              <a:off x="768" y="1056"/>
              <a:ext cx="0" cy="960"/>
            </a:xfrm>
            <a:prstGeom prst="line">
              <a:avLst/>
            </a:prstGeom>
            <a:noFill/>
            <a:ln w="9525">
              <a:solidFill>
                <a:schemeClr val="tx1"/>
              </a:solidFill>
              <a:round/>
              <a:headEnd/>
              <a:tailEnd/>
            </a:ln>
          </p:spPr>
          <p:txBody>
            <a:bodyPr/>
            <a:lstStyle/>
            <a:p>
              <a:endParaRPr lang="en-US"/>
            </a:p>
          </p:txBody>
        </p:sp>
        <p:sp>
          <p:nvSpPr>
            <p:cNvPr id="752741" name="Line 107"/>
            <p:cNvSpPr>
              <a:spLocks noChangeShapeType="1"/>
            </p:cNvSpPr>
            <p:nvPr/>
          </p:nvSpPr>
          <p:spPr bwMode="auto">
            <a:xfrm>
              <a:off x="1008" y="1056"/>
              <a:ext cx="0" cy="960"/>
            </a:xfrm>
            <a:prstGeom prst="line">
              <a:avLst/>
            </a:prstGeom>
            <a:noFill/>
            <a:ln w="9525">
              <a:solidFill>
                <a:schemeClr val="tx1"/>
              </a:solidFill>
              <a:round/>
              <a:headEnd/>
              <a:tailEnd/>
            </a:ln>
          </p:spPr>
          <p:txBody>
            <a:bodyPr/>
            <a:lstStyle/>
            <a:p>
              <a:endParaRPr lang="en-US"/>
            </a:p>
          </p:txBody>
        </p:sp>
        <p:sp>
          <p:nvSpPr>
            <p:cNvPr id="752742" name="Line 108"/>
            <p:cNvSpPr>
              <a:spLocks noChangeShapeType="1"/>
            </p:cNvSpPr>
            <p:nvPr/>
          </p:nvSpPr>
          <p:spPr bwMode="auto">
            <a:xfrm>
              <a:off x="288" y="1296"/>
              <a:ext cx="960" cy="0"/>
            </a:xfrm>
            <a:prstGeom prst="line">
              <a:avLst/>
            </a:prstGeom>
            <a:noFill/>
            <a:ln w="9525">
              <a:solidFill>
                <a:schemeClr val="tx1"/>
              </a:solidFill>
              <a:round/>
              <a:headEnd/>
              <a:tailEnd/>
            </a:ln>
          </p:spPr>
          <p:txBody>
            <a:bodyPr/>
            <a:lstStyle/>
            <a:p>
              <a:endParaRPr lang="en-US"/>
            </a:p>
          </p:txBody>
        </p:sp>
        <p:sp>
          <p:nvSpPr>
            <p:cNvPr id="752743" name="Line 109"/>
            <p:cNvSpPr>
              <a:spLocks noChangeShapeType="1"/>
            </p:cNvSpPr>
            <p:nvPr/>
          </p:nvSpPr>
          <p:spPr bwMode="auto">
            <a:xfrm>
              <a:off x="288" y="1536"/>
              <a:ext cx="960" cy="0"/>
            </a:xfrm>
            <a:prstGeom prst="line">
              <a:avLst/>
            </a:prstGeom>
            <a:noFill/>
            <a:ln w="9525">
              <a:solidFill>
                <a:schemeClr val="tx1"/>
              </a:solidFill>
              <a:round/>
              <a:headEnd/>
              <a:tailEnd/>
            </a:ln>
          </p:spPr>
          <p:txBody>
            <a:bodyPr/>
            <a:lstStyle/>
            <a:p>
              <a:endParaRPr lang="en-US"/>
            </a:p>
          </p:txBody>
        </p:sp>
        <p:sp>
          <p:nvSpPr>
            <p:cNvPr id="752744" name="Line 110"/>
            <p:cNvSpPr>
              <a:spLocks noChangeShapeType="1"/>
            </p:cNvSpPr>
            <p:nvPr/>
          </p:nvSpPr>
          <p:spPr bwMode="auto">
            <a:xfrm>
              <a:off x="288" y="1776"/>
              <a:ext cx="960" cy="0"/>
            </a:xfrm>
            <a:prstGeom prst="line">
              <a:avLst/>
            </a:prstGeom>
            <a:noFill/>
            <a:ln w="9525">
              <a:solidFill>
                <a:schemeClr val="tx1"/>
              </a:solidFill>
              <a:round/>
              <a:headEnd/>
              <a:tailEnd/>
            </a:ln>
          </p:spPr>
          <p:txBody>
            <a:bodyPr/>
            <a:lstStyle/>
            <a:p>
              <a:endParaRPr lang="en-US"/>
            </a:p>
          </p:txBody>
        </p:sp>
      </p:grpSp>
      <p:sp>
        <p:nvSpPr>
          <p:cNvPr id="339055" name="Rectangle 111"/>
          <p:cNvSpPr>
            <a:spLocks noChangeArrowheads="1"/>
          </p:cNvSpPr>
          <p:nvPr/>
        </p:nvSpPr>
        <p:spPr bwMode="auto">
          <a:xfrm>
            <a:off x="4100513" y="513397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1</a:t>
            </a:r>
            <a:endParaRPr lang="en-US">
              <a:latin typeface="Tahoma" pitchFamily="34" charset="0"/>
            </a:endParaRPr>
          </a:p>
        </p:txBody>
      </p:sp>
      <p:sp>
        <p:nvSpPr>
          <p:cNvPr id="339056" name="Rectangle 112"/>
          <p:cNvSpPr>
            <a:spLocks noChangeArrowheads="1"/>
          </p:cNvSpPr>
          <p:nvPr/>
        </p:nvSpPr>
        <p:spPr bwMode="auto">
          <a:xfrm>
            <a:off x="4481513" y="514350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2</a:t>
            </a:r>
            <a:endParaRPr lang="en-US">
              <a:latin typeface="Tahoma" pitchFamily="34" charset="0"/>
            </a:endParaRPr>
          </a:p>
        </p:txBody>
      </p:sp>
      <p:sp>
        <p:nvSpPr>
          <p:cNvPr id="339057" name="Rectangle 113"/>
          <p:cNvSpPr>
            <a:spLocks noChangeArrowheads="1"/>
          </p:cNvSpPr>
          <p:nvPr/>
        </p:nvSpPr>
        <p:spPr bwMode="auto">
          <a:xfrm>
            <a:off x="4862513" y="513397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3</a:t>
            </a:r>
            <a:endParaRPr lang="en-US">
              <a:latin typeface="Tahoma" pitchFamily="34" charset="0"/>
            </a:endParaRPr>
          </a:p>
        </p:txBody>
      </p:sp>
      <p:sp>
        <p:nvSpPr>
          <p:cNvPr id="339058" name="Rectangle 114"/>
          <p:cNvSpPr>
            <a:spLocks noChangeArrowheads="1"/>
          </p:cNvSpPr>
          <p:nvPr/>
        </p:nvSpPr>
        <p:spPr bwMode="auto">
          <a:xfrm>
            <a:off x="5243513" y="513397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4</a:t>
            </a:r>
            <a:endParaRPr lang="en-US">
              <a:latin typeface="Tahoma" pitchFamily="34" charset="0"/>
            </a:endParaRPr>
          </a:p>
        </p:txBody>
      </p:sp>
      <p:sp>
        <p:nvSpPr>
          <p:cNvPr id="339059" name="Rectangle 115"/>
          <p:cNvSpPr>
            <a:spLocks noChangeArrowheads="1"/>
          </p:cNvSpPr>
          <p:nvPr/>
        </p:nvSpPr>
        <p:spPr bwMode="auto">
          <a:xfrm>
            <a:off x="4100513" y="551497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5</a:t>
            </a:r>
            <a:endParaRPr lang="en-US">
              <a:latin typeface="Tahoma" pitchFamily="34" charset="0"/>
            </a:endParaRPr>
          </a:p>
        </p:txBody>
      </p:sp>
      <p:sp>
        <p:nvSpPr>
          <p:cNvPr id="339060" name="Rectangle 116"/>
          <p:cNvSpPr>
            <a:spLocks noChangeArrowheads="1"/>
          </p:cNvSpPr>
          <p:nvPr/>
        </p:nvSpPr>
        <p:spPr bwMode="auto">
          <a:xfrm>
            <a:off x="4476750" y="5510213"/>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6</a:t>
            </a:r>
            <a:endParaRPr lang="en-US">
              <a:latin typeface="Tahoma" pitchFamily="34" charset="0"/>
            </a:endParaRPr>
          </a:p>
        </p:txBody>
      </p:sp>
      <p:sp>
        <p:nvSpPr>
          <p:cNvPr id="339061" name="Rectangle 117"/>
          <p:cNvSpPr>
            <a:spLocks noChangeArrowheads="1"/>
          </p:cNvSpPr>
          <p:nvPr/>
        </p:nvSpPr>
        <p:spPr bwMode="auto">
          <a:xfrm>
            <a:off x="4862513" y="551497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7</a:t>
            </a:r>
            <a:endParaRPr lang="en-US">
              <a:latin typeface="Tahoma" pitchFamily="34" charset="0"/>
            </a:endParaRPr>
          </a:p>
        </p:txBody>
      </p:sp>
      <p:sp>
        <p:nvSpPr>
          <p:cNvPr id="339062" name="Rectangle 118"/>
          <p:cNvSpPr>
            <a:spLocks noChangeArrowheads="1"/>
          </p:cNvSpPr>
          <p:nvPr/>
        </p:nvSpPr>
        <p:spPr bwMode="auto">
          <a:xfrm>
            <a:off x="5243513" y="551497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8</a:t>
            </a:r>
            <a:endParaRPr lang="en-US">
              <a:latin typeface="Tahoma" pitchFamily="34" charset="0"/>
            </a:endParaRPr>
          </a:p>
        </p:txBody>
      </p:sp>
      <p:sp>
        <p:nvSpPr>
          <p:cNvPr id="339063" name="Rectangle 119"/>
          <p:cNvSpPr>
            <a:spLocks noChangeArrowheads="1"/>
          </p:cNvSpPr>
          <p:nvPr/>
        </p:nvSpPr>
        <p:spPr bwMode="auto">
          <a:xfrm>
            <a:off x="4100513" y="589597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9</a:t>
            </a:r>
            <a:endParaRPr lang="en-US">
              <a:latin typeface="Tahoma" pitchFamily="34" charset="0"/>
            </a:endParaRPr>
          </a:p>
        </p:txBody>
      </p:sp>
      <p:sp>
        <p:nvSpPr>
          <p:cNvPr id="339064" name="Rectangle 120"/>
          <p:cNvSpPr>
            <a:spLocks noChangeArrowheads="1"/>
          </p:cNvSpPr>
          <p:nvPr/>
        </p:nvSpPr>
        <p:spPr bwMode="auto">
          <a:xfrm>
            <a:off x="4476750" y="589597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10</a:t>
            </a:r>
            <a:endParaRPr lang="en-US">
              <a:latin typeface="Tahoma" pitchFamily="34" charset="0"/>
            </a:endParaRPr>
          </a:p>
        </p:txBody>
      </p:sp>
      <p:sp>
        <p:nvSpPr>
          <p:cNvPr id="339065" name="Rectangle 121"/>
          <p:cNvSpPr>
            <a:spLocks noChangeArrowheads="1"/>
          </p:cNvSpPr>
          <p:nvPr/>
        </p:nvSpPr>
        <p:spPr bwMode="auto">
          <a:xfrm>
            <a:off x="4862513" y="589597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11</a:t>
            </a:r>
            <a:endParaRPr lang="en-US">
              <a:latin typeface="Tahoma" pitchFamily="34" charset="0"/>
            </a:endParaRPr>
          </a:p>
        </p:txBody>
      </p:sp>
      <p:sp>
        <p:nvSpPr>
          <p:cNvPr id="339066" name="Rectangle 122"/>
          <p:cNvSpPr>
            <a:spLocks noChangeArrowheads="1"/>
          </p:cNvSpPr>
          <p:nvPr/>
        </p:nvSpPr>
        <p:spPr bwMode="auto">
          <a:xfrm>
            <a:off x="5243513" y="589597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12</a:t>
            </a:r>
            <a:endParaRPr lang="en-US">
              <a:latin typeface="Tahoma" pitchFamily="34" charset="0"/>
            </a:endParaRPr>
          </a:p>
        </p:txBody>
      </p:sp>
      <p:sp>
        <p:nvSpPr>
          <p:cNvPr id="339067" name="Rectangle 123"/>
          <p:cNvSpPr>
            <a:spLocks noChangeArrowheads="1"/>
          </p:cNvSpPr>
          <p:nvPr/>
        </p:nvSpPr>
        <p:spPr bwMode="auto">
          <a:xfrm>
            <a:off x="4100513" y="627697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13</a:t>
            </a:r>
            <a:endParaRPr lang="en-US">
              <a:latin typeface="Tahoma" pitchFamily="34" charset="0"/>
            </a:endParaRPr>
          </a:p>
        </p:txBody>
      </p:sp>
      <p:sp>
        <p:nvSpPr>
          <p:cNvPr id="339068" name="Rectangle 124"/>
          <p:cNvSpPr>
            <a:spLocks noChangeArrowheads="1"/>
          </p:cNvSpPr>
          <p:nvPr/>
        </p:nvSpPr>
        <p:spPr bwMode="auto">
          <a:xfrm>
            <a:off x="4481513" y="6272213"/>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14</a:t>
            </a:r>
            <a:endParaRPr lang="en-US">
              <a:latin typeface="Tahoma" pitchFamily="34" charset="0"/>
            </a:endParaRPr>
          </a:p>
        </p:txBody>
      </p:sp>
      <p:sp>
        <p:nvSpPr>
          <p:cNvPr id="339069" name="Rectangle 125"/>
          <p:cNvSpPr>
            <a:spLocks noChangeArrowheads="1"/>
          </p:cNvSpPr>
          <p:nvPr/>
        </p:nvSpPr>
        <p:spPr bwMode="auto">
          <a:xfrm>
            <a:off x="4862513" y="627697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15</a:t>
            </a:r>
            <a:endParaRPr lang="en-US">
              <a:latin typeface="Tahoma" pitchFamily="34" charset="0"/>
            </a:endParaRPr>
          </a:p>
        </p:txBody>
      </p:sp>
      <p:sp>
        <p:nvSpPr>
          <p:cNvPr id="339070" name="Rectangle 126"/>
          <p:cNvSpPr>
            <a:spLocks noChangeArrowheads="1"/>
          </p:cNvSpPr>
          <p:nvPr/>
        </p:nvSpPr>
        <p:spPr bwMode="auto">
          <a:xfrm>
            <a:off x="5243513" y="627697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16</a:t>
            </a:r>
            <a:endParaRPr lang="en-US">
              <a:latin typeface="Tahoma" pitchFamily="34" charset="0"/>
            </a:endParaRPr>
          </a:p>
        </p:txBody>
      </p:sp>
      <p:grpSp>
        <p:nvGrpSpPr>
          <p:cNvPr id="752710" name="Group 127"/>
          <p:cNvGrpSpPr>
            <a:grpSpLocks/>
          </p:cNvGrpSpPr>
          <p:nvPr/>
        </p:nvGrpSpPr>
        <p:grpSpPr bwMode="auto">
          <a:xfrm>
            <a:off x="1995488" y="5119688"/>
            <a:ext cx="1524000" cy="1524000"/>
            <a:chOff x="288" y="1056"/>
            <a:chExt cx="960" cy="960"/>
          </a:xfrm>
        </p:grpSpPr>
        <p:sp>
          <p:nvSpPr>
            <p:cNvPr id="752731" name="Rectangle 128"/>
            <p:cNvSpPr>
              <a:spLocks noChangeArrowheads="1"/>
            </p:cNvSpPr>
            <p:nvPr/>
          </p:nvSpPr>
          <p:spPr bwMode="auto">
            <a:xfrm>
              <a:off x="288" y="1056"/>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52732" name="Line 129"/>
            <p:cNvSpPr>
              <a:spLocks noChangeShapeType="1"/>
            </p:cNvSpPr>
            <p:nvPr/>
          </p:nvSpPr>
          <p:spPr bwMode="auto">
            <a:xfrm>
              <a:off x="528" y="1056"/>
              <a:ext cx="0" cy="960"/>
            </a:xfrm>
            <a:prstGeom prst="line">
              <a:avLst/>
            </a:prstGeom>
            <a:noFill/>
            <a:ln w="9525">
              <a:solidFill>
                <a:schemeClr val="tx1"/>
              </a:solidFill>
              <a:round/>
              <a:headEnd/>
              <a:tailEnd/>
            </a:ln>
          </p:spPr>
          <p:txBody>
            <a:bodyPr/>
            <a:lstStyle/>
            <a:p>
              <a:endParaRPr lang="en-US"/>
            </a:p>
          </p:txBody>
        </p:sp>
        <p:sp>
          <p:nvSpPr>
            <p:cNvPr id="752733" name="Line 130"/>
            <p:cNvSpPr>
              <a:spLocks noChangeShapeType="1"/>
            </p:cNvSpPr>
            <p:nvPr/>
          </p:nvSpPr>
          <p:spPr bwMode="auto">
            <a:xfrm>
              <a:off x="768" y="1056"/>
              <a:ext cx="0" cy="960"/>
            </a:xfrm>
            <a:prstGeom prst="line">
              <a:avLst/>
            </a:prstGeom>
            <a:noFill/>
            <a:ln w="9525">
              <a:solidFill>
                <a:schemeClr val="tx1"/>
              </a:solidFill>
              <a:round/>
              <a:headEnd/>
              <a:tailEnd/>
            </a:ln>
          </p:spPr>
          <p:txBody>
            <a:bodyPr/>
            <a:lstStyle/>
            <a:p>
              <a:endParaRPr lang="en-US"/>
            </a:p>
          </p:txBody>
        </p:sp>
        <p:sp>
          <p:nvSpPr>
            <p:cNvPr id="752734" name="Line 131"/>
            <p:cNvSpPr>
              <a:spLocks noChangeShapeType="1"/>
            </p:cNvSpPr>
            <p:nvPr/>
          </p:nvSpPr>
          <p:spPr bwMode="auto">
            <a:xfrm>
              <a:off x="1008" y="1056"/>
              <a:ext cx="0" cy="960"/>
            </a:xfrm>
            <a:prstGeom prst="line">
              <a:avLst/>
            </a:prstGeom>
            <a:noFill/>
            <a:ln w="9525">
              <a:solidFill>
                <a:schemeClr val="tx1"/>
              </a:solidFill>
              <a:round/>
              <a:headEnd/>
              <a:tailEnd/>
            </a:ln>
          </p:spPr>
          <p:txBody>
            <a:bodyPr/>
            <a:lstStyle/>
            <a:p>
              <a:endParaRPr lang="en-US"/>
            </a:p>
          </p:txBody>
        </p:sp>
        <p:sp>
          <p:nvSpPr>
            <p:cNvPr id="752735" name="Line 132"/>
            <p:cNvSpPr>
              <a:spLocks noChangeShapeType="1"/>
            </p:cNvSpPr>
            <p:nvPr/>
          </p:nvSpPr>
          <p:spPr bwMode="auto">
            <a:xfrm>
              <a:off x="288" y="1296"/>
              <a:ext cx="960" cy="0"/>
            </a:xfrm>
            <a:prstGeom prst="line">
              <a:avLst/>
            </a:prstGeom>
            <a:noFill/>
            <a:ln w="9525">
              <a:solidFill>
                <a:schemeClr val="tx1"/>
              </a:solidFill>
              <a:round/>
              <a:headEnd/>
              <a:tailEnd/>
            </a:ln>
          </p:spPr>
          <p:txBody>
            <a:bodyPr/>
            <a:lstStyle/>
            <a:p>
              <a:endParaRPr lang="en-US"/>
            </a:p>
          </p:txBody>
        </p:sp>
        <p:sp>
          <p:nvSpPr>
            <p:cNvPr id="752736" name="Line 133"/>
            <p:cNvSpPr>
              <a:spLocks noChangeShapeType="1"/>
            </p:cNvSpPr>
            <p:nvPr/>
          </p:nvSpPr>
          <p:spPr bwMode="auto">
            <a:xfrm>
              <a:off x="288" y="1536"/>
              <a:ext cx="960" cy="0"/>
            </a:xfrm>
            <a:prstGeom prst="line">
              <a:avLst/>
            </a:prstGeom>
            <a:noFill/>
            <a:ln w="9525">
              <a:solidFill>
                <a:schemeClr val="tx1"/>
              </a:solidFill>
              <a:round/>
              <a:headEnd/>
              <a:tailEnd/>
            </a:ln>
          </p:spPr>
          <p:txBody>
            <a:bodyPr/>
            <a:lstStyle/>
            <a:p>
              <a:endParaRPr lang="en-US"/>
            </a:p>
          </p:txBody>
        </p:sp>
        <p:sp>
          <p:nvSpPr>
            <p:cNvPr id="752737" name="Line 134"/>
            <p:cNvSpPr>
              <a:spLocks noChangeShapeType="1"/>
            </p:cNvSpPr>
            <p:nvPr/>
          </p:nvSpPr>
          <p:spPr bwMode="auto">
            <a:xfrm>
              <a:off x="288" y="1776"/>
              <a:ext cx="960" cy="0"/>
            </a:xfrm>
            <a:prstGeom prst="line">
              <a:avLst/>
            </a:prstGeom>
            <a:noFill/>
            <a:ln w="9525">
              <a:solidFill>
                <a:schemeClr val="tx1"/>
              </a:solidFill>
              <a:round/>
              <a:headEnd/>
              <a:tailEnd/>
            </a:ln>
          </p:spPr>
          <p:txBody>
            <a:bodyPr/>
            <a:lstStyle/>
            <a:p>
              <a:endParaRPr lang="en-US"/>
            </a:p>
          </p:txBody>
        </p:sp>
      </p:grpSp>
      <p:sp>
        <p:nvSpPr>
          <p:cNvPr id="339079" name="Rectangle 135"/>
          <p:cNvSpPr>
            <a:spLocks noChangeArrowheads="1"/>
          </p:cNvSpPr>
          <p:nvPr/>
        </p:nvSpPr>
        <p:spPr bwMode="auto">
          <a:xfrm>
            <a:off x="1995488" y="5119688"/>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1</a:t>
            </a:r>
            <a:endParaRPr lang="en-US">
              <a:latin typeface="Tahoma" pitchFamily="34" charset="0"/>
            </a:endParaRPr>
          </a:p>
        </p:txBody>
      </p:sp>
      <p:sp>
        <p:nvSpPr>
          <p:cNvPr id="339080" name="Rectangle 136"/>
          <p:cNvSpPr>
            <a:spLocks noChangeArrowheads="1"/>
          </p:cNvSpPr>
          <p:nvPr/>
        </p:nvSpPr>
        <p:spPr bwMode="auto">
          <a:xfrm>
            <a:off x="2386013" y="5119688"/>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2</a:t>
            </a:r>
            <a:endParaRPr lang="en-US">
              <a:latin typeface="Tahoma" pitchFamily="34" charset="0"/>
            </a:endParaRPr>
          </a:p>
        </p:txBody>
      </p:sp>
      <p:sp>
        <p:nvSpPr>
          <p:cNvPr id="339081" name="Rectangle 137"/>
          <p:cNvSpPr>
            <a:spLocks noChangeArrowheads="1"/>
          </p:cNvSpPr>
          <p:nvPr/>
        </p:nvSpPr>
        <p:spPr bwMode="auto">
          <a:xfrm>
            <a:off x="2757488" y="512445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3</a:t>
            </a:r>
            <a:endParaRPr lang="en-US">
              <a:latin typeface="Tahoma" pitchFamily="34" charset="0"/>
            </a:endParaRPr>
          </a:p>
        </p:txBody>
      </p:sp>
      <p:sp>
        <p:nvSpPr>
          <p:cNvPr id="339082" name="Rectangle 138"/>
          <p:cNvSpPr>
            <a:spLocks noChangeArrowheads="1"/>
          </p:cNvSpPr>
          <p:nvPr/>
        </p:nvSpPr>
        <p:spPr bwMode="auto">
          <a:xfrm>
            <a:off x="3138488" y="512445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4</a:t>
            </a:r>
            <a:endParaRPr lang="en-US">
              <a:latin typeface="Tahoma" pitchFamily="34" charset="0"/>
            </a:endParaRPr>
          </a:p>
        </p:txBody>
      </p:sp>
      <p:sp>
        <p:nvSpPr>
          <p:cNvPr id="339083" name="Rectangle 139"/>
          <p:cNvSpPr>
            <a:spLocks noChangeArrowheads="1"/>
          </p:cNvSpPr>
          <p:nvPr/>
        </p:nvSpPr>
        <p:spPr bwMode="auto">
          <a:xfrm>
            <a:off x="3138488" y="5500688"/>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5</a:t>
            </a:r>
            <a:endParaRPr lang="en-US">
              <a:latin typeface="Tahoma" pitchFamily="34" charset="0"/>
            </a:endParaRPr>
          </a:p>
        </p:txBody>
      </p:sp>
      <p:sp>
        <p:nvSpPr>
          <p:cNvPr id="339084" name="Rectangle 140"/>
          <p:cNvSpPr>
            <a:spLocks noChangeArrowheads="1"/>
          </p:cNvSpPr>
          <p:nvPr/>
        </p:nvSpPr>
        <p:spPr bwMode="auto">
          <a:xfrm>
            <a:off x="1995488" y="5500688"/>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6</a:t>
            </a:r>
            <a:endParaRPr lang="en-US">
              <a:latin typeface="Tahoma" pitchFamily="34" charset="0"/>
            </a:endParaRPr>
          </a:p>
        </p:txBody>
      </p:sp>
      <p:sp>
        <p:nvSpPr>
          <p:cNvPr id="339085" name="Rectangle 141"/>
          <p:cNvSpPr>
            <a:spLocks noChangeArrowheads="1"/>
          </p:cNvSpPr>
          <p:nvPr/>
        </p:nvSpPr>
        <p:spPr bwMode="auto">
          <a:xfrm>
            <a:off x="2376488" y="5500688"/>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7</a:t>
            </a:r>
            <a:endParaRPr lang="en-US">
              <a:latin typeface="Tahoma" pitchFamily="34" charset="0"/>
            </a:endParaRPr>
          </a:p>
        </p:txBody>
      </p:sp>
      <p:sp>
        <p:nvSpPr>
          <p:cNvPr id="339086" name="Rectangle 142"/>
          <p:cNvSpPr>
            <a:spLocks noChangeArrowheads="1"/>
          </p:cNvSpPr>
          <p:nvPr/>
        </p:nvSpPr>
        <p:spPr bwMode="auto">
          <a:xfrm>
            <a:off x="2757488" y="5500688"/>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8</a:t>
            </a:r>
            <a:endParaRPr lang="en-US">
              <a:latin typeface="Tahoma" pitchFamily="34" charset="0"/>
            </a:endParaRPr>
          </a:p>
        </p:txBody>
      </p:sp>
      <p:sp>
        <p:nvSpPr>
          <p:cNvPr id="339087" name="Rectangle 143"/>
          <p:cNvSpPr>
            <a:spLocks noChangeArrowheads="1"/>
          </p:cNvSpPr>
          <p:nvPr/>
        </p:nvSpPr>
        <p:spPr bwMode="auto">
          <a:xfrm>
            <a:off x="2757488" y="5891213"/>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9</a:t>
            </a:r>
            <a:endParaRPr lang="en-US">
              <a:latin typeface="Tahoma" pitchFamily="34" charset="0"/>
            </a:endParaRPr>
          </a:p>
        </p:txBody>
      </p:sp>
      <p:sp>
        <p:nvSpPr>
          <p:cNvPr id="339088" name="Rectangle 144"/>
          <p:cNvSpPr>
            <a:spLocks noChangeArrowheads="1"/>
          </p:cNvSpPr>
          <p:nvPr/>
        </p:nvSpPr>
        <p:spPr bwMode="auto">
          <a:xfrm>
            <a:off x="3138488" y="5891213"/>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10</a:t>
            </a:r>
            <a:endParaRPr lang="en-US">
              <a:latin typeface="Tahoma" pitchFamily="34" charset="0"/>
            </a:endParaRPr>
          </a:p>
        </p:txBody>
      </p:sp>
      <p:sp>
        <p:nvSpPr>
          <p:cNvPr id="339089" name="Rectangle 145"/>
          <p:cNvSpPr>
            <a:spLocks noChangeArrowheads="1"/>
          </p:cNvSpPr>
          <p:nvPr/>
        </p:nvSpPr>
        <p:spPr bwMode="auto">
          <a:xfrm>
            <a:off x="1995488" y="588645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11</a:t>
            </a:r>
            <a:endParaRPr lang="en-US">
              <a:latin typeface="Tahoma" pitchFamily="34" charset="0"/>
            </a:endParaRPr>
          </a:p>
        </p:txBody>
      </p:sp>
      <p:sp>
        <p:nvSpPr>
          <p:cNvPr id="339090" name="Rectangle 146"/>
          <p:cNvSpPr>
            <a:spLocks noChangeArrowheads="1"/>
          </p:cNvSpPr>
          <p:nvPr/>
        </p:nvSpPr>
        <p:spPr bwMode="auto">
          <a:xfrm>
            <a:off x="2376488" y="5891213"/>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12</a:t>
            </a:r>
            <a:endParaRPr lang="en-US">
              <a:latin typeface="Tahoma" pitchFamily="34" charset="0"/>
            </a:endParaRPr>
          </a:p>
        </p:txBody>
      </p:sp>
      <p:sp>
        <p:nvSpPr>
          <p:cNvPr id="339091" name="Rectangle 147"/>
          <p:cNvSpPr>
            <a:spLocks noChangeArrowheads="1"/>
          </p:cNvSpPr>
          <p:nvPr/>
        </p:nvSpPr>
        <p:spPr bwMode="auto">
          <a:xfrm>
            <a:off x="1995488" y="625792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16</a:t>
            </a:r>
            <a:endParaRPr lang="en-US">
              <a:latin typeface="Tahoma" pitchFamily="34" charset="0"/>
            </a:endParaRPr>
          </a:p>
        </p:txBody>
      </p:sp>
      <p:sp>
        <p:nvSpPr>
          <p:cNvPr id="339092" name="Rectangle 148"/>
          <p:cNvSpPr>
            <a:spLocks noChangeArrowheads="1"/>
          </p:cNvSpPr>
          <p:nvPr/>
        </p:nvSpPr>
        <p:spPr bwMode="auto">
          <a:xfrm>
            <a:off x="3138488" y="625792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15</a:t>
            </a:r>
            <a:endParaRPr lang="en-US">
              <a:latin typeface="Tahoma" pitchFamily="34" charset="0"/>
            </a:endParaRPr>
          </a:p>
        </p:txBody>
      </p:sp>
      <p:sp>
        <p:nvSpPr>
          <p:cNvPr id="339093" name="Rectangle 149"/>
          <p:cNvSpPr>
            <a:spLocks noChangeArrowheads="1"/>
          </p:cNvSpPr>
          <p:nvPr/>
        </p:nvSpPr>
        <p:spPr bwMode="auto">
          <a:xfrm>
            <a:off x="2757488" y="6267450"/>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14</a:t>
            </a:r>
            <a:endParaRPr lang="en-US">
              <a:latin typeface="Tahoma" pitchFamily="34" charset="0"/>
            </a:endParaRPr>
          </a:p>
        </p:txBody>
      </p:sp>
      <p:sp>
        <p:nvSpPr>
          <p:cNvPr id="339094" name="Rectangle 150"/>
          <p:cNvSpPr>
            <a:spLocks noChangeArrowheads="1"/>
          </p:cNvSpPr>
          <p:nvPr/>
        </p:nvSpPr>
        <p:spPr bwMode="auto">
          <a:xfrm>
            <a:off x="2376488" y="6257925"/>
            <a:ext cx="381000" cy="381000"/>
          </a:xfrm>
          <a:prstGeom prst="rect">
            <a:avLst/>
          </a:prstGeom>
          <a:solidFill>
            <a:schemeClr val="bg2"/>
          </a:solidFill>
          <a:ln w="9525">
            <a:solidFill>
              <a:schemeClr val="tx1"/>
            </a:solidFill>
            <a:miter lim="800000"/>
            <a:headEnd/>
            <a:tailEnd/>
          </a:ln>
        </p:spPr>
        <p:txBody>
          <a:bodyPr wrap="none" anchor="ctr"/>
          <a:lstStyle/>
          <a:p>
            <a:pPr algn="ctr" eaLnBrk="0" hangingPunct="0"/>
            <a:r>
              <a:rPr lang="en-US">
                <a:latin typeface="Tahoma" pitchFamily="34" charset="0"/>
              </a:rPr>
              <a:t>A</a:t>
            </a:r>
            <a:r>
              <a:rPr lang="en-US" baseline="-25000">
                <a:latin typeface="Tahoma" pitchFamily="34" charset="0"/>
              </a:rPr>
              <a:t>13</a:t>
            </a:r>
            <a:endParaRPr lang="en-US">
              <a:latin typeface="Tahoma" pitchFamily="34" charset="0"/>
            </a:endParaRPr>
          </a:p>
        </p:txBody>
      </p:sp>
      <p:sp>
        <p:nvSpPr>
          <p:cNvPr id="752727" name="AutoShape 151"/>
          <p:cNvSpPr>
            <a:spLocks noChangeArrowheads="1"/>
          </p:cNvSpPr>
          <p:nvPr/>
        </p:nvSpPr>
        <p:spPr bwMode="auto">
          <a:xfrm>
            <a:off x="3552825" y="5791200"/>
            <a:ext cx="533400" cy="304800"/>
          </a:xfrm>
          <a:prstGeom prst="leftArrow">
            <a:avLst>
              <a:gd name="adj1" fmla="val 50000"/>
              <a:gd name="adj2" fmla="val 43750"/>
            </a:avLst>
          </a:prstGeom>
          <a:solidFill>
            <a:srgbClr val="1699E2"/>
          </a:solidFill>
          <a:ln w="9525">
            <a:solidFill>
              <a:schemeClr val="tx1"/>
            </a:solidFill>
            <a:miter lim="800000"/>
            <a:headEnd/>
            <a:tailEnd/>
          </a:ln>
        </p:spPr>
        <p:txBody>
          <a:bodyPr wrap="none" anchor="ctr"/>
          <a:lstStyle/>
          <a:p>
            <a:endParaRPr lang="en-US"/>
          </a:p>
        </p:txBody>
      </p:sp>
      <p:sp>
        <p:nvSpPr>
          <p:cNvPr id="752728" name="Text Box 152"/>
          <p:cNvSpPr txBox="1">
            <a:spLocks noChangeArrowheads="1"/>
          </p:cNvSpPr>
          <p:nvPr/>
        </p:nvSpPr>
        <p:spPr bwMode="auto">
          <a:xfrm>
            <a:off x="6553200" y="4343401"/>
            <a:ext cx="1676400" cy="77946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34" charset="0"/>
              </a:rPr>
              <a:t>9</a:t>
            </a:r>
            <a:r>
              <a:rPr lang="en-US" b="1" baseline="30000">
                <a:latin typeface="Tahoma" pitchFamily="34" charset="0"/>
              </a:rPr>
              <a:t>th</a:t>
            </a:r>
            <a:r>
              <a:rPr lang="en-US" b="1">
                <a:latin typeface="Tahoma" pitchFamily="34" charset="0"/>
              </a:rPr>
              <a:t> Round </a:t>
            </a:r>
          </a:p>
          <a:p>
            <a:pPr eaLnBrk="0" hangingPunct="0">
              <a:spcBef>
                <a:spcPct val="50000"/>
              </a:spcBef>
            </a:pPr>
            <a:r>
              <a:rPr lang="en-US" b="1">
                <a:latin typeface="Tahoma" pitchFamily="34" charset="0"/>
              </a:rPr>
              <a:t>MixColumn</a:t>
            </a:r>
          </a:p>
        </p:txBody>
      </p:sp>
      <p:sp>
        <p:nvSpPr>
          <p:cNvPr id="752729" name="Text Box 153"/>
          <p:cNvSpPr txBox="1">
            <a:spLocks noChangeArrowheads="1"/>
          </p:cNvSpPr>
          <p:nvPr/>
        </p:nvSpPr>
        <p:spPr bwMode="auto">
          <a:xfrm>
            <a:off x="4800600" y="4343401"/>
            <a:ext cx="1676400" cy="77946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34" charset="0"/>
              </a:rPr>
              <a:t>10</a:t>
            </a:r>
            <a:r>
              <a:rPr lang="en-US" b="1" baseline="30000">
                <a:latin typeface="Tahoma" pitchFamily="34" charset="0"/>
              </a:rPr>
              <a:t>th</a:t>
            </a:r>
            <a:r>
              <a:rPr lang="en-US" b="1">
                <a:latin typeface="Tahoma" pitchFamily="34" charset="0"/>
              </a:rPr>
              <a:t> Round </a:t>
            </a:r>
          </a:p>
          <a:p>
            <a:pPr eaLnBrk="0" hangingPunct="0">
              <a:spcBef>
                <a:spcPct val="50000"/>
              </a:spcBef>
            </a:pPr>
            <a:r>
              <a:rPr lang="en-US" b="1">
                <a:latin typeface="Tahoma" pitchFamily="34" charset="0"/>
              </a:rPr>
              <a:t>Byte Sub</a:t>
            </a:r>
          </a:p>
        </p:txBody>
      </p:sp>
      <p:sp>
        <p:nvSpPr>
          <p:cNvPr id="752730" name="Text Box 154"/>
          <p:cNvSpPr txBox="1">
            <a:spLocks noChangeArrowheads="1"/>
          </p:cNvSpPr>
          <p:nvPr/>
        </p:nvSpPr>
        <p:spPr bwMode="auto">
          <a:xfrm>
            <a:off x="2895600" y="4343401"/>
            <a:ext cx="1524000" cy="77946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34" charset="0"/>
              </a:rPr>
              <a:t>10</a:t>
            </a:r>
            <a:r>
              <a:rPr lang="en-US" b="1" baseline="30000">
                <a:latin typeface="Tahoma" pitchFamily="34" charset="0"/>
              </a:rPr>
              <a:t>th</a:t>
            </a:r>
            <a:r>
              <a:rPr lang="en-US" b="1">
                <a:latin typeface="Tahoma" pitchFamily="34" charset="0"/>
              </a:rPr>
              <a:t> Round </a:t>
            </a:r>
          </a:p>
          <a:p>
            <a:pPr eaLnBrk="0" hangingPunct="0">
              <a:spcBef>
                <a:spcPct val="50000"/>
              </a:spcBef>
            </a:pPr>
            <a:r>
              <a:rPr lang="en-US" b="1">
                <a:latin typeface="Tahoma" pitchFamily="34" charset="0"/>
              </a:rPr>
              <a:t>Shift Row</a:t>
            </a:r>
          </a:p>
        </p:txBody>
      </p:sp>
    </p:spTree>
    <p:extLst>
      <p:ext uri="{BB962C8B-B14F-4D97-AF65-F5344CB8AC3E}">
        <p14:creationId xmlns:p14="http://schemas.microsoft.com/office/powerpoint/2010/main" val="251083781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9000"/>
                                        </p:tgtEl>
                                        <p:attrNameLst>
                                          <p:attrName>style.visibility</p:attrName>
                                        </p:attrNameLst>
                                      </p:cBhvr>
                                      <p:to>
                                        <p:strVal val="visible"/>
                                      </p:to>
                                    </p:set>
                                    <p:animEffect transition="in" filter="box(out)">
                                      <p:cBhvr>
                                        <p:cTn id="7" dur="500"/>
                                        <p:tgtEl>
                                          <p:spTgt spid="33900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39001"/>
                                        </p:tgtEl>
                                        <p:attrNameLst>
                                          <p:attrName>style.visibility</p:attrName>
                                        </p:attrNameLst>
                                      </p:cBhvr>
                                      <p:to>
                                        <p:strVal val="visible"/>
                                      </p:to>
                                    </p:set>
                                    <p:animEffect transition="in" filter="box(out)">
                                      <p:cBhvr>
                                        <p:cTn id="12" dur="500"/>
                                        <p:tgtEl>
                                          <p:spTgt spid="33900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39002"/>
                                        </p:tgtEl>
                                        <p:attrNameLst>
                                          <p:attrName>style.visibility</p:attrName>
                                        </p:attrNameLst>
                                      </p:cBhvr>
                                      <p:to>
                                        <p:strVal val="visible"/>
                                      </p:to>
                                    </p:set>
                                    <p:animEffect transition="in" filter="box(out)">
                                      <p:cBhvr>
                                        <p:cTn id="17" dur="500"/>
                                        <p:tgtEl>
                                          <p:spTgt spid="33900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39003"/>
                                        </p:tgtEl>
                                        <p:attrNameLst>
                                          <p:attrName>style.visibility</p:attrName>
                                        </p:attrNameLst>
                                      </p:cBhvr>
                                      <p:to>
                                        <p:strVal val="visible"/>
                                      </p:to>
                                    </p:set>
                                    <p:animEffect transition="in" filter="box(out)">
                                      <p:cBhvr>
                                        <p:cTn id="22" dur="500"/>
                                        <p:tgtEl>
                                          <p:spTgt spid="339003"/>
                                        </p:tgtEl>
                                      </p:cBhvr>
                                    </p:animEffect>
                                  </p:childTnLst>
                                </p:cTn>
                              </p:par>
                              <p:par>
                                <p:cTn id="23" presetID="4" presetClass="entr" presetSubtype="32" fill="hold" grpId="0" nodeType="withEffect">
                                  <p:stCondLst>
                                    <p:cond delay="0"/>
                                  </p:stCondLst>
                                  <p:childTnLst>
                                    <p:set>
                                      <p:cBhvr>
                                        <p:cTn id="24" dur="1" fill="hold">
                                          <p:stCondLst>
                                            <p:cond delay="0"/>
                                          </p:stCondLst>
                                        </p:cTn>
                                        <p:tgtEl>
                                          <p:spTgt spid="339004"/>
                                        </p:tgtEl>
                                        <p:attrNameLst>
                                          <p:attrName>style.visibility</p:attrName>
                                        </p:attrNameLst>
                                      </p:cBhvr>
                                      <p:to>
                                        <p:strVal val="visible"/>
                                      </p:to>
                                    </p:set>
                                    <p:animEffect transition="in" filter="box(out)">
                                      <p:cBhvr>
                                        <p:cTn id="25" dur="500"/>
                                        <p:tgtEl>
                                          <p:spTgt spid="339004"/>
                                        </p:tgtEl>
                                      </p:cBhvr>
                                    </p:animEffect>
                                  </p:childTnLst>
                                </p:cTn>
                              </p:par>
                              <p:par>
                                <p:cTn id="26" presetID="4" presetClass="entr" presetSubtype="32" fill="hold" grpId="0" nodeType="withEffect">
                                  <p:stCondLst>
                                    <p:cond delay="0"/>
                                  </p:stCondLst>
                                  <p:childTnLst>
                                    <p:set>
                                      <p:cBhvr>
                                        <p:cTn id="27" dur="1" fill="hold">
                                          <p:stCondLst>
                                            <p:cond delay="0"/>
                                          </p:stCondLst>
                                        </p:cTn>
                                        <p:tgtEl>
                                          <p:spTgt spid="339005"/>
                                        </p:tgtEl>
                                        <p:attrNameLst>
                                          <p:attrName>style.visibility</p:attrName>
                                        </p:attrNameLst>
                                      </p:cBhvr>
                                      <p:to>
                                        <p:strVal val="visible"/>
                                      </p:to>
                                    </p:set>
                                    <p:animEffect transition="in" filter="box(out)">
                                      <p:cBhvr>
                                        <p:cTn id="28" dur="500"/>
                                        <p:tgtEl>
                                          <p:spTgt spid="339005"/>
                                        </p:tgtEl>
                                      </p:cBhvr>
                                    </p:animEffect>
                                  </p:childTnLst>
                                </p:cTn>
                              </p:par>
                              <p:par>
                                <p:cTn id="29" presetID="4" presetClass="entr" presetSubtype="32" fill="hold" grpId="0" nodeType="withEffect">
                                  <p:stCondLst>
                                    <p:cond delay="0"/>
                                  </p:stCondLst>
                                  <p:childTnLst>
                                    <p:set>
                                      <p:cBhvr>
                                        <p:cTn id="30" dur="1" fill="hold">
                                          <p:stCondLst>
                                            <p:cond delay="0"/>
                                          </p:stCondLst>
                                        </p:cTn>
                                        <p:tgtEl>
                                          <p:spTgt spid="339006"/>
                                        </p:tgtEl>
                                        <p:attrNameLst>
                                          <p:attrName>style.visibility</p:attrName>
                                        </p:attrNameLst>
                                      </p:cBhvr>
                                      <p:to>
                                        <p:strVal val="visible"/>
                                      </p:to>
                                    </p:set>
                                    <p:animEffect transition="in" filter="box(out)">
                                      <p:cBhvr>
                                        <p:cTn id="31" dur="500"/>
                                        <p:tgtEl>
                                          <p:spTgt spid="339006"/>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339007"/>
                                        </p:tgtEl>
                                        <p:attrNameLst>
                                          <p:attrName>style.visibility</p:attrName>
                                        </p:attrNameLst>
                                      </p:cBhvr>
                                      <p:to>
                                        <p:strVal val="visible"/>
                                      </p:to>
                                    </p:set>
                                    <p:animEffect transition="in" filter="box(out)">
                                      <p:cBhvr>
                                        <p:cTn id="36" dur="500"/>
                                        <p:tgtEl>
                                          <p:spTgt spid="339007"/>
                                        </p:tgtEl>
                                      </p:cBhvr>
                                    </p:animEffect>
                                  </p:childTnLst>
                                </p:cTn>
                              </p:par>
                              <p:par>
                                <p:cTn id="37" presetID="4" presetClass="entr" presetSubtype="32" fill="hold" grpId="0" nodeType="withEffect">
                                  <p:stCondLst>
                                    <p:cond delay="0"/>
                                  </p:stCondLst>
                                  <p:childTnLst>
                                    <p:set>
                                      <p:cBhvr>
                                        <p:cTn id="38" dur="1" fill="hold">
                                          <p:stCondLst>
                                            <p:cond delay="0"/>
                                          </p:stCondLst>
                                        </p:cTn>
                                        <p:tgtEl>
                                          <p:spTgt spid="339008"/>
                                        </p:tgtEl>
                                        <p:attrNameLst>
                                          <p:attrName>style.visibility</p:attrName>
                                        </p:attrNameLst>
                                      </p:cBhvr>
                                      <p:to>
                                        <p:strVal val="visible"/>
                                      </p:to>
                                    </p:set>
                                    <p:animEffect transition="in" filter="box(out)">
                                      <p:cBhvr>
                                        <p:cTn id="39" dur="500"/>
                                        <p:tgtEl>
                                          <p:spTgt spid="339008"/>
                                        </p:tgtEl>
                                      </p:cBhvr>
                                    </p:animEffect>
                                  </p:childTnLst>
                                </p:cTn>
                              </p:par>
                              <p:par>
                                <p:cTn id="40" presetID="4" presetClass="entr" presetSubtype="32" fill="hold" grpId="0" nodeType="withEffect">
                                  <p:stCondLst>
                                    <p:cond delay="0"/>
                                  </p:stCondLst>
                                  <p:childTnLst>
                                    <p:set>
                                      <p:cBhvr>
                                        <p:cTn id="41" dur="1" fill="hold">
                                          <p:stCondLst>
                                            <p:cond delay="0"/>
                                          </p:stCondLst>
                                        </p:cTn>
                                        <p:tgtEl>
                                          <p:spTgt spid="339009"/>
                                        </p:tgtEl>
                                        <p:attrNameLst>
                                          <p:attrName>style.visibility</p:attrName>
                                        </p:attrNameLst>
                                      </p:cBhvr>
                                      <p:to>
                                        <p:strVal val="visible"/>
                                      </p:to>
                                    </p:set>
                                    <p:animEffect transition="in" filter="box(out)">
                                      <p:cBhvr>
                                        <p:cTn id="42" dur="500"/>
                                        <p:tgtEl>
                                          <p:spTgt spid="339009"/>
                                        </p:tgtEl>
                                      </p:cBhvr>
                                    </p:animEffect>
                                  </p:childTnLst>
                                </p:cTn>
                              </p:par>
                              <p:par>
                                <p:cTn id="43" presetID="4" presetClass="entr" presetSubtype="32" fill="hold" grpId="0" nodeType="withEffect">
                                  <p:stCondLst>
                                    <p:cond delay="0"/>
                                  </p:stCondLst>
                                  <p:childTnLst>
                                    <p:set>
                                      <p:cBhvr>
                                        <p:cTn id="44" dur="1" fill="hold">
                                          <p:stCondLst>
                                            <p:cond delay="0"/>
                                          </p:stCondLst>
                                        </p:cTn>
                                        <p:tgtEl>
                                          <p:spTgt spid="339010"/>
                                        </p:tgtEl>
                                        <p:attrNameLst>
                                          <p:attrName>style.visibility</p:attrName>
                                        </p:attrNameLst>
                                      </p:cBhvr>
                                      <p:to>
                                        <p:strVal val="visible"/>
                                      </p:to>
                                    </p:set>
                                    <p:animEffect transition="in" filter="box(out)">
                                      <p:cBhvr>
                                        <p:cTn id="45" dur="500"/>
                                        <p:tgtEl>
                                          <p:spTgt spid="339010"/>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32" fill="hold" grpId="0" nodeType="clickEffect">
                                  <p:stCondLst>
                                    <p:cond delay="0"/>
                                  </p:stCondLst>
                                  <p:childTnLst>
                                    <p:set>
                                      <p:cBhvr>
                                        <p:cTn id="49" dur="1" fill="hold">
                                          <p:stCondLst>
                                            <p:cond delay="0"/>
                                          </p:stCondLst>
                                        </p:cTn>
                                        <p:tgtEl>
                                          <p:spTgt spid="339011"/>
                                        </p:tgtEl>
                                        <p:attrNameLst>
                                          <p:attrName>style.visibility</p:attrName>
                                        </p:attrNameLst>
                                      </p:cBhvr>
                                      <p:to>
                                        <p:strVal val="visible"/>
                                      </p:to>
                                    </p:set>
                                    <p:animEffect transition="in" filter="box(out)">
                                      <p:cBhvr>
                                        <p:cTn id="50" dur="500"/>
                                        <p:tgtEl>
                                          <p:spTgt spid="339011"/>
                                        </p:tgtEl>
                                      </p:cBhvr>
                                    </p:animEffect>
                                  </p:childTnLst>
                                </p:cTn>
                              </p:par>
                              <p:par>
                                <p:cTn id="51" presetID="4" presetClass="entr" presetSubtype="32" fill="hold" grpId="0" nodeType="withEffect">
                                  <p:stCondLst>
                                    <p:cond delay="0"/>
                                  </p:stCondLst>
                                  <p:childTnLst>
                                    <p:set>
                                      <p:cBhvr>
                                        <p:cTn id="52" dur="1" fill="hold">
                                          <p:stCondLst>
                                            <p:cond delay="0"/>
                                          </p:stCondLst>
                                        </p:cTn>
                                        <p:tgtEl>
                                          <p:spTgt spid="339012"/>
                                        </p:tgtEl>
                                        <p:attrNameLst>
                                          <p:attrName>style.visibility</p:attrName>
                                        </p:attrNameLst>
                                      </p:cBhvr>
                                      <p:to>
                                        <p:strVal val="visible"/>
                                      </p:to>
                                    </p:set>
                                    <p:animEffect transition="in" filter="box(out)">
                                      <p:cBhvr>
                                        <p:cTn id="53" dur="500"/>
                                        <p:tgtEl>
                                          <p:spTgt spid="339012"/>
                                        </p:tgtEl>
                                      </p:cBhvr>
                                    </p:animEffect>
                                  </p:childTnLst>
                                </p:cTn>
                              </p:par>
                              <p:par>
                                <p:cTn id="54" presetID="4" presetClass="entr" presetSubtype="32" fill="hold" grpId="0" nodeType="withEffect">
                                  <p:stCondLst>
                                    <p:cond delay="0"/>
                                  </p:stCondLst>
                                  <p:childTnLst>
                                    <p:set>
                                      <p:cBhvr>
                                        <p:cTn id="55" dur="1" fill="hold">
                                          <p:stCondLst>
                                            <p:cond delay="0"/>
                                          </p:stCondLst>
                                        </p:cTn>
                                        <p:tgtEl>
                                          <p:spTgt spid="339013"/>
                                        </p:tgtEl>
                                        <p:attrNameLst>
                                          <p:attrName>style.visibility</p:attrName>
                                        </p:attrNameLst>
                                      </p:cBhvr>
                                      <p:to>
                                        <p:strVal val="visible"/>
                                      </p:to>
                                    </p:set>
                                    <p:animEffect transition="in" filter="box(out)">
                                      <p:cBhvr>
                                        <p:cTn id="56" dur="500"/>
                                        <p:tgtEl>
                                          <p:spTgt spid="339013"/>
                                        </p:tgtEl>
                                      </p:cBhvr>
                                    </p:animEffect>
                                  </p:childTnLst>
                                </p:cTn>
                              </p:par>
                              <p:par>
                                <p:cTn id="57" presetID="4" presetClass="entr" presetSubtype="32" fill="hold" grpId="0" nodeType="withEffect">
                                  <p:stCondLst>
                                    <p:cond delay="0"/>
                                  </p:stCondLst>
                                  <p:childTnLst>
                                    <p:set>
                                      <p:cBhvr>
                                        <p:cTn id="58" dur="1" fill="hold">
                                          <p:stCondLst>
                                            <p:cond delay="0"/>
                                          </p:stCondLst>
                                        </p:cTn>
                                        <p:tgtEl>
                                          <p:spTgt spid="339014"/>
                                        </p:tgtEl>
                                        <p:attrNameLst>
                                          <p:attrName>style.visibility</p:attrName>
                                        </p:attrNameLst>
                                      </p:cBhvr>
                                      <p:to>
                                        <p:strVal val="visible"/>
                                      </p:to>
                                    </p:set>
                                    <p:animEffect transition="in" filter="box(out)">
                                      <p:cBhvr>
                                        <p:cTn id="59" dur="500"/>
                                        <p:tgtEl>
                                          <p:spTgt spid="339014"/>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32" fill="hold" grpId="0" nodeType="clickEffect">
                                  <p:stCondLst>
                                    <p:cond delay="0"/>
                                  </p:stCondLst>
                                  <p:childTnLst>
                                    <p:set>
                                      <p:cBhvr>
                                        <p:cTn id="63" dur="1" fill="hold">
                                          <p:stCondLst>
                                            <p:cond delay="0"/>
                                          </p:stCondLst>
                                        </p:cTn>
                                        <p:tgtEl>
                                          <p:spTgt spid="339031"/>
                                        </p:tgtEl>
                                        <p:attrNameLst>
                                          <p:attrName>style.visibility</p:attrName>
                                        </p:attrNameLst>
                                      </p:cBhvr>
                                      <p:to>
                                        <p:strVal val="visible"/>
                                      </p:to>
                                    </p:set>
                                    <p:animEffect transition="in" filter="box(out)">
                                      <p:cBhvr>
                                        <p:cTn id="64" dur="500"/>
                                        <p:tgtEl>
                                          <p:spTgt spid="339031"/>
                                        </p:tgtEl>
                                      </p:cBhvr>
                                    </p:animEffect>
                                  </p:childTnLst>
                                </p:cTn>
                              </p:par>
                              <p:par>
                                <p:cTn id="65" presetID="4" presetClass="entr" presetSubtype="32" fill="hold" grpId="0" nodeType="withEffect">
                                  <p:stCondLst>
                                    <p:cond delay="0"/>
                                  </p:stCondLst>
                                  <p:childTnLst>
                                    <p:set>
                                      <p:cBhvr>
                                        <p:cTn id="66" dur="1" fill="hold">
                                          <p:stCondLst>
                                            <p:cond delay="0"/>
                                          </p:stCondLst>
                                        </p:cTn>
                                        <p:tgtEl>
                                          <p:spTgt spid="339032"/>
                                        </p:tgtEl>
                                        <p:attrNameLst>
                                          <p:attrName>style.visibility</p:attrName>
                                        </p:attrNameLst>
                                      </p:cBhvr>
                                      <p:to>
                                        <p:strVal val="visible"/>
                                      </p:to>
                                    </p:set>
                                    <p:animEffect transition="in" filter="box(out)">
                                      <p:cBhvr>
                                        <p:cTn id="67" dur="500"/>
                                        <p:tgtEl>
                                          <p:spTgt spid="339032"/>
                                        </p:tgtEl>
                                      </p:cBhvr>
                                    </p:animEffect>
                                  </p:childTnLst>
                                </p:cTn>
                              </p:par>
                              <p:par>
                                <p:cTn id="68" presetID="4" presetClass="entr" presetSubtype="32" fill="hold" grpId="0" nodeType="withEffect">
                                  <p:stCondLst>
                                    <p:cond delay="0"/>
                                  </p:stCondLst>
                                  <p:childTnLst>
                                    <p:set>
                                      <p:cBhvr>
                                        <p:cTn id="69" dur="1" fill="hold">
                                          <p:stCondLst>
                                            <p:cond delay="0"/>
                                          </p:stCondLst>
                                        </p:cTn>
                                        <p:tgtEl>
                                          <p:spTgt spid="339033"/>
                                        </p:tgtEl>
                                        <p:attrNameLst>
                                          <p:attrName>style.visibility</p:attrName>
                                        </p:attrNameLst>
                                      </p:cBhvr>
                                      <p:to>
                                        <p:strVal val="visible"/>
                                      </p:to>
                                    </p:set>
                                    <p:animEffect transition="in" filter="box(out)">
                                      <p:cBhvr>
                                        <p:cTn id="70" dur="500"/>
                                        <p:tgtEl>
                                          <p:spTgt spid="339033"/>
                                        </p:tgtEl>
                                      </p:cBhvr>
                                    </p:animEffect>
                                  </p:childTnLst>
                                </p:cTn>
                              </p:par>
                              <p:par>
                                <p:cTn id="71" presetID="4" presetClass="entr" presetSubtype="32" fill="hold" grpId="0" nodeType="withEffect">
                                  <p:stCondLst>
                                    <p:cond delay="0"/>
                                  </p:stCondLst>
                                  <p:childTnLst>
                                    <p:set>
                                      <p:cBhvr>
                                        <p:cTn id="72" dur="1" fill="hold">
                                          <p:stCondLst>
                                            <p:cond delay="0"/>
                                          </p:stCondLst>
                                        </p:cTn>
                                        <p:tgtEl>
                                          <p:spTgt spid="339034"/>
                                        </p:tgtEl>
                                        <p:attrNameLst>
                                          <p:attrName>style.visibility</p:attrName>
                                        </p:attrNameLst>
                                      </p:cBhvr>
                                      <p:to>
                                        <p:strVal val="visible"/>
                                      </p:to>
                                    </p:set>
                                    <p:animEffect transition="in" filter="box(out)">
                                      <p:cBhvr>
                                        <p:cTn id="73" dur="500"/>
                                        <p:tgtEl>
                                          <p:spTgt spid="339034"/>
                                        </p:tgtEl>
                                      </p:cBhvr>
                                    </p:animEffect>
                                  </p:childTnLst>
                                </p:cTn>
                              </p:par>
                              <p:par>
                                <p:cTn id="74" presetID="4" presetClass="entr" presetSubtype="32" fill="hold" grpId="0" nodeType="withEffect">
                                  <p:stCondLst>
                                    <p:cond delay="0"/>
                                  </p:stCondLst>
                                  <p:childTnLst>
                                    <p:set>
                                      <p:cBhvr>
                                        <p:cTn id="75" dur="1" fill="hold">
                                          <p:stCondLst>
                                            <p:cond delay="0"/>
                                          </p:stCondLst>
                                        </p:cTn>
                                        <p:tgtEl>
                                          <p:spTgt spid="339038"/>
                                        </p:tgtEl>
                                        <p:attrNameLst>
                                          <p:attrName>style.visibility</p:attrName>
                                        </p:attrNameLst>
                                      </p:cBhvr>
                                      <p:to>
                                        <p:strVal val="visible"/>
                                      </p:to>
                                    </p:set>
                                    <p:animEffect transition="in" filter="box(out)">
                                      <p:cBhvr>
                                        <p:cTn id="76" dur="500"/>
                                        <p:tgtEl>
                                          <p:spTgt spid="339038"/>
                                        </p:tgtEl>
                                      </p:cBhvr>
                                    </p:animEffect>
                                  </p:childTnLst>
                                </p:cTn>
                              </p:par>
                              <p:par>
                                <p:cTn id="77" presetID="4" presetClass="entr" presetSubtype="32" fill="hold" grpId="0" nodeType="withEffect">
                                  <p:stCondLst>
                                    <p:cond delay="0"/>
                                  </p:stCondLst>
                                  <p:childTnLst>
                                    <p:set>
                                      <p:cBhvr>
                                        <p:cTn id="78" dur="1" fill="hold">
                                          <p:stCondLst>
                                            <p:cond delay="0"/>
                                          </p:stCondLst>
                                        </p:cTn>
                                        <p:tgtEl>
                                          <p:spTgt spid="339037"/>
                                        </p:tgtEl>
                                        <p:attrNameLst>
                                          <p:attrName>style.visibility</p:attrName>
                                        </p:attrNameLst>
                                      </p:cBhvr>
                                      <p:to>
                                        <p:strVal val="visible"/>
                                      </p:to>
                                    </p:set>
                                    <p:animEffect transition="in" filter="box(out)">
                                      <p:cBhvr>
                                        <p:cTn id="79" dur="500"/>
                                        <p:tgtEl>
                                          <p:spTgt spid="339037"/>
                                        </p:tgtEl>
                                      </p:cBhvr>
                                    </p:animEffect>
                                  </p:childTnLst>
                                </p:cTn>
                              </p:par>
                              <p:par>
                                <p:cTn id="80" presetID="4" presetClass="entr" presetSubtype="32" fill="hold" grpId="0" nodeType="withEffect">
                                  <p:stCondLst>
                                    <p:cond delay="0"/>
                                  </p:stCondLst>
                                  <p:childTnLst>
                                    <p:set>
                                      <p:cBhvr>
                                        <p:cTn id="81" dur="1" fill="hold">
                                          <p:stCondLst>
                                            <p:cond delay="0"/>
                                          </p:stCondLst>
                                        </p:cTn>
                                        <p:tgtEl>
                                          <p:spTgt spid="339036"/>
                                        </p:tgtEl>
                                        <p:attrNameLst>
                                          <p:attrName>style.visibility</p:attrName>
                                        </p:attrNameLst>
                                      </p:cBhvr>
                                      <p:to>
                                        <p:strVal val="visible"/>
                                      </p:to>
                                    </p:set>
                                    <p:animEffect transition="in" filter="box(out)">
                                      <p:cBhvr>
                                        <p:cTn id="82" dur="500"/>
                                        <p:tgtEl>
                                          <p:spTgt spid="339036"/>
                                        </p:tgtEl>
                                      </p:cBhvr>
                                    </p:animEffect>
                                  </p:childTnLst>
                                </p:cTn>
                              </p:par>
                              <p:par>
                                <p:cTn id="83" presetID="4" presetClass="entr" presetSubtype="32" fill="hold" grpId="0" nodeType="withEffect">
                                  <p:stCondLst>
                                    <p:cond delay="0"/>
                                  </p:stCondLst>
                                  <p:childTnLst>
                                    <p:set>
                                      <p:cBhvr>
                                        <p:cTn id="84" dur="1" fill="hold">
                                          <p:stCondLst>
                                            <p:cond delay="0"/>
                                          </p:stCondLst>
                                        </p:cTn>
                                        <p:tgtEl>
                                          <p:spTgt spid="339035"/>
                                        </p:tgtEl>
                                        <p:attrNameLst>
                                          <p:attrName>style.visibility</p:attrName>
                                        </p:attrNameLst>
                                      </p:cBhvr>
                                      <p:to>
                                        <p:strVal val="visible"/>
                                      </p:to>
                                    </p:set>
                                    <p:animEffect transition="in" filter="box(out)">
                                      <p:cBhvr>
                                        <p:cTn id="85" dur="500"/>
                                        <p:tgtEl>
                                          <p:spTgt spid="339035"/>
                                        </p:tgtEl>
                                      </p:cBhvr>
                                    </p:animEffect>
                                  </p:childTnLst>
                                </p:cTn>
                              </p:par>
                              <p:par>
                                <p:cTn id="86" presetID="4" presetClass="entr" presetSubtype="32" fill="hold" grpId="0" nodeType="withEffect">
                                  <p:stCondLst>
                                    <p:cond delay="0"/>
                                  </p:stCondLst>
                                  <p:childTnLst>
                                    <p:set>
                                      <p:cBhvr>
                                        <p:cTn id="87" dur="1" fill="hold">
                                          <p:stCondLst>
                                            <p:cond delay="0"/>
                                          </p:stCondLst>
                                        </p:cTn>
                                        <p:tgtEl>
                                          <p:spTgt spid="339039"/>
                                        </p:tgtEl>
                                        <p:attrNameLst>
                                          <p:attrName>style.visibility</p:attrName>
                                        </p:attrNameLst>
                                      </p:cBhvr>
                                      <p:to>
                                        <p:strVal val="visible"/>
                                      </p:to>
                                    </p:set>
                                    <p:animEffect transition="in" filter="box(out)">
                                      <p:cBhvr>
                                        <p:cTn id="88" dur="500"/>
                                        <p:tgtEl>
                                          <p:spTgt spid="339039"/>
                                        </p:tgtEl>
                                      </p:cBhvr>
                                    </p:animEffect>
                                  </p:childTnLst>
                                </p:cTn>
                              </p:par>
                              <p:par>
                                <p:cTn id="89" presetID="4" presetClass="entr" presetSubtype="32" fill="hold" grpId="0" nodeType="withEffect">
                                  <p:stCondLst>
                                    <p:cond delay="0"/>
                                  </p:stCondLst>
                                  <p:childTnLst>
                                    <p:set>
                                      <p:cBhvr>
                                        <p:cTn id="90" dur="1" fill="hold">
                                          <p:stCondLst>
                                            <p:cond delay="0"/>
                                          </p:stCondLst>
                                        </p:cTn>
                                        <p:tgtEl>
                                          <p:spTgt spid="339040"/>
                                        </p:tgtEl>
                                        <p:attrNameLst>
                                          <p:attrName>style.visibility</p:attrName>
                                        </p:attrNameLst>
                                      </p:cBhvr>
                                      <p:to>
                                        <p:strVal val="visible"/>
                                      </p:to>
                                    </p:set>
                                    <p:animEffect transition="in" filter="box(out)">
                                      <p:cBhvr>
                                        <p:cTn id="91" dur="500"/>
                                        <p:tgtEl>
                                          <p:spTgt spid="339040"/>
                                        </p:tgtEl>
                                      </p:cBhvr>
                                    </p:animEffect>
                                  </p:childTnLst>
                                </p:cTn>
                              </p:par>
                              <p:par>
                                <p:cTn id="92" presetID="4" presetClass="entr" presetSubtype="32" fill="hold" grpId="0" nodeType="withEffect">
                                  <p:stCondLst>
                                    <p:cond delay="0"/>
                                  </p:stCondLst>
                                  <p:childTnLst>
                                    <p:set>
                                      <p:cBhvr>
                                        <p:cTn id="93" dur="1" fill="hold">
                                          <p:stCondLst>
                                            <p:cond delay="0"/>
                                          </p:stCondLst>
                                        </p:cTn>
                                        <p:tgtEl>
                                          <p:spTgt spid="339041"/>
                                        </p:tgtEl>
                                        <p:attrNameLst>
                                          <p:attrName>style.visibility</p:attrName>
                                        </p:attrNameLst>
                                      </p:cBhvr>
                                      <p:to>
                                        <p:strVal val="visible"/>
                                      </p:to>
                                    </p:set>
                                    <p:animEffect transition="in" filter="box(out)">
                                      <p:cBhvr>
                                        <p:cTn id="94" dur="500"/>
                                        <p:tgtEl>
                                          <p:spTgt spid="339041"/>
                                        </p:tgtEl>
                                      </p:cBhvr>
                                    </p:animEffect>
                                  </p:childTnLst>
                                </p:cTn>
                              </p:par>
                              <p:par>
                                <p:cTn id="95" presetID="4" presetClass="entr" presetSubtype="32" fill="hold" grpId="0" nodeType="withEffect">
                                  <p:stCondLst>
                                    <p:cond delay="0"/>
                                  </p:stCondLst>
                                  <p:childTnLst>
                                    <p:set>
                                      <p:cBhvr>
                                        <p:cTn id="96" dur="1" fill="hold">
                                          <p:stCondLst>
                                            <p:cond delay="0"/>
                                          </p:stCondLst>
                                        </p:cTn>
                                        <p:tgtEl>
                                          <p:spTgt spid="339042"/>
                                        </p:tgtEl>
                                        <p:attrNameLst>
                                          <p:attrName>style.visibility</p:attrName>
                                        </p:attrNameLst>
                                      </p:cBhvr>
                                      <p:to>
                                        <p:strVal val="visible"/>
                                      </p:to>
                                    </p:set>
                                    <p:animEffect transition="in" filter="box(out)">
                                      <p:cBhvr>
                                        <p:cTn id="97" dur="500"/>
                                        <p:tgtEl>
                                          <p:spTgt spid="339042"/>
                                        </p:tgtEl>
                                      </p:cBhvr>
                                    </p:animEffect>
                                  </p:childTnLst>
                                </p:cTn>
                              </p:par>
                              <p:par>
                                <p:cTn id="98" presetID="4" presetClass="entr" presetSubtype="32" fill="hold" grpId="0" nodeType="withEffect">
                                  <p:stCondLst>
                                    <p:cond delay="0"/>
                                  </p:stCondLst>
                                  <p:childTnLst>
                                    <p:set>
                                      <p:cBhvr>
                                        <p:cTn id="99" dur="1" fill="hold">
                                          <p:stCondLst>
                                            <p:cond delay="0"/>
                                          </p:stCondLst>
                                        </p:cTn>
                                        <p:tgtEl>
                                          <p:spTgt spid="339046"/>
                                        </p:tgtEl>
                                        <p:attrNameLst>
                                          <p:attrName>style.visibility</p:attrName>
                                        </p:attrNameLst>
                                      </p:cBhvr>
                                      <p:to>
                                        <p:strVal val="visible"/>
                                      </p:to>
                                    </p:set>
                                    <p:animEffect transition="in" filter="box(out)">
                                      <p:cBhvr>
                                        <p:cTn id="100" dur="500"/>
                                        <p:tgtEl>
                                          <p:spTgt spid="339046"/>
                                        </p:tgtEl>
                                      </p:cBhvr>
                                    </p:animEffect>
                                  </p:childTnLst>
                                </p:cTn>
                              </p:par>
                              <p:par>
                                <p:cTn id="101" presetID="4" presetClass="entr" presetSubtype="32" fill="hold" grpId="0" nodeType="withEffect">
                                  <p:stCondLst>
                                    <p:cond delay="0"/>
                                  </p:stCondLst>
                                  <p:childTnLst>
                                    <p:set>
                                      <p:cBhvr>
                                        <p:cTn id="102" dur="1" fill="hold">
                                          <p:stCondLst>
                                            <p:cond delay="0"/>
                                          </p:stCondLst>
                                        </p:cTn>
                                        <p:tgtEl>
                                          <p:spTgt spid="339045"/>
                                        </p:tgtEl>
                                        <p:attrNameLst>
                                          <p:attrName>style.visibility</p:attrName>
                                        </p:attrNameLst>
                                      </p:cBhvr>
                                      <p:to>
                                        <p:strVal val="visible"/>
                                      </p:to>
                                    </p:set>
                                    <p:animEffect transition="in" filter="box(out)">
                                      <p:cBhvr>
                                        <p:cTn id="103" dur="500"/>
                                        <p:tgtEl>
                                          <p:spTgt spid="339045"/>
                                        </p:tgtEl>
                                      </p:cBhvr>
                                    </p:animEffect>
                                  </p:childTnLst>
                                </p:cTn>
                              </p:par>
                              <p:par>
                                <p:cTn id="104" presetID="4" presetClass="entr" presetSubtype="32" fill="hold" grpId="0" nodeType="withEffect">
                                  <p:stCondLst>
                                    <p:cond delay="0"/>
                                  </p:stCondLst>
                                  <p:childTnLst>
                                    <p:set>
                                      <p:cBhvr>
                                        <p:cTn id="105" dur="1" fill="hold">
                                          <p:stCondLst>
                                            <p:cond delay="0"/>
                                          </p:stCondLst>
                                        </p:cTn>
                                        <p:tgtEl>
                                          <p:spTgt spid="339044"/>
                                        </p:tgtEl>
                                        <p:attrNameLst>
                                          <p:attrName>style.visibility</p:attrName>
                                        </p:attrNameLst>
                                      </p:cBhvr>
                                      <p:to>
                                        <p:strVal val="visible"/>
                                      </p:to>
                                    </p:set>
                                    <p:animEffect transition="in" filter="box(out)">
                                      <p:cBhvr>
                                        <p:cTn id="106" dur="500"/>
                                        <p:tgtEl>
                                          <p:spTgt spid="339044"/>
                                        </p:tgtEl>
                                      </p:cBhvr>
                                    </p:animEffect>
                                  </p:childTnLst>
                                </p:cTn>
                              </p:par>
                              <p:par>
                                <p:cTn id="107" presetID="4" presetClass="entr" presetSubtype="32" fill="hold" grpId="0" nodeType="withEffect">
                                  <p:stCondLst>
                                    <p:cond delay="0"/>
                                  </p:stCondLst>
                                  <p:childTnLst>
                                    <p:set>
                                      <p:cBhvr>
                                        <p:cTn id="108" dur="1" fill="hold">
                                          <p:stCondLst>
                                            <p:cond delay="0"/>
                                          </p:stCondLst>
                                        </p:cTn>
                                        <p:tgtEl>
                                          <p:spTgt spid="339043"/>
                                        </p:tgtEl>
                                        <p:attrNameLst>
                                          <p:attrName>style.visibility</p:attrName>
                                        </p:attrNameLst>
                                      </p:cBhvr>
                                      <p:to>
                                        <p:strVal val="visible"/>
                                      </p:to>
                                    </p:set>
                                    <p:animEffect transition="in" filter="box(out)">
                                      <p:cBhvr>
                                        <p:cTn id="109" dur="500"/>
                                        <p:tgtEl>
                                          <p:spTgt spid="339043"/>
                                        </p:tgtEl>
                                      </p:cBhvr>
                                    </p:animEffect>
                                  </p:childTnLst>
                                </p:cTn>
                              </p:par>
                            </p:childTnLst>
                          </p:cTn>
                        </p:par>
                      </p:childTnLst>
                    </p:cTn>
                  </p:par>
                  <p:par>
                    <p:cTn id="110" fill="hold">
                      <p:stCondLst>
                        <p:cond delay="indefinite"/>
                      </p:stCondLst>
                      <p:childTnLst>
                        <p:par>
                          <p:cTn id="111" fill="hold">
                            <p:stCondLst>
                              <p:cond delay="0"/>
                            </p:stCondLst>
                            <p:childTnLst>
                              <p:par>
                                <p:cTn id="112" presetID="4" presetClass="entr" presetSubtype="32" fill="hold" grpId="0" nodeType="clickEffect">
                                  <p:stCondLst>
                                    <p:cond delay="0"/>
                                  </p:stCondLst>
                                  <p:childTnLst>
                                    <p:set>
                                      <p:cBhvr>
                                        <p:cTn id="113" dur="1" fill="hold">
                                          <p:stCondLst>
                                            <p:cond delay="0"/>
                                          </p:stCondLst>
                                        </p:cTn>
                                        <p:tgtEl>
                                          <p:spTgt spid="339055"/>
                                        </p:tgtEl>
                                        <p:attrNameLst>
                                          <p:attrName>style.visibility</p:attrName>
                                        </p:attrNameLst>
                                      </p:cBhvr>
                                      <p:to>
                                        <p:strVal val="visible"/>
                                      </p:to>
                                    </p:set>
                                    <p:animEffect transition="in" filter="box(out)">
                                      <p:cBhvr>
                                        <p:cTn id="114" dur="500"/>
                                        <p:tgtEl>
                                          <p:spTgt spid="339055"/>
                                        </p:tgtEl>
                                      </p:cBhvr>
                                    </p:animEffect>
                                  </p:childTnLst>
                                </p:cTn>
                              </p:par>
                              <p:par>
                                <p:cTn id="115" presetID="4" presetClass="entr" presetSubtype="32" fill="hold" grpId="0" nodeType="withEffect">
                                  <p:stCondLst>
                                    <p:cond delay="0"/>
                                  </p:stCondLst>
                                  <p:childTnLst>
                                    <p:set>
                                      <p:cBhvr>
                                        <p:cTn id="116" dur="1" fill="hold">
                                          <p:stCondLst>
                                            <p:cond delay="0"/>
                                          </p:stCondLst>
                                        </p:cTn>
                                        <p:tgtEl>
                                          <p:spTgt spid="339056"/>
                                        </p:tgtEl>
                                        <p:attrNameLst>
                                          <p:attrName>style.visibility</p:attrName>
                                        </p:attrNameLst>
                                      </p:cBhvr>
                                      <p:to>
                                        <p:strVal val="visible"/>
                                      </p:to>
                                    </p:set>
                                    <p:animEffect transition="in" filter="box(out)">
                                      <p:cBhvr>
                                        <p:cTn id="117" dur="500"/>
                                        <p:tgtEl>
                                          <p:spTgt spid="339056"/>
                                        </p:tgtEl>
                                      </p:cBhvr>
                                    </p:animEffect>
                                  </p:childTnLst>
                                </p:cTn>
                              </p:par>
                              <p:par>
                                <p:cTn id="118" presetID="4" presetClass="entr" presetSubtype="32" fill="hold" grpId="0" nodeType="withEffect">
                                  <p:stCondLst>
                                    <p:cond delay="0"/>
                                  </p:stCondLst>
                                  <p:childTnLst>
                                    <p:set>
                                      <p:cBhvr>
                                        <p:cTn id="119" dur="1" fill="hold">
                                          <p:stCondLst>
                                            <p:cond delay="0"/>
                                          </p:stCondLst>
                                        </p:cTn>
                                        <p:tgtEl>
                                          <p:spTgt spid="339057"/>
                                        </p:tgtEl>
                                        <p:attrNameLst>
                                          <p:attrName>style.visibility</p:attrName>
                                        </p:attrNameLst>
                                      </p:cBhvr>
                                      <p:to>
                                        <p:strVal val="visible"/>
                                      </p:to>
                                    </p:set>
                                    <p:animEffect transition="in" filter="box(out)">
                                      <p:cBhvr>
                                        <p:cTn id="120" dur="500"/>
                                        <p:tgtEl>
                                          <p:spTgt spid="339057"/>
                                        </p:tgtEl>
                                      </p:cBhvr>
                                    </p:animEffect>
                                  </p:childTnLst>
                                </p:cTn>
                              </p:par>
                              <p:par>
                                <p:cTn id="121" presetID="4" presetClass="entr" presetSubtype="32" fill="hold" grpId="0" nodeType="withEffect">
                                  <p:stCondLst>
                                    <p:cond delay="0"/>
                                  </p:stCondLst>
                                  <p:childTnLst>
                                    <p:set>
                                      <p:cBhvr>
                                        <p:cTn id="122" dur="1" fill="hold">
                                          <p:stCondLst>
                                            <p:cond delay="0"/>
                                          </p:stCondLst>
                                        </p:cTn>
                                        <p:tgtEl>
                                          <p:spTgt spid="339058"/>
                                        </p:tgtEl>
                                        <p:attrNameLst>
                                          <p:attrName>style.visibility</p:attrName>
                                        </p:attrNameLst>
                                      </p:cBhvr>
                                      <p:to>
                                        <p:strVal val="visible"/>
                                      </p:to>
                                    </p:set>
                                    <p:animEffect transition="in" filter="box(out)">
                                      <p:cBhvr>
                                        <p:cTn id="123" dur="500"/>
                                        <p:tgtEl>
                                          <p:spTgt spid="339058"/>
                                        </p:tgtEl>
                                      </p:cBhvr>
                                    </p:animEffect>
                                  </p:childTnLst>
                                </p:cTn>
                              </p:par>
                              <p:par>
                                <p:cTn id="124" presetID="4" presetClass="entr" presetSubtype="32" fill="hold" grpId="0" nodeType="withEffect">
                                  <p:stCondLst>
                                    <p:cond delay="0"/>
                                  </p:stCondLst>
                                  <p:childTnLst>
                                    <p:set>
                                      <p:cBhvr>
                                        <p:cTn id="125" dur="1" fill="hold">
                                          <p:stCondLst>
                                            <p:cond delay="0"/>
                                          </p:stCondLst>
                                        </p:cTn>
                                        <p:tgtEl>
                                          <p:spTgt spid="339062"/>
                                        </p:tgtEl>
                                        <p:attrNameLst>
                                          <p:attrName>style.visibility</p:attrName>
                                        </p:attrNameLst>
                                      </p:cBhvr>
                                      <p:to>
                                        <p:strVal val="visible"/>
                                      </p:to>
                                    </p:set>
                                    <p:animEffect transition="in" filter="box(out)">
                                      <p:cBhvr>
                                        <p:cTn id="126" dur="500"/>
                                        <p:tgtEl>
                                          <p:spTgt spid="339062"/>
                                        </p:tgtEl>
                                      </p:cBhvr>
                                    </p:animEffect>
                                  </p:childTnLst>
                                </p:cTn>
                              </p:par>
                              <p:par>
                                <p:cTn id="127" presetID="4" presetClass="entr" presetSubtype="32" fill="hold" grpId="0" nodeType="withEffect">
                                  <p:stCondLst>
                                    <p:cond delay="0"/>
                                  </p:stCondLst>
                                  <p:childTnLst>
                                    <p:set>
                                      <p:cBhvr>
                                        <p:cTn id="128" dur="1" fill="hold">
                                          <p:stCondLst>
                                            <p:cond delay="0"/>
                                          </p:stCondLst>
                                        </p:cTn>
                                        <p:tgtEl>
                                          <p:spTgt spid="339061"/>
                                        </p:tgtEl>
                                        <p:attrNameLst>
                                          <p:attrName>style.visibility</p:attrName>
                                        </p:attrNameLst>
                                      </p:cBhvr>
                                      <p:to>
                                        <p:strVal val="visible"/>
                                      </p:to>
                                    </p:set>
                                    <p:animEffect transition="in" filter="box(out)">
                                      <p:cBhvr>
                                        <p:cTn id="129" dur="500"/>
                                        <p:tgtEl>
                                          <p:spTgt spid="339061"/>
                                        </p:tgtEl>
                                      </p:cBhvr>
                                    </p:animEffect>
                                  </p:childTnLst>
                                </p:cTn>
                              </p:par>
                              <p:par>
                                <p:cTn id="130" presetID="4" presetClass="entr" presetSubtype="32" fill="hold" grpId="0" nodeType="withEffect">
                                  <p:stCondLst>
                                    <p:cond delay="0"/>
                                  </p:stCondLst>
                                  <p:childTnLst>
                                    <p:set>
                                      <p:cBhvr>
                                        <p:cTn id="131" dur="1" fill="hold">
                                          <p:stCondLst>
                                            <p:cond delay="0"/>
                                          </p:stCondLst>
                                        </p:cTn>
                                        <p:tgtEl>
                                          <p:spTgt spid="339060"/>
                                        </p:tgtEl>
                                        <p:attrNameLst>
                                          <p:attrName>style.visibility</p:attrName>
                                        </p:attrNameLst>
                                      </p:cBhvr>
                                      <p:to>
                                        <p:strVal val="visible"/>
                                      </p:to>
                                    </p:set>
                                    <p:animEffect transition="in" filter="box(out)">
                                      <p:cBhvr>
                                        <p:cTn id="132" dur="500"/>
                                        <p:tgtEl>
                                          <p:spTgt spid="339060"/>
                                        </p:tgtEl>
                                      </p:cBhvr>
                                    </p:animEffect>
                                  </p:childTnLst>
                                </p:cTn>
                              </p:par>
                              <p:par>
                                <p:cTn id="133" presetID="4" presetClass="entr" presetSubtype="32" fill="hold" grpId="0" nodeType="withEffect">
                                  <p:stCondLst>
                                    <p:cond delay="0"/>
                                  </p:stCondLst>
                                  <p:childTnLst>
                                    <p:set>
                                      <p:cBhvr>
                                        <p:cTn id="134" dur="1" fill="hold">
                                          <p:stCondLst>
                                            <p:cond delay="0"/>
                                          </p:stCondLst>
                                        </p:cTn>
                                        <p:tgtEl>
                                          <p:spTgt spid="339059"/>
                                        </p:tgtEl>
                                        <p:attrNameLst>
                                          <p:attrName>style.visibility</p:attrName>
                                        </p:attrNameLst>
                                      </p:cBhvr>
                                      <p:to>
                                        <p:strVal val="visible"/>
                                      </p:to>
                                    </p:set>
                                    <p:animEffect transition="in" filter="box(out)">
                                      <p:cBhvr>
                                        <p:cTn id="135" dur="500"/>
                                        <p:tgtEl>
                                          <p:spTgt spid="339059"/>
                                        </p:tgtEl>
                                      </p:cBhvr>
                                    </p:animEffect>
                                  </p:childTnLst>
                                </p:cTn>
                              </p:par>
                              <p:par>
                                <p:cTn id="136" presetID="4" presetClass="entr" presetSubtype="32" fill="hold" grpId="0" nodeType="withEffect">
                                  <p:stCondLst>
                                    <p:cond delay="0"/>
                                  </p:stCondLst>
                                  <p:childTnLst>
                                    <p:set>
                                      <p:cBhvr>
                                        <p:cTn id="137" dur="1" fill="hold">
                                          <p:stCondLst>
                                            <p:cond delay="0"/>
                                          </p:stCondLst>
                                        </p:cTn>
                                        <p:tgtEl>
                                          <p:spTgt spid="339063"/>
                                        </p:tgtEl>
                                        <p:attrNameLst>
                                          <p:attrName>style.visibility</p:attrName>
                                        </p:attrNameLst>
                                      </p:cBhvr>
                                      <p:to>
                                        <p:strVal val="visible"/>
                                      </p:to>
                                    </p:set>
                                    <p:animEffect transition="in" filter="box(out)">
                                      <p:cBhvr>
                                        <p:cTn id="138" dur="500"/>
                                        <p:tgtEl>
                                          <p:spTgt spid="339063"/>
                                        </p:tgtEl>
                                      </p:cBhvr>
                                    </p:animEffect>
                                  </p:childTnLst>
                                </p:cTn>
                              </p:par>
                              <p:par>
                                <p:cTn id="139" presetID="4" presetClass="entr" presetSubtype="32" fill="hold" grpId="0" nodeType="withEffect">
                                  <p:stCondLst>
                                    <p:cond delay="0"/>
                                  </p:stCondLst>
                                  <p:childTnLst>
                                    <p:set>
                                      <p:cBhvr>
                                        <p:cTn id="140" dur="1" fill="hold">
                                          <p:stCondLst>
                                            <p:cond delay="0"/>
                                          </p:stCondLst>
                                        </p:cTn>
                                        <p:tgtEl>
                                          <p:spTgt spid="339064"/>
                                        </p:tgtEl>
                                        <p:attrNameLst>
                                          <p:attrName>style.visibility</p:attrName>
                                        </p:attrNameLst>
                                      </p:cBhvr>
                                      <p:to>
                                        <p:strVal val="visible"/>
                                      </p:to>
                                    </p:set>
                                    <p:animEffect transition="in" filter="box(out)">
                                      <p:cBhvr>
                                        <p:cTn id="141" dur="500"/>
                                        <p:tgtEl>
                                          <p:spTgt spid="339064"/>
                                        </p:tgtEl>
                                      </p:cBhvr>
                                    </p:animEffect>
                                  </p:childTnLst>
                                </p:cTn>
                              </p:par>
                              <p:par>
                                <p:cTn id="142" presetID="4" presetClass="entr" presetSubtype="32" fill="hold" grpId="0" nodeType="withEffect">
                                  <p:stCondLst>
                                    <p:cond delay="0"/>
                                  </p:stCondLst>
                                  <p:childTnLst>
                                    <p:set>
                                      <p:cBhvr>
                                        <p:cTn id="143" dur="1" fill="hold">
                                          <p:stCondLst>
                                            <p:cond delay="0"/>
                                          </p:stCondLst>
                                        </p:cTn>
                                        <p:tgtEl>
                                          <p:spTgt spid="339065"/>
                                        </p:tgtEl>
                                        <p:attrNameLst>
                                          <p:attrName>style.visibility</p:attrName>
                                        </p:attrNameLst>
                                      </p:cBhvr>
                                      <p:to>
                                        <p:strVal val="visible"/>
                                      </p:to>
                                    </p:set>
                                    <p:animEffect transition="in" filter="box(out)">
                                      <p:cBhvr>
                                        <p:cTn id="144" dur="500"/>
                                        <p:tgtEl>
                                          <p:spTgt spid="339065"/>
                                        </p:tgtEl>
                                      </p:cBhvr>
                                    </p:animEffect>
                                  </p:childTnLst>
                                </p:cTn>
                              </p:par>
                              <p:par>
                                <p:cTn id="145" presetID="4" presetClass="entr" presetSubtype="32" fill="hold" grpId="0" nodeType="withEffect">
                                  <p:stCondLst>
                                    <p:cond delay="0"/>
                                  </p:stCondLst>
                                  <p:childTnLst>
                                    <p:set>
                                      <p:cBhvr>
                                        <p:cTn id="146" dur="1" fill="hold">
                                          <p:stCondLst>
                                            <p:cond delay="0"/>
                                          </p:stCondLst>
                                        </p:cTn>
                                        <p:tgtEl>
                                          <p:spTgt spid="339066"/>
                                        </p:tgtEl>
                                        <p:attrNameLst>
                                          <p:attrName>style.visibility</p:attrName>
                                        </p:attrNameLst>
                                      </p:cBhvr>
                                      <p:to>
                                        <p:strVal val="visible"/>
                                      </p:to>
                                    </p:set>
                                    <p:animEffect transition="in" filter="box(out)">
                                      <p:cBhvr>
                                        <p:cTn id="147" dur="500"/>
                                        <p:tgtEl>
                                          <p:spTgt spid="339066"/>
                                        </p:tgtEl>
                                      </p:cBhvr>
                                    </p:animEffect>
                                  </p:childTnLst>
                                </p:cTn>
                              </p:par>
                              <p:par>
                                <p:cTn id="148" presetID="4" presetClass="entr" presetSubtype="32" fill="hold" grpId="0" nodeType="withEffect">
                                  <p:stCondLst>
                                    <p:cond delay="0"/>
                                  </p:stCondLst>
                                  <p:childTnLst>
                                    <p:set>
                                      <p:cBhvr>
                                        <p:cTn id="149" dur="1" fill="hold">
                                          <p:stCondLst>
                                            <p:cond delay="0"/>
                                          </p:stCondLst>
                                        </p:cTn>
                                        <p:tgtEl>
                                          <p:spTgt spid="339070"/>
                                        </p:tgtEl>
                                        <p:attrNameLst>
                                          <p:attrName>style.visibility</p:attrName>
                                        </p:attrNameLst>
                                      </p:cBhvr>
                                      <p:to>
                                        <p:strVal val="visible"/>
                                      </p:to>
                                    </p:set>
                                    <p:animEffect transition="in" filter="box(out)">
                                      <p:cBhvr>
                                        <p:cTn id="150" dur="500"/>
                                        <p:tgtEl>
                                          <p:spTgt spid="339070"/>
                                        </p:tgtEl>
                                      </p:cBhvr>
                                    </p:animEffect>
                                  </p:childTnLst>
                                </p:cTn>
                              </p:par>
                              <p:par>
                                <p:cTn id="151" presetID="4" presetClass="entr" presetSubtype="32" fill="hold" grpId="0" nodeType="withEffect">
                                  <p:stCondLst>
                                    <p:cond delay="0"/>
                                  </p:stCondLst>
                                  <p:childTnLst>
                                    <p:set>
                                      <p:cBhvr>
                                        <p:cTn id="152" dur="1" fill="hold">
                                          <p:stCondLst>
                                            <p:cond delay="0"/>
                                          </p:stCondLst>
                                        </p:cTn>
                                        <p:tgtEl>
                                          <p:spTgt spid="339069"/>
                                        </p:tgtEl>
                                        <p:attrNameLst>
                                          <p:attrName>style.visibility</p:attrName>
                                        </p:attrNameLst>
                                      </p:cBhvr>
                                      <p:to>
                                        <p:strVal val="visible"/>
                                      </p:to>
                                    </p:set>
                                    <p:animEffect transition="in" filter="box(out)">
                                      <p:cBhvr>
                                        <p:cTn id="153" dur="500"/>
                                        <p:tgtEl>
                                          <p:spTgt spid="339069"/>
                                        </p:tgtEl>
                                      </p:cBhvr>
                                    </p:animEffect>
                                  </p:childTnLst>
                                </p:cTn>
                              </p:par>
                              <p:par>
                                <p:cTn id="154" presetID="4" presetClass="entr" presetSubtype="32" fill="hold" grpId="0" nodeType="withEffect">
                                  <p:stCondLst>
                                    <p:cond delay="0"/>
                                  </p:stCondLst>
                                  <p:childTnLst>
                                    <p:set>
                                      <p:cBhvr>
                                        <p:cTn id="155" dur="1" fill="hold">
                                          <p:stCondLst>
                                            <p:cond delay="0"/>
                                          </p:stCondLst>
                                        </p:cTn>
                                        <p:tgtEl>
                                          <p:spTgt spid="339068"/>
                                        </p:tgtEl>
                                        <p:attrNameLst>
                                          <p:attrName>style.visibility</p:attrName>
                                        </p:attrNameLst>
                                      </p:cBhvr>
                                      <p:to>
                                        <p:strVal val="visible"/>
                                      </p:to>
                                    </p:set>
                                    <p:animEffect transition="in" filter="box(out)">
                                      <p:cBhvr>
                                        <p:cTn id="156" dur="500"/>
                                        <p:tgtEl>
                                          <p:spTgt spid="339068"/>
                                        </p:tgtEl>
                                      </p:cBhvr>
                                    </p:animEffect>
                                  </p:childTnLst>
                                </p:cTn>
                              </p:par>
                              <p:par>
                                <p:cTn id="157" presetID="4" presetClass="entr" presetSubtype="32" fill="hold" grpId="0" nodeType="withEffect">
                                  <p:stCondLst>
                                    <p:cond delay="0"/>
                                  </p:stCondLst>
                                  <p:childTnLst>
                                    <p:set>
                                      <p:cBhvr>
                                        <p:cTn id="158" dur="1" fill="hold">
                                          <p:stCondLst>
                                            <p:cond delay="0"/>
                                          </p:stCondLst>
                                        </p:cTn>
                                        <p:tgtEl>
                                          <p:spTgt spid="339067"/>
                                        </p:tgtEl>
                                        <p:attrNameLst>
                                          <p:attrName>style.visibility</p:attrName>
                                        </p:attrNameLst>
                                      </p:cBhvr>
                                      <p:to>
                                        <p:strVal val="visible"/>
                                      </p:to>
                                    </p:set>
                                    <p:animEffect transition="in" filter="box(out)">
                                      <p:cBhvr>
                                        <p:cTn id="159" dur="500"/>
                                        <p:tgtEl>
                                          <p:spTgt spid="339067"/>
                                        </p:tgtEl>
                                      </p:cBhvr>
                                    </p:animEffect>
                                  </p:childTnLst>
                                </p:cTn>
                              </p:par>
                            </p:childTnLst>
                          </p:cTn>
                        </p:par>
                      </p:childTnLst>
                    </p:cTn>
                  </p:par>
                  <p:par>
                    <p:cTn id="160" fill="hold">
                      <p:stCondLst>
                        <p:cond delay="indefinite"/>
                      </p:stCondLst>
                      <p:childTnLst>
                        <p:par>
                          <p:cTn id="161" fill="hold">
                            <p:stCondLst>
                              <p:cond delay="0"/>
                            </p:stCondLst>
                            <p:childTnLst>
                              <p:par>
                                <p:cTn id="162" presetID="4" presetClass="entr" presetSubtype="32" fill="hold" grpId="0" nodeType="clickEffect">
                                  <p:stCondLst>
                                    <p:cond delay="0"/>
                                  </p:stCondLst>
                                  <p:childTnLst>
                                    <p:set>
                                      <p:cBhvr>
                                        <p:cTn id="163" dur="1" fill="hold">
                                          <p:stCondLst>
                                            <p:cond delay="0"/>
                                          </p:stCondLst>
                                        </p:cTn>
                                        <p:tgtEl>
                                          <p:spTgt spid="339079"/>
                                        </p:tgtEl>
                                        <p:attrNameLst>
                                          <p:attrName>style.visibility</p:attrName>
                                        </p:attrNameLst>
                                      </p:cBhvr>
                                      <p:to>
                                        <p:strVal val="visible"/>
                                      </p:to>
                                    </p:set>
                                    <p:animEffect transition="in" filter="box(out)">
                                      <p:cBhvr>
                                        <p:cTn id="164" dur="500"/>
                                        <p:tgtEl>
                                          <p:spTgt spid="339079"/>
                                        </p:tgtEl>
                                      </p:cBhvr>
                                    </p:animEffect>
                                  </p:childTnLst>
                                </p:cTn>
                              </p:par>
                              <p:par>
                                <p:cTn id="165" presetID="4" presetClass="entr" presetSubtype="32" fill="hold" grpId="0" nodeType="withEffect">
                                  <p:stCondLst>
                                    <p:cond delay="0"/>
                                  </p:stCondLst>
                                  <p:childTnLst>
                                    <p:set>
                                      <p:cBhvr>
                                        <p:cTn id="166" dur="1" fill="hold">
                                          <p:stCondLst>
                                            <p:cond delay="0"/>
                                          </p:stCondLst>
                                        </p:cTn>
                                        <p:tgtEl>
                                          <p:spTgt spid="339080"/>
                                        </p:tgtEl>
                                        <p:attrNameLst>
                                          <p:attrName>style.visibility</p:attrName>
                                        </p:attrNameLst>
                                      </p:cBhvr>
                                      <p:to>
                                        <p:strVal val="visible"/>
                                      </p:to>
                                    </p:set>
                                    <p:animEffect transition="in" filter="box(out)">
                                      <p:cBhvr>
                                        <p:cTn id="167" dur="500"/>
                                        <p:tgtEl>
                                          <p:spTgt spid="339080"/>
                                        </p:tgtEl>
                                      </p:cBhvr>
                                    </p:animEffect>
                                  </p:childTnLst>
                                </p:cTn>
                              </p:par>
                              <p:par>
                                <p:cTn id="168" presetID="4" presetClass="entr" presetSubtype="32" fill="hold" grpId="0" nodeType="withEffect">
                                  <p:stCondLst>
                                    <p:cond delay="0"/>
                                  </p:stCondLst>
                                  <p:childTnLst>
                                    <p:set>
                                      <p:cBhvr>
                                        <p:cTn id="169" dur="1" fill="hold">
                                          <p:stCondLst>
                                            <p:cond delay="0"/>
                                          </p:stCondLst>
                                        </p:cTn>
                                        <p:tgtEl>
                                          <p:spTgt spid="339081"/>
                                        </p:tgtEl>
                                        <p:attrNameLst>
                                          <p:attrName>style.visibility</p:attrName>
                                        </p:attrNameLst>
                                      </p:cBhvr>
                                      <p:to>
                                        <p:strVal val="visible"/>
                                      </p:to>
                                    </p:set>
                                    <p:animEffect transition="in" filter="box(out)">
                                      <p:cBhvr>
                                        <p:cTn id="170" dur="500"/>
                                        <p:tgtEl>
                                          <p:spTgt spid="339081"/>
                                        </p:tgtEl>
                                      </p:cBhvr>
                                    </p:animEffect>
                                  </p:childTnLst>
                                </p:cTn>
                              </p:par>
                              <p:par>
                                <p:cTn id="171" presetID="4" presetClass="entr" presetSubtype="32" fill="hold" grpId="0" nodeType="withEffect">
                                  <p:stCondLst>
                                    <p:cond delay="0"/>
                                  </p:stCondLst>
                                  <p:childTnLst>
                                    <p:set>
                                      <p:cBhvr>
                                        <p:cTn id="172" dur="1" fill="hold">
                                          <p:stCondLst>
                                            <p:cond delay="0"/>
                                          </p:stCondLst>
                                        </p:cTn>
                                        <p:tgtEl>
                                          <p:spTgt spid="339082"/>
                                        </p:tgtEl>
                                        <p:attrNameLst>
                                          <p:attrName>style.visibility</p:attrName>
                                        </p:attrNameLst>
                                      </p:cBhvr>
                                      <p:to>
                                        <p:strVal val="visible"/>
                                      </p:to>
                                    </p:set>
                                    <p:animEffect transition="in" filter="box(out)">
                                      <p:cBhvr>
                                        <p:cTn id="173" dur="500"/>
                                        <p:tgtEl>
                                          <p:spTgt spid="339082"/>
                                        </p:tgtEl>
                                      </p:cBhvr>
                                    </p:animEffect>
                                  </p:childTnLst>
                                </p:cTn>
                              </p:par>
                              <p:par>
                                <p:cTn id="174" presetID="4" presetClass="entr" presetSubtype="32" fill="hold" grpId="0" nodeType="withEffect">
                                  <p:stCondLst>
                                    <p:cond delay="0"/>
                                  </p:stCondLst>
                                  <p:childTnLst>
                                    <p:set>
                                      <p:cBhvr>
                                        <p:cTn id="175" dur="1" fill="hold">
                                          <p:stCondLst>
                                            <p:cond delay="0"/>
                                          </p:stCondLst>
                                        </p:cTn>
                                        <p:tgtEl>
                                          <p:spTgt spid="339083"/>
                                        </p:tgtEl>
                                        <p:attrNameLst>
                                          <p:attrName>style.visibility</p:attrName>
                                        </p:attrNameLst>
                                      </p:cBhvr>
                                      <p:to>
                                        <p:strVal val="visible"/>
                                      </p:to>
                                    </p:set>
                                    <p:animEffect transition="in" filter="box(out)">
                                      <p:cBhvr>
                                        <p:cTn id="176" dur="500"/>
                                        <p:tgtEl>
                                          <p:spTgt spid="339083"/>
                                        </p:tgtEl>
                                      </p:cBhvr>
                                    </p:animEffect>
                                  </p:childTnLst>
                                </p:cTn>
                              </p:par>
                              <p:par>
                                <p:cTn id="177" presetID="4" presetClass="entr" presetSubtype="32" fill="hold" grpId="0" nodeType="withEffect">
                                  <p:stCondLst>
                                    <p:cond delay="0"/>
                                  </p:stCondLst>
                                  <p:childTnLst>
                                    <p:set>
                                      <p:cBhvr>
                                        <p:cTn id="178" dur="1" fill="hold">
                                          <p:stCondLst>
                                            <p:cond delay="0"/>
                                          </p:stCondLst>
                                        </p:cTn>
                                        <p:tgtEl>
                                          <p:spTgt spid="339086"/>
                                        </p:tgtEl>
                                        <p:attrNameLst>
                                          <p:attrName>style.visibility</p:attrName>
                                        </p:attrNameLst>
                                      </p:cBhvr>
                                      <p:to>
                                        <p:strVal val="visible"/>
                                      </p:to>
                                    </p:set>
                                    <p:animEffect transition="in" filter="box(out)">
                                      <p:cBhvr>
                                        <p:cTn id="179" dur="500"/>
                                        <p:tgtEl>
                                          <p:spTgt spid="339086"/>
                                        </p:tgtEl>
                                      </p:cBhvr>
                                    </p:animEffect>
                                  </p:childTnLst>
                                </p:cTn>
                              </p:par>
                              <p:par>
                                <p:cTn id="180" presetID="4" presetClass="entr" presetSubtype="32" fill="hold" grpId="0" nodeType="withEffect">
                                  <p:stCondLst>
                                    <p:cond delay="0"/>
                                  </p:stCondLst>
                                  <p:childTnLst>
                                    <p:set>
                                      <p:cBhvr>
                                        <p:cTn id="181" dur="1" fill="hold">
                                          <p:stCondLst>
                                            <p:cond delay="0"/>
                                          </p:stCondLst>
                                        </p:cTn>
                                        <p:tgtEl>
                                          <p:spTgt spid="339085"/>
                                        </p:tgtEl>
                                        <p:attrNameLst>
                                          <p:attrName>style.visibility</p:attrName>
                                        </p:attrNameLst>
                                      </p:cBhvr>
                                      <p:to>
                                        <p:strVal val="visible"/>
                                      </p:to>
                                    </p:set>
                                    <p:animEffect transition="in" filter="box(out)">
                                      <p:cBhvr>
                                        <p:cTn id="182" dur="500"/>
                                        <p:tgtEl>
                                          <p:spTgt spid="339085"/>
                                        </p:tgtEl>
                                      </p:cBhvr>
                                    </p:animEffect>
                                  </p:childTnLst>
                                </p:cTn>
                              </p:par>
                              <p:par>
                                <p:cTn id="183" presetID="4" presetClass="entr" presetSubtype="32" fill="hold" grpId="0" nodeType="withEffect">
                                  <p:stCondLst>
                                    <p:cond delay="0"/>
                                  </p:stCondLst>
                                  <p:childTnLst>
                                    <p:set>
                                      <p:cBhvr>
                                        <p:cTn id="184" dur="1" fill="hold">
                                          <p:stCondLst>
                                            <p:cond delay="0"/>
                                          </p:stCondLst>
                                        </p:cTn>
                                        <p:tgtEl>
                                          <p:spTgt spid="339084"/>
                                        </p:tgtEl>
                                        <p:attrNameLst>
                                          <p:attrName>style.visibility</p:attrName>
                                        </p:attrNameLst>
                                      </p:cBhvr>
                                      <p:to>
                                        <p:strVal val="visible"/>
                                      </p:to>
                                    </p:set>
                                    <p:animEffect transition="in" filter="box(out)">
                                      <p:cBhvr>
                                        <p:cTn id="185" dur="500"/>
                                        <p:tgtEl>
                                          <p:spTgt spid="339084"/>
                                        </p:tgtEl>
                                      </p:cBhvr>
                                    </p:animEffect>
                                  </p:childTnLst>
                                </p:cTn>
                              </p:par>
                              <p:par>
                                <p:cTn id="186" presetID="4" presetClass="entr" presetSubtype="32" fill="hold" grpId="0" nodeType="withEffect">
                                  <p:stCondLst>
                                    <p:cond delay="0"/>
                                  </p:stCondLst>
                                  <p:childTnLst>
                                    <p:set>
                                      <p:cBhvr>
                                        <p:cTn id="187" dur="1" fill="hold">
                                          <p:stCondLst>
                                            <p:cond delay="0"/>
                                          </p:stCondLst>
                                        </p:cTn>
                                        <p:tgtEl>
                                          <p:spTgt spid="339089"/>
                                        </p:tgtEl>
                                        <p:attrNameLst>
                                          <p:attrName>style.visibility</p:attrName>
                                        </p:attrNameLst>
                                      </p:cBhvr>
                                      <p:to>
                                        <p:strVal val="visible"/>
                                      </p:to>
                                    </p:set>
                                    <p:animEffect transition="in" filter="box(out)">
                                      <p:cBhvr>
                                        <p:cTn id="188" dur="500"/>
                                        <p:tgtEl>
                                          <p:spTgt spid="339089"/>
                                        </p:tgtEl>
                                      </p:cBhvr>
                                    </p:animEffect>
                                  </p:childTnLst>
                                </p:cTn>
                              </p:par>
                              <p:par>
                                <p:cTn id="189" presetID="4" presetClass="entr" presetSubtype="32" fill="hold" grpId="0" nodeType="withEffect">
                                  <p:stCondLst>
                                    <p:cond delay="0"/>
                                  </p:stCondLst>
                                  <p:childTnLst>
                                    <p:set>
                                      <p:cBhvr>
                                        <p:cTn id="190" dur="1" fill="hold">
                                          <p:stCondLst>
                                            <p:cond delay="0"/>
                                          </p:stCondLst>
                                        </p:cTn>
                                        <p:tgtEl>
                                          <p:spTgt spid="339091"/>
                                        </p:tgtEl>
                                        <p:attrNameLst>
                                          <p:attrName>style.visibility</p:attrName>
                                        </p:attrNameLst>
                                      </p:cBhvr>
                                      <p:to>
                                        <p:strVal val="visible"/>
                                      </p:to>
                                    </p:set>
                                    <p:animEffect transition="in" filter="box(out)">
                                      <p:cBhvr>
                                        <p:cTn id="191" dur="500"/>
                                        <p:tgtEl>
                                          <p:spTgt spid="339091"/>
                                        </p:tgtEl>
                                      </p:cBhvr>
                                    </p:animEffect>
                                  </p:childTnLst>
                                </p:cTn>
                              </p:par>
                              <p:par>
                                <p:cTn id="192" presetID="4" presetClass="entr" presetSubtype="32" fill="hold" grpId="0" nodeType="withEffect">
                                  <p:stCondLst>
                                    <p:cond delay="0"/>
                                  </p:stCondLst>
                                  <p:childTnLst>
                                    <p:set>
                                      <p:cBhvr>
                                        <p:cTn id="193" dur="1" fill="hold">
                                          <p:stCondLst>
                                            <p:cond delay="0"/>
                                          </p:stCondLst>
                                        </p:cTn>
                                        <p:tgtEl>
                                          <p:spTgt spid="339090"/>
                                        </p:tgtEl>
                                        <p:attrNameLst>
                                          <p:attrName>style.visibility</p:attrName>
                                        </p:attrNameLst>
                                      </p:cBhvr>
                                      <p:to>
                                        <p:strVal val="visible"/>
                                      </p:to>
                                    </p:set>
                                    <p:animEffect transition="in" filter="box(out)">
                                      <p:cBhvr>
                                        <p:cTn id="194" dur="500"/>
                                        <p:tgtEl>
                                          <p:spTgt spid="339090"/>
                                        </p:tgtEl>
                                      </p:cBhvr>
                                    </p:animEffect>
                                  </p:childTnLst>
                                </p:cTn>
                              </p:par>
                              <p:par>
                                <p:cTn id="195" presetID="4" presetClass="entr" presetSubtype="32" fill="hold" grpId="0" nodeType="withEffect">
                                  <p:stCondLst>
                                    <p:cond delay="0"/>
                                  </p:stCondLst>
                                  <p:childTnLst>
                                    <p:set>
                                      <p:cBhvr>
                                        <p:cTn id="196" dur="1" fill="hold">
                                          <p:stCondLst>
                                            <p:cond delay="0"/>
                                          </p:stCondLst>
                                        </p:cTn>
                                        <p:tgtEl>
                                          <p:spTgt spid="339094"/>
                                        </p:tgtEl>
                                        <p:attrNameLst>
                                          <p:attrName>style.visibility</p:attrName>
                                        </p:attrNameLst>
                                      </p:cBhvr>
                                      <p:to>
                                        <p:strVal val="visible"/>
                                      </p:to>
                                    </p:set>
                                    <p:animEffect transition="in" filter="box(out)">
                                      <p:cBhvr>
                                        <p:cTn id="197" dur="500"/>
                                        <p:tgtEl>
                                          <p:spTgt spid="339094"/>
                                        </p:tgtEl>
                                      </p:cBhvr>
                                    </p:animEffect>
                                  </p:childTnLst>
                                </p:cTn>
                              </p:par>
                              <p:par>
                                <p:cTn id="198" presetID="4" presetClass="entr" presetSubtype="32" fill="hold" grpId="0" nodeType="withEffect">
                                  <p:stCondLst>
                                    <p:cond delay="0"/>
                                  </p:stCondLst>
                                  <p:childTnLst>
                                    <p:set>
                                      <p:cBhvr>
                                        <p:cTn id="199" dur="1" fill="hold">
                                          <p:stCondLst>
                                            <p:cond delay="0"/>
                                          </p:stCondLst>
                                        </p:cTn>
                                        <p:tgtEl>
                                          <p:spTgt spid="339093"/>
                                        </p:tgtEl>
                                        <p:attrNameLst>
                                          <p:attrName>style.visibility</p:attrName>
                                        </p:attrNameLst>
                                      </p:cBhvr>
                                      <p:to>
                                        <p:strVal val="visible"/>
                                      </p:to>
                                    </p:set>
                                    <p:animEffect transition="in" filter="box(out)">
                                      <p:cBhvr>
                                        <p:cTn id="200" dur="500"/>
                                        <p:tgtEl>
                                          <p:spTgt spid="339093"/>
                                        </p:tgtEl>
                                      </p:cBhvr>
                                    </p:animEffect>
                                  </p:childTnLst>
                                </p:cTn>
                              </p:par>
                              <p:par>
                                <p:cTn id="201" presetID="4" presetClass="entr" presetSubtype="32" fill="hold" grpId="0" nodeType="withEffect">
                                  <p:stCondLst>
                                    <p:cond delay="0"/>
                                  </p:stCondLst>
                                  <p:childTnLst>
                                    <p:set>
                                      <p:cBhvr>
                                        <p:cTn id="202" dur="1" fill="hold">
                                          <p:stCondLst>
                                            <p:cond delay="0"/>
                                          </p:stCondLst>
                                        </p:cTn>
                                        <p:tgtEl>
                                          <p:spTgt spid="339087"/>
                                        </p:tgtEl>
                                        <p:attrNameLst>
                                          <p:attrName>style.visibility</p:attrName>
                                        </p:attrNameLst>
                                      </p:cBhvr>
                                      <p:to>
                                        <p:strVal val="visible"/>
                                      </p:to>
                                    </p:set>
                                    <p:animEffect transition="in" filter="box(out)">
                                      <p:cBhvr>
                                        <p:cTn id="203" dur="500"/>
                                        <p:tgtEl>
                                          <p:spTgt spid="339087"/>
                                        </p:tgtEl>
                                      </p:cBhvr>
                                    </p:animEffect>
                                  </p:childTnLst>
                                </p:cTn>
                              </p:par>
                              <p:par>
                                <p:cTn id="204" presetID="4" presetClass="entr" presetSubtype="32" fill="hold" grpId="0" nodeType="withEffect">
                                  <p:stCondLst>
                                    <p:cond delay="0"/>
                                  </p:stCondLst>
                                  <p:childTnLst>
                                    <p:set>
                                      <p:cBhvr>
                                        <p:cTn id="205" dur="1" fill="hold">
                                          <p:stCondLst>
                                            <p:cond delay="0"/>
                                          </p:stCondLst>
                                        </p:cTn>
                                        <p:tgtEl>
                                          <p:spTgt spid="339088"/>
                                        </p:tgtEl>
                                        <p:attrNameLst>
                                          <p:attrName>style.visibility</p:attrName>
                                        </p:attrNameLst>
                                      </p:cBhvr>
                                      <p:to>
                                        <p:strVal val="visible"/>
                                      </p:to>
                                    </p:set>
                                    <p:animEffect transition="in" filter="box(out)">
                                      <p:cBhvr>
                                        <p:cTn id="206" dur="500"/>
                                        <p:tgtEl>
                                          <p:spTgt spid="339088"/>
                                        </p:tgtEl>
                                      </p:cBhvr>
                                    </p:animEffect>
                                  </p:childTnLst>
                                </p:cTn>
                              </p:par>
                              <p:par>
                                <p:cTn id="207" presetID="4" presetClass="entr" presetSubtype="32" fill="hold" grpId="0" nodeType="withEffect">
                                  <p:stCondLst>
                                    <p:cond delay="0"/>
                                  </p:stCondLst>
                                  <p:childTnLst>
                                    <p:set>
                                      <p:cBhvr>
                                        <p:cTn id="208" dur="1" fill="hold">
                                          <p:stCondLst>
                                            <p:cond delay="0"/>
                                          </p:stCondLst>
                                        </p:cTn>
                                        <p:tgtEl>
                                          <p:spTgt spid="339092"/>
                                        </p:tgtEl>
                                        <p:attrNameLst>
                                          <p:attrName>style.visibility</p:attrName>
                                        </p:attrNameLst>
                                      </p:cBhvr>
                                      <p:to>
                                        <p:strVal val="visible"/>
                                      </p:to>
                                    </p:set>
                                    <p:animEffect transition="in" filter="box(out)">
                                      <p:cBhvr>
                                        <p:cTn id="209" dur="500"/>
                                        <p:tgtEl>
                                          <p:spTgt spid="33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000" grpId="0" animBg="1"/>
      <p:bldP spid="339001" grpId="0" animBg="1"/>
      <p:bldP spid="339002" grpId="0" animBg="1"/>
      <p:bldP spid="339003" grpId="0" animBg="1"/>
      <p:bldP spid="339004" grpId="0" animBg="1"/>
      <p:bldP spid="339005" grpId="0" animBg="1"/>
      <p:bldP spid="339006" grpId="0" animBg="1"/>
      <p:bldP spid="339007" grpId="0" animBg="1"/>
      <p:bldP spid="339008" grpId="0" animBg="1"/>
      <p:bldP spid="339009" grpId="0" animBg="1"/>
      <p:bldP spid="339010" grpId="0" animBg="1"/>
      <p:bldP spid="339011" grpId="0" animBg="1"/>
      <p:bldP spid="339012" grpId="0" animBg="1"/>
      <p:bldP spid="339013" grpId="0" animBg="1"/>
      <p:bldP spid="339014" grpId="0" animBg="1"/>
      <p:bldP spid="339031" grpId="0" animBg="1"/>
      <p:bldP spid="339032" grpId="0" animBg="1"/>
      <p:bldP spid="339033" grpId="0" animBg="1"/>
      <p:bldP spid="339034" grpId="0" animBg="1"/>
      <p:bldP spid="339035" grpId="0" animBg="1"/>
      <p:bldP spid="339036" grpId="0" animBg="1"/>
      <p:bldP spid="339037" grpId="0" animBg="1"/>
      <p:bldP spid="339038" grpId="0" animBg="1"/>
      <p:bldP spid="339039" grpId="0" animBg="1"/>
      <p:bldP spid="339040" grpId="0" animBg="1"/>
      <p:bldP spid="339041" grpId="0" animBg="1"/>
      <p:bldP spid="339042" grpId="0" animBg="1"/>
      <p:bldP spid="339043" grpId="0" animBg="1"/>
      <p:bldP spid="339044" grpId="0" animBg="1"/>
      <p:bldP spid="339045" grpId="0" animBg="1"/>
      <p:bldP spid="339046" grpId="0" animBg="1"/>
      <p:bldP spid="339055" grpId="0" animBg="1"/>
      <p:bldP spid="339056" grpId="0" animBg="1"/>
      <p:bldP spid="339057" grpId="0" animBg="1"/>
      <p:bldP spid="339058" grpId="0" animBg="1"/>
      <p:bldP spid="339059" grpId="0" animBg="1"/>
      <p:bldP spid="339060" grpId="0" animBg="1"/>
      <p:bldP spid="339061" grpId="0" animBg="1"/>
      <p:bldP spid="339062" grpId="0" animBg="1"/>
      <p:bldP spid="339063" grpId="0" animBg="1"/>
      <p:bldP spid="339064" grpId="0" animBg="1"/>
      <p:bldP spid="339065" grpId="0" animBg="1"/>
      <p:bldP spid="339066" grpId="0" animBg="1"/>
      <p:bldP spid="339067" grpId="0" animBg="1"/>
      <p:bldP spid="339068" grpId="0" animBg="1"/>
      <p:bldP spid="339069" grpId="0" animBg="1"/>
      <p:bldP spid="339070" grpId="0" animBg="1"/>
      <p:bldP spid="339079" grpId="0" animBg="1"/>
      <p:bldP spid="339080" grpId="0" animBg="1"/>
      <p:bldP spid="339081" grpId="0" animBg="1"/>
      <p:bldP spid="339082" grpId="0" animBg="1"/>
      <p:bldP spid="339083" grpId="0" animBg="1"/>
      <p:bldP spid="339084" grpId="0" animBg="1"/>
      <p:bldP spid="339085" grpId="0" animBg="1"/>
      <p:bldP spid="339086" grpId="0" animBg="1"/>
      <p:bldP spid="339087" grpId="0" animBg="1"/>
      <p:bldP spid="339088" grpId="0" animBg="1"/>
      <p:bldP spid="339089" grpId="0" animBg="1"/>
      <p:bldP spid="339090" grpId="0" animBg="1"/>
      <p:bldP spid="339091" grpId="0" animBg="1"/>
      <p:bldP spid="339092" grpId="0" animBg="1"/>
      <p:bldP spid="339093" grpId="0" animBg="1"/>
      <p:bldP spid="33909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p:cNvSpPr>
          <p:nvPr>
            <p:ph type="title" idx="4294967295"/>
          </p:nvPr>
        </p:nvSpPr>
        <p:spPr bwMode="auto">
          <a:xfrm>
            <a:off x="2787650" y="304800"/>
            <a:ext cx="7499350" cy="1143000"/>
          </a:xfrm>
        </p:spPr>
        <p:txBody>
          <a:bodyPr>
            <a:normAutofit fontScale="90000"/>
          </a:bodyPr>
          <a:lstStyle/>
          <a:p>
            <a:pPr>
              <a:defRPr/>
            </a:pPr>
            <a:r>
              <a:rPr lang="en-US" dirty="0" smtClean="0">
                <a:effectLst/>
              </a:rPr>
              <a:t>The Patterns Gives the Following Equations</a:t>
            </a:r>
          </a:p>
        </p:txBody>
      </p:sp>
      <p:sp>
        <p:nvSpPr>
          <p:cNvPr id="753666" name="Rectangle 3"/>
          <p:cNvSpPr>
            <a:spLocks noGrp="1"/>
          </p:cNvSpPr>
          <p:nvPr>
            <p:ph type="body" idx="4294967295"/>
          </p:nvPr>
        </p:nvSpPr>
        <p:spPr>
          <a:xfrm>
            <a:off x="2438400" y="1981200"/>
            <a:ext cx="8458200" cy="4114800"/>
          </a:xfrm>
        </p:spPr>
        <p:txBody>
          <a:bodyPr/>
          <a:lstStyle/>
          <a:p>
            <a:r>
              <a:rPr lang="en-US" smtClean="0">
                <a:latin typeface="Gill Sans MT" pitchFamily="34" charset="0"/>
                <a:ea typeface="ＭＳ Ｐゴシック"/>
                <a:cs typeface="ＭＳ Ｐゴシック"/>
              </a:rPr>
              <a:t>ISB(x</a:t>
            </a:r>
            <a:r>
              <a:rPr lang="en-US" baseline="-25000" smtClean="0">
                <a:latin typeface="Gill Sans MT" pitchFamily="34" charset="0"/>
                <a:ea typeface="ＭＳ Ｐゴシック"/>
                <a:cs typeface="ＭＳ Ｐゴシック"/>
              </a:rPr>
              <a:t>1</a:t>
            </a:r>
            <a:r>
              <a:rPr lang="en-US" smtClean="0">
                <a:latin typeface="Gill Sans MT" pitchFamily="34" charset="0"/>
                <a:ea typeface="ＭＳ Ｐゴシック"/>
                <a:cs typeface="ＭＳ Ｐゴシック"/>
              </a:rPr>
              <a:t>+K</a:t>
            </a:r>
            <a:r>
              <a:rPr lang="en-US" baseline="-25000" smtClean="0">
                <a:latin typeface="Gill Sans MT" pitchFamily="34" charset="0"/>
                <a:ea typeface="ＭＳ Ｐゴシック"/>
                <a:cs typeface="ＭＳ Ｐゴシック"/>
              </a:rPr>
              <a:t>00</a:t>
            </a:r>
            <a:r>
              <a:rPr lang="en-US" smtClean="0">
                <a:latin typeface="Gill Sans MT" pitchFamily="34" charset="0"/>
                <a:ea typeface="ＭＳ Ｐゴシック"/>
                <a:cs typeface="ＭＳ Ｐゴシック"/>
              </a:rPr>
              <a:t>)+ISB(x</a:t>
            </a:r>
            <a:r>
              <a:rPr lang="en-US" baseline="-25000" smtClean="0">
                <a:latin typeface="Gill Sans MT" pitchFamily="34" charset="0"/>
                <a:ea typeface="ＭＳ Ｐゴシック"/>
                <a:cs typeface="ＭＳ Ｐゴシック"/>
              </a:rPr>
              <a:t>1</a:t>
            </a:r>
            <a:r>
              <a:rPr lang="en-US" smtClean="0">
                <a:latin typeface="Gill Sans MT" pitchFamily="34" charset="0"/>
                <a:ea typeface="ＭＳ Ｐゴシック"/>
                <a:cs typeface="ＭＳ Ｐゴシック"/>
              </a:rPr>
              <a:t>+A</a:t>
            </a:r>
            <a:r>
              <a:rPr lang="en-US" baseline="-25000" smtClean="0">
                <a:latin typeface="Gill Sans MT" pitchFamily="34" charset="0"/>
                <a:ea typeface="ＭＳ Ｐゴシック"/>
                <a:cs typeface="ＭＳ Ｐゴシック"/>
              </a:rPr>
              <a:t>1</a:t>
            </a:r>
            <a:r>
              <a:rPr lang="en-US" smtClean="0">
                <a:latin typeface="Gill Sans MT" pitchFamily="34" charset="0"/>
                <a:ea typeface="ＭＳ Ｐゴシック"/>
                <a:cs typeface="ＭＳ Ｐゴシック"/>
              </a:rPr>
              <a:t>+K</a:t>
            </a:r>
            <a:r>
              <a:rPr lang="en-US" baseline="-25000" smtClean="0">
                <a:latin typeface="Gill Sans MT" pitchFamily="34" charset="0"/>
                <a:ea typeface="ＭＳ Ｐゴシック"/>
                <a:cs typeface="ＭＳ Ｐゴシック"/>
              </a:rPr>
              <a:t>00</a:t>
            </a:r>
            <a:r>
              <a:rPr lang="en-US" smtClean="0">
                <a:latin typeface="Gill Sans MT" pitchFamily="34" charset="0"/>
                <a:ea typeface="ＭＳ Ｐゴシック"/>
                <a:cs typeface="ＭＳ Ｐゴシック"/>
              </a:rPr>
              <a:t>)=</a:t>
            </a:r>
          </a:p>
          <a:p>
            <a:pPr>
              <a:buFont typeface="Wingdings 2" pitchFamily="18" charset="2"/>
              <a:buNone/>
            </a:pPr>
            <a:r>
              <a:rPr lang="en-US" smtClean="0">
                <a:latin typeface="Gill Sans MT" pitchFamily="34" charset="0"/>
                <a:ea typeface="ＭＳ Ｐゴシック"/>
                <a:cs typeface="ＭＳ Ｐゴシック"/>
              </a:rPr>
              <a:t>         2[ISB(x</a:t>
            </a:r>
            <a:r>
              <a:rPr lang="en-US" baseline="-25000" smtClean="0">
                <a:latin typeface="Gill Sans MT" pitchFamily="34" charset="0"/>
                <a:ea typeface="ＭＳ Ｐゴシック"/>
                <a:cs typeface="ＭＳ Ｐゴシック"/>
              </a:rPr>
              <a:t>8</a:t>
            </a:r>
            <a:r>
              <a:rPr lang="en-US" smtClean="0">
                <a:latin typeface="Gill Sans MT" pitchFamily="34" charset="0"/>
                <a:ea typeface="ＭＳ Ｐゴシック"/>
                <a:cs typeface="ＭＳ Ｐゴシック"/>
              </a:rPr>
              <a:t>+K</a:t>
            </a:r>
            <a:r>
              <a:rPr lang="en-US" baseline="-25000" smtClean="0">
                <a:latin typeface="Gill Sans MT" pitchFamily="34" charset="0"/>
                <a:ea typeface="ＭＳ Ｐゴシック"/>
                <a:cs typeface="ＭＳ Ｐゴシック"/>
              </a:rPr>
              <a:t>13</a:t>
            </a:r>
            <a:r>
              <a:rPr lang="en-US" smtClean="0">
                <a:latin typeface="Gill Sans MT" pitchFamily="34" charset="0"/>
                <a:ea typeface="ＭＳ Ｐゴシック"/>
                <a:cs typeface="ＭＳ Ｐゴシック"/>
              </a:rPr>
              <a:t>) +ISB(x</a:t>
            </a:r>
            <a:r>
              <a:rPr lang="en-US" baseline="-25000" smtClean="0">
                <a:latin typeface="Gill Sans MT" pitchFamily="34" charset="0"/>
                <a:ea typeface="ＭＳ Ｐゴシック"/>
                <a:cs typeface="ＭＳ Ｐゴシック"/>
              </a:rPr>
              <a:t>8</a:t>
            </a:r>
            <a:r>
              <a:rPr lang="en-US" smtClean="0">
                <a:latin typeface="Gill Sans MT" pitchFamily="34" charset="0"/>
                <a:ea typeface="ＭＳ Ｐゴシック"/>
                <a:cs typeface="ＭＳ Ｐゴシック"/>
              </a:rPr>
              <a:t>+F</a:t>
            </a:r>
            <a:r>
              <a:rPr lang="en-US" baseline="-25000" smtClean="0">
                <a:latin typeface="Gill Sans MT" pitchFamily="34" charset="0"/>
                <a:ea typeface="ＭＳ Ｐゴシック"/>
                <a:cs typeface="ＭＳ Ｐゴシック"/>
              </a:rPr>
              <a:t>2</a:t>
            </a:r>
            <a:r>
              <a:rPr lang="en-US" smtClean="0">
                <a:latin typeface="Gill Sans MT" pitchFamily="34" charset="0"/>
                <a:ea typeface="ＭＳ Ｐゴシック"/>
                <a:cs typeface="ＭＳ Ｐゴシック"/>
              </a:rPr>
              <a:t>+K</a:t>
            </a:r>
            <a:r>
              <a:rPr lang="en-US" baseline="-25000" smtClean="0">
                <a:latin typeface="Gill Sans MT" pitchFamily="34" charset="0"/>
                <a:ea typeface="ＭＳ Ｐゴシック"/>
                <a:cs typeface="ＭＳ Ｐゴシック"/>
              </a:rPr>
              <a:t>2</a:t>
            </a:r>
            <a:r>
              <a:rPr lang="en-US" smtClean="0">
                <a:latin typeface="Gill Sans MT" pitchFamily="34" charset="0"/>
                <a:ea typeface="ＭＳ Ｐゴシック"/>
                <a:cs typeface="ＭＳ Ｐゴシック"/>
              </a:rPr>
              <a:t>)]</a:t>
            </a:r>
          </a:p>
          <a:p>
            <a:r>
              <a:rPr lang="en-US" smtClean="0">
                <a:latin typeface="Gill Sans MT" pitchFamily="34" charset="0"/>
                <a:ea typeface="ＭＳ Ｐゴシック"/>
                <a:cs typeface="ＭＳ Ｐゴシック"/>
              </a:rPr>
              <a:t>ISB(x</a:t>
            </a:r>
            <a:r>
              <a:rPr lang="en-US" baseline="-25000" smtClean="0">
                <a:latin typeface="Gill Sans MT" pitchFamily="34" charset="0"/>
                <a:ea typeface="ＭＳ Ｐゴシック"/>
                <a:cs typeface="ＭＳ Ｐゴシック"/>
              </a:rPr>
              <a:t>8</a:t>
            </a:r>
            <a:r>
              <a:rPr lang="en-US" smtClean="0">
                <a:latin typeface="Gill Sans MT" pitchFamily="34" charset="0"/>
                <a:ea typeface="ＭＳ Ｐゴシック"/>
                <a:cs typeface="ＭＳ Ｐゴシック"/>
              </a:rPr>
              <a:t>+K</a:t>
            </a:r>
            <a:r>
              <a:rPr lang="en-US" baseline="-25000" smtClean="0">
                <a:latin typeface="Gill Sans MT" pitchFamily="34" charset="0"/>
                <a:ea typeface="ＭＳ Ｐゴシック"/>
                <a:cs typeface="ＭＳ Ｐゴシック"/>
              </a:rPr>
              <a:t>13</a:t>
            </a:r>
            <a:r>
              <a:rPr lang="en-US" smtClean="0">
                <a:latin typeface="Gill Sans MT" pitchFamily="34" charset="0"/>
                <a:ea typeface="ＭＳ Ｐゴシック"/>
                <a:cs typeface="ＭＳ Ｐゴシック"/>
              </a:rPr>
              <a:t>)+ISB(x</a:t>
            </a:r>
            <a:r>
              <a:rPr lang="en-US" baseline="-25000" smtClean="0">
                <a:latin typeface="Gill Sans MT" pitchFamily="34" charset="0"/>
                <a:ea typeface="ＭＳ Ｐゴシック"/>
                <a:cs typeface="ＭＳ Ｐゴシック"/>
              </a:rPr>
              <a:t>8</a:t>
            </a:r>
            <a:r>
              <a:rPr lang="en-US" smtClean="0">
                <a:latin typeface="Gill Sans MT" pitchFamily="34" charset="0"/>
                <a:ea typeface="ＭＳ Ｐゴシック"/>
                <a:cs typeface="ＭＳ Ｐゴシック"/>
              </a:rPr>
              <a:t>+A</a:t>
            </a:r>
            <a:r>
              <a:rPr lang="en-US" baseline="-25000" smtClean="0">
                <a:latin typeface="Gill Sans MT" pitchFamily="34" charset="0"/>
                <a:ea typeface="ＭＳ Ｐゴシック"/>
                <a:cs typeface="ＭＳ Ｐゴシック"/>
              </a:rPr>
              <a:t>5</a:t>
            </a:r>
            <a:r>
              <a:rPr lang="en-US" smtClean="0">
                <a:latin typeface="Gill Sans MT" pitchFamily="34" charset="0"/>
                <a:ea typeface="ＭＳ Ｐゴシック"/>
                <a:cs typeface="ＭＳ Ｐゴシック"/>
              </a:rPr>
              <a:t>+K</a:t>
            </a:r>
            <a:r>
              <a:rPr lang="en-US" baseline="-25000" smtClean="0">
                <a:latin typeface="Gill Sans MT" pitchFamily="34" charset="0"/>
                <a:ea typeface="ＭＳ Ｐゴシック"/>
                <a:cs typeface="ＭＳ Ｐゴシック"/>
              </a:rPr>
              <a:t>00</a:t>
            </a:r>
            <a:r>
              <a:rPr lang="en-US" smtClean="0">
                <a:latin typeface="Gill Sans MT" pitchFamily="34" charset="0"/>
                <a:ea typeface="ＭＳ Ｐゴシック"/>
                <a:cs typeface="ＭＳ Ｐゴシック"/>
              </a:rPr>
              <a:t>)= </a:t>
            </a:r>
          </a:p>
          <a:p>
            <a:pPr>
              <a:buFont typeface="Wingdings 2" pitchFamily="18" charset="2"/>
              <a:buNone/>
            </a:pPr>
            <a:r>
              <a:rPr lang="en-US" smtClean="0">
                <a:latin typeface="Gill Sans MT" pitchFamily="34" charset="0"/>
                <a:ea typeface="ＭＳ Ｐゴシック"/>
                <a:cs typeface="ＭＳ Ｐゴシック"/>
              </a:rPr>
              <a:t>                     ISB(x</a:t>
            </a:r>
            <a:r>
              <a:rPr lang="en-US" baseline="-25000" smtClean="0">
                <a:latin typeface="Gill Sans MT" pitchFamily="34" charset="0"/>
                <a:ea typeface="ＭＳ Ｐゴシック"/>
                <a:cs typeface="ＭＳ Ｐゴシック"/>
              </a:rPr>
              <a:t>11</a:t>
            </a:r>
            <a:r>
              <a:rPr lang="en-US" smtClean="0">
                <a:latin typeface="Gill Sans MT" pitchFamily="34" charset="0"/>
                <a:ea typeface="ＭＳ Ｐゴシック"/>
                <a:cs typeface="ＭＳ Ｐゴシック"/>
              </a:rPr>
              <a:t>+K</a:t>
            </a:r>
            <a:r>
              <a:rPr lang="en-US" baseline="-25000" smtClean="0">
                <a:latin typeface="Gill Sans MT" pitchFamily="34" charset="0"/>
                <a:ea typeface="ＭＳ Ｐゴシック"/>
                <a:cs typeface="ＭＳ Ｐゴシック"/>
              </a:rPr>
              <a:t>22</a:t>
            </a:r>
            <a:r>
              <a:rPr lang="en-US" smtClean="0">
                <a:latin typeface="Gill Sans MT" pitchFamily="34" charset="0"/>
                <a:ea typeface="ＭＳ Ｐゴシック"/>
                <a:cs typeface="ＭＳ Ｐゴシック"/>
              </a:rPr>
              <a:t>)+ISB(x</a:t>
            </a:r>
            <a:r>
              <a:rPr lang="en-US" baseline="-25000" smtClean="0">
                <a:latin typeface="Gill Sans MT" pitchFamily="34" charset="0"/>
                <a:ea typeface="ＭＳ Ｐゴシック"/>
                <a:cs typeface="ＭＳ Ｐゴシック"/>
              </a:rPr>
              <a:t>11</a:t>
            </a:r>
            <a:r>
              <a:rPr lang="en-US" smtClean="0">
                <a:latin typeface="Gill Sans MT" pitchFamily="34" charset="0"/>
                <a:ea typeface="ＭＳ Ｐゴシック"/>
                <a:cs typeface="ＭＳ Ｐゴシック"/>
              </a:rPr>
              <a:t>+A</a:t>
            </a:r>
            <a:r>
              <a:rPr lang="en-US" baseline="-25000" smtClean="0">
                <a:latin typeface="Gill Sans MT" pitchFamily="34" charset="0"/>
                <a:ea typeface="ＭＳ Ｐゴシック"/>
                <a:cs typeface="ＭＳ Ｐゴシック"/>
              </a:rPr>
              <a:t>9</a:t>
            </a:r>
            <a:r>
              <a:rPr lang="en-US" smtClean="0">
                <a:latin typeface="Gill Sans MT" pitchFamily="34" charset="0"/>
                <a:ea typeface="ＭＳ Ｐゴシック"/>
                <a:cs typeface="ＭＳ Ｐゴシック"/>
              </a:rPr>
              <a:t>+K</a:t>
            </a:r>
            <a:r>
              <a:rPr lang="en-US" baseline="-25000" smtClean="0">
                <a:latin typeface="Gill Sans MT" pitchFamily="34" charset="0"/>
                <a:ea typeface="ＭＳ Ｐゴシック"/>
                <a:cs typeface="ＭＳ Ｐゴシック"/>
              </a:rPr>
              <a:t>22</a:t>
            </a:r>
            <a:r>
              <a:rPr lang="en-US" smtClean="0">
                <a:latin typeface="Gill Sans MT" pitchFamily="34" charset="0"/>
                <a:ea typeface="ＭＳ Ｐゴシック"/>
                <a:cs typeface="ＭＳ Ｐゴシック"/>
              </a:rPr>
              <a:t>)</a:t>
            </a:r>
          </a:p>
          <a:p>
            <a:r>
              <a:rPr lang="en-US" smtClean="0">
                <a:latin typeface="Gill Sans MT" pitchFamily="34" charset="0"/>
                <a:ea typeface="ＭＳ Ｐゴシック"/>
                <a:cs typeface="ＭＳ Ｐゴシック"/>
              </a:rPr>
              <a:t>ISB(x</a:t>
            </a:r>
            <a:r>
              <a:rPr lang="en-US" baseline="-25000" smtClean="0">
                <a:latin typeface="Gill Sans MT" pitchFamily="34" charset="0"/>
                <a:ea typeface="ＭＳ Ｐゴシック"/>
                <a:cs typeface="ＭＳ Ｐゴシック"/>
              </a:rPr>
              <a:t>14</a:t>
            </a:r>
            <a:r>
              <a:rPr lang="en-US" smtClean="0">
                <a:latin typeface="Gill Sans MT" pitchFamily="34" charset="0"/>
                <a:ea typeface="ＭＳ Ｐゴシック"/>
                <a:cs typeface="ＭＳ Ｐゴシック"/>
              </a:rPr>
              <a:t>+K</a:t>
            </a:r>
            <a:r>
              <a:rPr lang="en-US" baseline="-25000" smtClean="0">
                <a:latin typeface="Gill Sans MT" pitchFamily="34" charset="0"/>
                <a:ea typeface="ＭＳ Ｐゴシック"/>
                <a:cs typeface="ＭＳ Ｐゴシック"/>
              </a:rPr>
              <a:t>31</a:t>
            </a:r>
            <a:r>
              <a:rPr lang="en-US" smtClean="0">
                <a:latin typeface="Gill Sans MT" pitchFamily="34" charset="0"/>
                <a:ea typeface="ＭＳ Ｐゴシック"/>
                <a:cs typeface="ＭＳ Ｐゴシック"/>
              </a:rPr>
              <a:t>)+ISB(x</a:t>
            </a:r>
            <a:r>
              <a:rPr lang="en-US" baseline="-25000" smtClean="0">
                <a:latin typeface="Gill Sans MT" pitchFamily="34" charset="0"/>
                <a:ea typeface="ＭＳ Ｐゴシック"/>
                <a:cs typeface="ＭＳ Ｐゴシック"/>
              </a:rPr>
              <a:t>14</a:t>
            </a:r>
            <a:r>
              <a:rPr lang="en-US" smtClean="0">
                <a:latin typeface="Gill Sans MT" pitchFamily="34" charset="0"/>
                <a:ea typeface="ＭＳ Ｐゴシック"/>
                <a:cs typeface="ＭＳ Ｐゴシック"/>
              </a:rPr>
              <a:t>+A</a:t>
            </a:r>
            <a:r>
              <a:rPr lang="en-US" baseline="-25000" smtClean="0">
                <a:latin typeface="Gill Sans MT" pitchFamily="34" charset="0"/>
                <a:ea typeface="ＭＳ Ｐゴシック"/>
                <a:cs typeface="ＭＳ Ｐゴシック"/>
              </a:rPr>
              <a:t>13</a:t>
            </a:r>
            <a:r>
              <a:rPr lang="en-US" smtClean="0">
                <a:latin typeface="Gill Sans MT" pitchFamily="34" charset="0"/>
                <a:ea typeface="ＭＳ Ｐゴシック"/>
                <a:cs typeface="ＭＳ Ｐゴシック"/>
              </a:rPr>
              <a:t>+K</a:t>
            </a:r>
            <a:r>
              <a:rPr lang="en-US" baseline="-25000" smtClean="0">
                <a:latin typeface="Gill Sans MT" pitchFamily="34" charset="0"/>
                <a:ea typeface="ＭＳ Ｐゴシック"/>
                <a:cs typeface="ＭＳ Ｐゴシック"/>
              </a:rPr>
              <a:t>31</a:t>
            </a:r>
            <a:r>
              <a:rPr lang="en-US" smtClean="0">
                <a:latin typeface="Gill Sans MT" pitchFamily="34" charset="0"/>
                <a:ea typeface="ＭＳ Ｐゴシック"/>
                <a:cs typeface="ＭＳ Ｐゴシック"/>
              </a:rPr>
              <a:t>)=</a:t>
            </a:r>
          </a:p>
          <a:p>
            <a:pPr>
              <a:buFont typeface="Wingdings 2" pitchFamily="18" charset="2"/>
              <a:buNone/>
            </a:pPr>
            <a:r>
              <a:rPr lang="en-US" smtClean="0">
                <a:latin typeface="Gill Sans MT" pitchFamily="34" charset="0"/>
                <a:ea typeface="ＭＳ Ｐゴシック"/>
                <a:cs typeface="ＭＳ Ｐゴシック"/>
              </a:rPr>
              <a:t>                    3[ISB(x</a:t>
            </a:r>
            <a:r>
              <a:rPr lang="en-US" baseline="-25000" smtClean="0">
                <a:latin typeface="Gill Sans MT" pitchFamily="34" charset="0"/>
                <a:ea typeface="ＭＳ Ｐゴシック"/>
                <a:cs typeface="ＭＳ Ｐゴシック"/>
              </a:rPr>
              <a:t>8</a:t>
            </a:r>
            <a:r>
              <a:rPr lang="en-US" smtClean="0">
                <a:latin typeface="Gill Sans MT" pitchFamily="34" charset="0"/>
                <a:ea typeface="ＭＳ Ｐゴシック"/>
                <a:cs typeface="ＭＳ Ｐゴシック"/>
              </a:rPr>
              <a:t>+K</a:t>
            </a:r>
            <a:r>
              <a:rPr lang="en-US" baseline="-25000" smtClean="0">
                <a:latin typeface="Gill Sans MT" pitchFamily="34" charset="0"/>
                <a:ea typeface="ＭＳ Ｐゴシック"/>
                <a:cs typeface="ＭＳ Ｐゴシック"/>
              </a:rPr>
              <a:t>13</a:t>
            </a:r>
            <a:r>
              <a:rPr lang="en-US" smtClean="0">
                <a:latin typeface="Gill Sans MT" pitchFamily="34" charset="0"/>
                <a:ea typeface="ＭＳ Ｐゴシック"/>
                <a:cs typeface="ＭＳ Ｐゴシック"/>
              </a:rPr>
              <a:t>)+ISB(x</a:t>
            </a:r>
            <a:r>
              <a:rPr lang="en-US" baseline="-25000" smtClean="0">
                <a:latin typeface="Gill Sans MT" pitchFamily="34" charset="0"/>
                <a:ea typeface="ＭＳ Ｐゴシック"/>
                <a:cs typeface="ＭＳ Ｐゴシック"/>
              </a:rPr>
              <a:t>8</a:t>
            </a:r>
            <a:r>
              <a:rPr lang="en-US" smtClean="0">
                <a:latin typeface="Gill Sans MT" pitchFamily="34" charset="0"/>
                <a:ea typeface="ＭＳ Ｐゴシック"/>
                <a:cs typeface="ＭＳ Ｐゴシック"/>
              </a:rPr>
              <a:t>+A</a:t>
            </a:r>
            <a:r>
              <a:rPr lang="en-US" baseline="-25000" smtClean="0">
                <a:latin typeface="Gill Sans MT" pitchFamily="34" charset="0"/>
                <a:ea typeface="ＭＳ Ｐゴシック"/>
                <a:cs typeface="ＭＳ Ｐゴシック"/>
              </a:rPr>
              <a:t>5</a:t>
            </a:r>
            <a:r>
              <a:rPr lang="en-US" smtClean="0">
                <a:latin typeface="Gill Sans MT" pitchFamily="34" charset="0"/>
                <a:ea typeface="ＭＳ Ｐゴシック"/>
                <a:cs typeface="ＭＳ Ｐゴシック"/>
              </a:rPr>
              <a:t>+K</a:t>
            </a:r>
            <a:r>
              <a:rPr lang="en-US" baseline="-25000" smtClean="0">
                <a:latin typeface="Gill Sans MT" pitchFamily="34" charset="0"/>
                <a:ea typeface="ＭＳ Ｐゴシック"/>
                <a:cs typeface="ＭＳ Ｐゴシック"/>
              </a:rPr>
              <a:t>13</a:t>
            </a:r>
            <a:r>
              <a:rPr lang="en-US" smtClean="0">
                <a:latin typeface="Gill Sans MT" pitchFamily="34" charset="0"/>
                <a:ea typeface="ＭＳ Ｐゴシック"/>
                <a:cs typeface="ＭＳ Ｐゴシック"/>
              </a:rPr>
              <a:t>)]</a:t>
            </a:r>
          </a:p>
          <a:p>
            <a:endParaRPr lang="en-US" smtClean="0">
              <a:latin typeface="Gill Sans MT" pitchFamily="34" charset="0"/>
              <a:ea typeface="ＭＳ Ｐゴシック"/>
              <a:cs typeface="ＭＳ Ｐゴシック"/>
            </a:endParaRPr>
          </a:p>
        </p:txBody>
      </p:sp>
    </p:spTree>
    <p:extLst>
      <p:ext uri="{BB962C8B-B14F-4D97-AF65-F5344CB8AC3E}">
        <p14:creationId xmlns:p14="http://schemas.microsoft.com/office/powerpoint/2010/main" val="2229860065"/>
      </p:ext>
    </p:extLst>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29" name="Rectangle 2"/>
          <p:cNvSpPr>
            <a:spLocks noGrp="1"/>
          </p:cNvSpPr>
          <p:nvPr>
            <p:ph type="title" idx="4294967295"/>
          </p:nvPr>
        </p:nvSpPr>
        <p:spPr bwMode="auto">
          <a:noFill/>
        </p:spPr>
        <p:txBody>
          <a:bodyPr/>
          <a:lstStyle/>
          <a:p>
            <a:r>
              <a:rPr lang="en-US" smtClean="0">
                <a:effectLst/>
                <a:ea typeface="ＭＳ Ｐゴシック"/>
                <a:cs typeface="ＭＳ Ｐゴシック"/>
              </a:rPr>
              <a:t>For the Other Key Bytes…</a:t>
            </a:r>
          </a:p>
        </p:txBody>
      </p:sp>
      <p:sp>
        <p:nvSpPr>
          <p:cNvPr id="790530" name="Rectangle 3"/>
          <p:cNvSpPr>
            <a:spLocks noGrp="1"/>
          </p:cNvSpPr>
          <p:nvPr>
            <p:ph type="body" idx="4294967295"/>
          </p:nvPr>
        </p:nvSpPr>
        <p:spPr>
          <a:xfrm>
            <a:off x="2590800" y="1652588"/>
            <a:ext cx="7499350" cy="1395412"/>
          </a:xfrm>
        </p:spPr>
        <p:txBody>
          <a:bodyPr/>
          <a:lstStyle/>
          <a:p>
            <a:pPr lvl="1">
              <a:buFont typeface="Verdana" pitchFamily="34" charset="0"/>
              <a:buNone/>
            </a:pPr>
            <a:r>
              <a:rPr lang="en-US" smtClean="0">
                <a:latin typeface="Gill Sans MT" pitchFamily="34" charset="0"/>
                <a:ea typeface="ＭＳ Ｐゴシック"/>
              </a:rPr>
              <a:t>   Similar equations are derived for the other key bytes</a:t>
            </a:r>
          </a:p>
          <a:p>
            <a:pPr lvl="1">
              <a:buFont typeface="Verdana" pitchFamily="34" charset="0"/>
              <a:buNone/>
            </a:pPr>
            <a:endParaRPr lang="en-US" smtClean="0">
              <a:latin typeface="Gill Sans MT" pitchFamily="34" charset="0"/>
              <a:ea typeface="ＭＳ Ｐゴシック"/>
            </a:endParaRPr>
          </a:p>
          <a:p>
            <a:pPr lvl="1">
              <a:buFont typeface="Verdana" pitchFamily="34" charset="0"/>
              <a:buNone/>
            </a:pPr>
            <a:endParaRPr lang="en-US" smtClean="0">
              <a:latin typeface="Gill Sans MT" pitchFamily="34" charset="0"/>
              <a:ea typeface="ＭＳ Ｐゴシック"/>
            </a:endParaRPr>
          </a:p>
        </p:txBody>
      </p:sp>
      <p:grpSp>
        <p:nvGrpSpPr>
          <p:cNvPr id="790531" name="Rectangle 4"/>
          <p:cNvGrpSpPr>
            <a:grpSpLocks/>
          </p:cNvGrpSpPr>
          <p:nvPr/>
        </p:nvGrpSpPr>
        <p:grpSpPr bwMode="auto">
          <a:xfrm>
            <a:off x="3035301" y="3267076"/>
            <a:ext cx="6962775" cy="2841625"/>
            <a:chOff x="952" y="2058"/>
            <a:chExt cx="4386" cy="1790"/>
          </a:xfrm>
        </p:grpSpPr>
        <p:pic>
          <p:nvPicPr>
            <p:cNvPr id="790532" name="Rectangle 4"/>
            <p:cNvPicPr>
              <a:picLocks noChangeArrowheads="1"/>
            </p:cNvPicPr>
            <p:nvPr/>
          </p:nvPicPr>
          <p:blipFill>
            <a:blip r:embed="rId2"/>
            <a:srcRect/>
            <a:stretch>
              <a:fillRect/>
            </a:stretch>
          </p:blipFill>
          <p:spPr bwMode="auto">
            <a:xfrm>
              <a:off x="952" y="2058"/>
              <a:ext cx="4386" cy="1790"/>
            </a:xfrm>
            <a:prstGeom prst="rect">
              <a:avLst/>
            </a:prstGeom>
            <a:noFill/>
            <a:ln w="9525">
              <a:solidFill>
                <a:srgbClr val="0000FF"/>
              </a:solidFill>
              <a:miter lim="800000"/>
              <a:headEnd/>
              <a:tailEnd/>
            </a:ln>
          </p:spPr>
        </p:pic>
        <p:sp>
          <p:nvSpPr>
            <p:cNvPr id="790533" name="Text Box 4"/>
            <p:cNvSpPr txBox="1">
              <a:spLocks noChangeArrowheads="1"/>
            </p:cNvSpPr>
            <p:nvPr/>
          </p:nvSpPr>
          <p:spPr bwMode="auto">
            <a:xfrm>
              <a:off x="960" y="2064"/>
              <a:ext cx="4368" cy="1776"/>
            </a:xfrm>
            <a:prstGeom prst="rect">
              <a:avLst/>
            </a:prstGeom>
            <a:noFill/>
            <a:ln w="9525">
              <a:solidFill>
                <a:srgbClr val="0000FF"/>
              </a:solidFill>
              <a:miter lim="800000"/>
              <a:headEnd/>
              <a:tailEnd/>
            </a:ln>
          </p:spPr>
          <p:txBody>
            <a:bodyPr wrap="none" anchor="ctr"/>
            <a:lstStyle/>
            <a:p>
              <a:pPr eaLnBrk="0" hangingPunct="0"/>
              <a:r>
                <a:rPr lang="en-US" sz="2400" b="1">
                  <a:latin typeface="Verdana" pitchFamily="34" charset="0"/>
                </a:rPr>
                <a:t>For all the equations the worst case </a:t>
              </a:r>
            </a:p>
            <a:p>
              <a:pPr eaLnBrk="0" hangingPunct="0"/>
              <a:r>
                <a:rPr lang="en-US" sz="2400" b="1">
                  <a:latin typeface="Verdana" pitchFamily="34" charset="0"/>
                </a:rPr>
                <a:t>complexity is around 2</a:t>
              </a:r>
              <a:r>
                <a:rPr lang="en-US" sz="2400" b="1" baseline="30000">
                  <a:latin typeface="Verdana" pitchFamily="34" charset="0"/>
                </a:rPr>
                <a:t>8</a:t>
              </a:r>
              <a:r>
                <a:rPr lang="en-US" sz="2400" b="1">
                  <a:latin typeface="Verdana" pitchFamily="34" charset="0"/>
                </a:rPr>
                <a:t> to 2</a:t>
              </a:r>
              <a:r>
                <a:rPr lang="en-US" sz="2400" b="1" baseline="30000">
                  <a:latin typeface="Verdana" pitchFamily="34" charset="0"/>
                </a:rPr>
                <a:t>9</a:t>
              </a:r>
              <a:r>
                <a:rPr lang="en-US" sz="2400" b="1">
                  <a:latin typeface="Verdana" pitchFamily="34" charset="0"/>
                </a:rPr>
                <a:t>. </a:t>
              </a:r>
            </a:p>
            <a:p>
              <a:pPr eaLnBrk="0" hangingPunct="0"/>
              <a:r>
                <a:rPr lang="en-US" sz="2400" b="1">
                  <a:latin typeface="Verdana" pitchFamily="34" charset="0"/>
                </a:rPr>
                <a:t>Two faulty cipher text pairs reveal the</a:t>
              </a:r>
            </a:p>
            <a:p>
              <a:pPr eaLnBrk="0" hangingPunct="0"/>
              <a:r>
                <a:rPr lang="en-US" sz="2400" b="1">
                  <a:latin typeface="Verdana" pitchFamily="34" charset="0"/>
                </a:rPr>
                <a:t> exact key with a high probability. </a:t>
              </a:r>
            </a:p>
            <a:p>
              <a:pPr eaLnBrk="0" hangingPunct="0"/>
              <a:endParaRPr lang="en-US"/>
            </a:p>
          </p:txBody>
        </p:sp>
      </p:grpSp>
    </p:spTree>
    <p:extLst>
      <p:ext uri="{BB962C8B-B14F-4D97-AF65-F5344CB8AC3E}">
        <p14:creationId xmlns:p14="http://schemas.microsoft.com/office/powerpoint/2010/main" val="1655901431"/>
      </p:ext>
    </p:extLst>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p:cNvSpPr>
          <p:nvPr>
            <p:ph type="title" idx="4294967295"/>
          </p:nvPr>
        </p:nvSpPr>
        <p:spPr bwMode="auto"/>
        <p:txBody>
          <a:bodyPr>
            <a:normAutofit fontScale="90000"/>
          </a:bodyPr>
          <a:lstStyle/>
          <a:p>
            <a:pPr>
              <a:defRPr/>
            </a:pPr>
            <a:r>
              <a:rPr lang="en-US" dirty="0" smtClean="0">
                <a:effectLst/>
              </a:rPr>
              <a:t>Can the Attack Work with One Faulty </a:t>
            </a:r>
            <a:r>
              <a:rPr lang="en-US" dirty="0" err="1" smtClean="0">
                <a:effectLst/>
              </a:rPr>
              <a:t>Ciphertext</a:t>
            </a:r>
            <a:r>
              <a:rPr lang="en-US" dirty="0" smtClean="0">
                <a:effectLst/>
              </a:rPr>
              <a:t>?</a:t>
            </a:r>
          </a:p>
        </p:txBody>
      </p:sp>
      <p:sp>
        <p:nvSpPr>
          <p:cNvPr id="792578" name="Rectangle 3"/>
          <p:cNvSpPr>
            <a:spLocks noGrp="1"/>
          </p:cNvSpPr>
          <p:nvPr>
            <p:ph type="body" idx="4294967295"/>
          </p:nvPr>
        </p:nvSpPr>
        <p:spPr>
          <a:xfrm>
            <a:off x="2743200" y="1676400"/>
            <a:ext cx="7499350" cy="4800600"/>
          </a:xfrm>
        </p:spPr>
        <p:txBody>
          <a:bodyPr/>
          <a:lstStyle/>
          <a:p>
            <a:r>
              <a:rPr lang="en-US" smtClean="0">
                <a:latin typeface="Gill Sans MT" pitchFamily="34" charset="0"/>
                <a:ea typeface="ＭＳ Ｐゴシック"/>
                <a:cs typeface="ＭＳ Ｐゴシック"/>
              </a:rPr>
              <a:t>With one faulty cipher text:</a:t>
            </a:r>
          </a:p>
          <a:p>
            <a:pPr lvl="1"/>
            <a:r>
              <a:rPr lang="en-US" smtClean="0">
                <a:latin typeface="Gill Sans MT" pitchFamily="34" charset="0"/>
                <a:ea typeface="ＭＳ Ｐゴシック"/>
              </a:rPr>
              <a:t>Number of possible values per 4 bytes of the key is around 2</a:t>
            </a:r>
            <a:r>
              <a:rPr lang="en-US" baseline="30000" smtClean="0">
                <a:latin typeface="Gill Sans MT" pitchFamily="34" charset="0"/>
                <a:ea typeface="ＭＳ Ｐゴシック"/>
              </a:rPr>
              <a:t>8</a:t>
            </a:r>
            <a:r>
              <a:rPr lang="en-US" smtClean="0">
                <a:latin typeface="Gill Sans MT" pitchFamily="34" charset="0"/>
                <a:ea typeface="ＭＳ Ｐゴシック"/>
              </a:rPr>
              <a:t>.</a:t>
            </a:r>
          </a:p>
          <a:p>
            <a:pPr lvl="1"/>
            <a:r>
              <a:rPr lang="en-US" smtClean="0">
                <a:latin typeface="Gill Sans MT" pitchFamily="34" charset="0"/>
                <a:ea typeface="ＭＳ Ｐゴシック"/>
              </a:rPr>
              <a:t>There are 2</a:t>
            </a:r>
            <a:r>
              <a:rPr lang="en-US" baseline="30000" smtClean="0">
                <a:latin typeface="Gill Sans MT" pitchFamily="34" charset="0"/>
                <a:ea typeface="ＭＳ Ｐゴシック"/>
              </a:rPr>
              <a:t>32 </a:t>
            </a:r>
            <a:r>
              <a:rPr lang="en-US" smtClean="0">
                <a:latin typeface="Gill Sans MT" pitchFamily="34" charset="0"/>
                <a:ea typeface="ＭＳ Ｐゴシック"/>
              </a:rPr>
              <a:t>possible candidates for 128 bits of the AES key.</a:t>
            </a:r>
          </a:p>
          <a:p>
            <a:pPr lvl="1"/>
            <a:r>
              <a:rPr lang="en-US" smtClean="0">
                <a:latin typeface="Gill Sans MT" pitchFamily="34" charset="0"/>
                <a:ea typeface="ＭＳ Ｐゴシック"/>
              </a:rPr>
              <a:t>Brute force key is thus possible!</a:t>
            </a:r>
          </a:p>
        </p:txBody>
      </p:sp>
      <p:sp>
        <p:nvSpPr>
          <p:cNvPr id="792579" name="TextBox 1"/>
          <p:cNvSpPr txBox="1">
            <a:spLocks noChangeArrowheads="1"/>
          </p:cNvSpPr>
          <p:nvPr/>
        </p:nvSpPr>
        <p:spPr bwMode="auto">
          <a:xfrm>
            <a:off x="2743200" y="4876800"/>
            <a:ext cx="7543800" cy="584200"/>
          </a:xfrm>
          <a:prstGeom prst="rect">
            <a:avLst/>
          </a:prstGeom>
          <a:noFill/>
          <a:ln w="9525">
            <a:noFill/>
            <a:miter lim="800000"/>
            <a:headEnd/>
            <a:tailEnd/>
          </a:ln>
        </p:spPr>
        <p:txBody>
          <a:bodyPr>
            <a:spAutoFit/>
          </a:bodyPr>
          <a:lstStyle/>
          <a:p>
            <a:r>
              <a:rPr lang="en-US" sz="1600">
                <a:latin typeface="Arial Narrow" pitchFamily="34" charset="0"/>
              </a:rPr>
              <a:t>DebdeepMukhopadhyay,  </a:t>
            </a:r>
            <a:r>
              <a:rPr lang="en-US" sz="1600" i="1">
                <a:latin typeface="Arial Narrow" pitchFamily="34" charset="0"/>
              </a:rPr>
              <a:t>An Improved Fault Based Attack of the Advanced Encryption Standard.</a:t>
            </a:r>
            <a:r>
              <a:rPr lang="en-US" sz="1600">
                <a:latin typeface="Arial Narrow" pitchFamily="34" charset="0"/>
              </a:rPr>
              <a:t> AFRICACRYPT 2009: LNCS 5580, pp 421-434 </a:t>
            </a:r>
          </a:p>
        </p:txBody>
      </p:sp>
    </p:spTree>
    <p:extLst>
      <p:ext uri="{BB962C8B-B14F-4D97-AF65-F5344CB8AC3E}">
        <p14:creationId xmlns:p14="http://schemas.microsoft.com/office/powerpoint/2010/main" val="2854902949"/>
      </p:ext>
    </p:extLst>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p:cNvSpPr>
          <p:nvPr>
            <p:ph type="title" idx="4294967295"/>
          </p:nvPr>
        </p:nvSpPr>
        <p:spPr bwMode="auto">
          <a:xfrm>
            <a:off x="2959100" y="438151"/>
            <a:ext cx="7499350" cy="708025"/>
          </a:xfrm>
        </p:spPr>
        <p:txBody>
          <a:bodyPr>
            <a:normAutofit fontScale="90000"/>
          </a:bodyPr>
          <a:lstStyle/>
          <a:p>
            <a:pPr>
              <a:defRPr/>
            </a:pPr>
            <a:r>
              <a:rPr lang="en-US" smtClean="0">
                <a:effectLst/>
              </a:rPr>
              <a:t>Why 2</a:t>
            </a:r>
            <a:r>
              <a:rPr lang="en-US" baseline="30000" smtClean="0">
                <a:effectLst/>
              </a:rPr>
              <a:t>32</a:t>
            </a:r>
            <a:r>
              <a:rPr lang="en-US" smtClean="0">
                <a:effectLst/>
              </a:rPr>
              <a:t>?</a:t>
            </a:r>
          </a:p>
        </p:txBody>
      </p:sp>
      <p:sp>
        <p:nvSpPr>
          <p:cNvPr id="794626" name="Rectangle 3"/>
          <p:cNvSpPr>
            <a:spLocks noGrp="1"/>
          </p:cNvSpPr>
          <p:nvPr>
            <p:ph type="body" idx="4294967295"/>
          </p:nvPr>
        </p:nvSpPr>
        <p:spPr>
          <a:xfrm>
            <a:off x="2590800" y="3810000"/>
            <a:ext cx="7772400" cy="2743200"/>
          </a:xfrm>
          <a:solidFill>
            <a:srgbClr val="CCECFF"/>
          </a:solidFill>
          <a:ln>
            <a:solidFill>
              <a:schemeClr val="tx1"/>
            </a:solidFill>
          </a:ln>
        </p:spPr>
        <p:txBody>
          <a:bodyPr/>
          <a:lstStyle/>
          <a:p>
            <a:pPr>
              <a:lnSpc>
                <a:spcPct val="80000"/>
              </a:lnSpc>
            </a:pPr>
            <a:r>
              <a:rPr lang="en-US" sz="2000">
                <a:latin typeface="Gill Sans MT" pitchFamily="34" charset="0"/>
                <a:ea typeface="ＭＳ Ｐゴシック"/>
                <a:cs typeface="ＭＳ Ｐゴシック"/>
              </a:rPr>
              <a:t>On an average there is one solution to the equation:</a:t>
            </a:r>
          </a:p>
          <a:p>
            <a:pPr lvl="1">
              <a:lnSpc>
                <a:spcPct val="80000"/>
              </a:lnSpc>
              <a:buFont typeface="Verdana" pitchFamily="34" charset="0"/>
              <a:buNone/>
            </a:pPr>
            <a:r>
              <a:rPr lang="en-US" sz="1800">
                <a:latin typeface="Gill Sans MT" pitchFamily="34" charset="0"/>
                <a:ea typeface="ＭＳ Ｐゴシック"/>
              </a:rPr>
              <a:t>S</a:t>
            </a:r>
            <a:r>
              <a:rPr lang="en-US" sz="1800" baseline="30000">
                <a:latin typeface="Gill Sans MT" pitchFamily="34" charset="0"/>
                <a:ea typeface="ＭＳ Ｐゴシック"/>
              </a:rPr>
              <a:t>-1</a:t>
            </a:r>
            <a:r>
              <a:rPr lang="en-US" sz="1800">
                <a:latin typeface="Gill Sans MT" pitchFamily="34" charset="0"/>
                <a:ea typeface="ＭＳ Ｐゴシック"/>
              </a:rPr>
              <a:t>(x) ^ S</a:t>
            </a:r>
            <a:r>
              <a:rPr lang="en-US" sz="1800" baseline="30000">
                <a:latin typeface="Gill Sans MT" pitchFamily="34" charset="0"/>
                <a:ea typeface="ＭＳ Ｐゴシック"/>
              </a:rPr>
              <a:t>-1</a:t>
            </a:r>
            <a:r>
              <a:rPr lang="en-US" sz="1800">
                <a:latin typeface="Gill Sans MT" pitchFamily="34" charset="0"/>
                <a:ea typeface="ＭＳ Ｐゴシック"/>
              </a:rPr>
              <a:t>(x ^ </a:t>
            </a:r>
            <a:r>
              <a:rPr lang="el-GR" sz="1800">
                <a:latin typeface="Gill Sans MT" pitchFamily="34" charset="0"/>
                <a:ea typeface="ＭＳ Ｐゴシック"/>
              </a:rPr>
              <a:t>α</a:t>
            </a:r>
            <a:r>
              <a:rPr lang="en-US" sz="1800">
                <a:latin typeface="Gill Sans MT" pitchFamily="34" charset="0"/>
                <a:ea typeface="ＭＳ Ｐゴシック"/>
              </a:rPr>
              <a:t>)=</a:t>
            </a:r>
            <a:r>
              <a:rPr lang="el-GR" sz="1800">
                <a:latin typeface="Gill Sans MT" pitchFamily="34" charset="0"/>
                <a:ea typeface="ＭＳ Ｐゴシック"/>
              </a:rPr>
              <a:t>β</a:t>
            </a:r>
            <a:endParaRPr lang="en-US" sz="1800">
              <a:latin typeface="Gill Sans MT" pitchFamily="34" charset="0"/>
              <a:ea typeface="ＭＳ Ｐゴシック"/>
            </a:endParaRPr>
          </a:p>
          <a:p>
            <a:pPr lvl="1">
              <a:lnSpc>
                <a:spcPct val="80000"/>
              </a:lnSpc>
              <a:buFont typeface="Verdana" pitchFamily="34" charset="0"/>
              <a:buNone/>
            </a:pPr>
            <a:endParaRPr lang="en-US" sz="1800">
              <a:latin typeface="Gill Sans MT" pitchFamily="34" charset="0"/>
              <a:ea typeface="ＭＳ Ｐゴシック"/>
            </a:endParaRPr>
          </a:p>
          <a:p>
            <a:pPr>
              <a:lnSpc>
                <a:spcPct val="80000"/>
              </a:lnSpc>
            </a:pPr>
            <a:r>
              <a:rPr lang="en-US" sz="2000">
                <a:latin typeface="Gill Sans MT" pitchFamily="34" charset="0"/>
                <a:ea typeface="ＭＳ Ｐゴシック"/>
                <a:cs typeface="ＭＳ Ｐゴシック"/>
              </a:rPr>
              <a:t>Thus for one value of </a:t>
            </a:r>
            <a:r>
              <a:rPr lang="el-GR" sz="2000">
                <a:ea typeface="ＭＳ Ｐゴシック"/>
                <a:cs typeface="ＭＳ Ｐゴシック"/>
              </a:rPr>
              <a:t>δ</a:t>
            </a:r>
            <a:r>
              <a:rPr lang="en-US" sz="2000" baseline="-25000">
                <a:ea typeface="ＭＳ Ｐゴシック"/>
                <a:cs typeface="ＭＳ Ｐゴシック"/>
              </a:rPr>
              <a:t>1</a:t>
            </a:r>
            <a:r>
              <a:rPr lang="en-US" sz="2000">
                <a:latin typeface="Gill Sans MT" pitchFamily="34" charset="0"/>
                <a:ea typeface="ＭＳ Ｐゴシック"/>
                <a:cs typeface="ＭＳ Ｐゴシック"/>
              </a:rPr>
              <a:t>there is 1 value for k</a:t>
            </a:r>
            <a:r>
              <a:rPr lang="en-US" sz="2000" baseline="-25000">
                <a:latin typeface="Gill Sans MT" pitchFamily="34" charset="0"/>
                <a:ea typeface="ＭＳ Ｐゴシック"/>
                <a:cs typeface="ＭＳ Ｐゴシック"/>
              </a:rPr>
              <a:t>1</a:t>
            </a:r>
            <a:r>
              <a:rPr lang="en-US" sz="2000">
                <a:latin typeface="Gill Sans MT" pitchFamily="34" charset="0"/>
                <a:ea typeface="ＭＳ Ｐゴシック"/>
                <a:cs typeface="ＭＳ Ｐゴシック"/>
              </a:rPr>
              <a:t>, k</a:t>
            </a:r>
            <a:r>
              <a:rPr lang="en-US" sz="2000" baseline="-25000">
                <a:latin typeface="Gill Sans MT" pitchFamily="34" charset="0"/>
                <a:ea typeface="ＭＳ Ｐゴシック"/>
                <a:cs typeface="ＭＳ Ｐゴシック"/>
              </a:rPr>
              <a:t>8</a:t>
            </a:r>
            <a:r>
              <a:rPr lang="en-US" sz="2000">
                <a:latin typeface="Gill Sans MT" pitchFamily="34" charset="0"/>
                <a:ea typeface="ＭＳ Ｐゴシック"/>
                <a:cs typeface="ＭＳ Ｐゴシック"/>
              </a:rPr>
              <a:t>, k</a:t>
            </a:r>
            <a:r>
              <a:rPr lang="en-US" sz="2000" baseline="-25000">
                <a:latin typeface="Gill Sans MT" pitchFamily="34" charset="0"/>
                <a:ea typeface="ＭＳ Ｐゴシック"/>
                <a:cs typeface="ＭＳ Ｐゴシック"/>
              </a:rPr>
              <a:t>11</a:t>
            </a:r>
            <a:r>
              <a:rPr lang="en-US" sz="2000">
                <a:latin typeface="Gill Sans MT" pitchFamily="34" charset="0"/>
                <a:ea typeface="ＭＳ Ｐゴシック"/>
                <a:cs typeface="ＭＳ Ｐゴシック"/>
              </a:rPr>
              <a:t>, k</a:t>
            </a:r>
            <a:r>
              <a:rPr lang="en-US" sz="2000" baseline="-25000">
                <a:latin typeface="Gill Sans MT" pitchFamily="34" charset="0"/>
                <a:ea typeface="ＭＳ Ｐゴシック"/>
                <a:cs typeface="ＭＳ Ｐゴシック"/>
              </a:rPr>
              <a:t>14</a:t>
            </a:r>
            <a:r>
              <a:rPr lang="en-US" sz="2000">
                <a:latin typeface="Gill Sans MT" pitchFamily="34" charset="0"/>
                <a:ea typeface="ＭＳ Ｐゴシック"/>
                <a:cs typeface="ＭＳ Ｐゴシック"/>
              </a:rPr>
              <a:t> which satisfies the equations.</a:t>
            </a:r>
          </a:p>
          <a:p>
            <a:pPr>
              <a:lnSpc>
                <a:spcPct val="80000"/>
              </a:lnSpc>
            </a:pPr>
            <a:endParaRPr lang="en-US" sz="2000">
              <a:latin typeface="Gill Sans MT" pitchFamily="34" charset="0"/>
              <a:ea typeface="ＭＳ Ｐゴシック"/>
              <a:cs typeface="ＭＳ Ｐゴシック"/>
            </a:endParaRPr>
          </a:p>
          <a:p>
            <a:pPr>
              <a:lnSpc>
                <a:spcPct val="80000"/>
              </a:lnSpc>
            </a:pPr>
            <a:r>
              <a:rPr lang="en-US" sz="2000">
                <a:latin typeface="Gill Sans MT" pitchFamily="34" charset="0"/>
                <a:ea typeface="ＭＳ Ｐゴシック"/>
                <a:cs typeface="ＭＳ Ｐゴシック"/>
              </a:rPr>
              <a:t>Thus for all the 2</a:t>
            </a:r>
            <a:r>
              <a:rPr lang="en-US" sz="2000" baseline="30000">
                <a:latin typeface="Gill Sans MT" pitchFamily="34" charset="0"/>
                <a:ea typeface="ＭＳ Ｐゴシック"/>
                <a:cs typeface="ＭＳ Ｐゴシック"/>
              </a:rPr>
              <a:t>8</a:t>
            </a:r>
            <a:r>
              <a:rPr lang="en-US" sz="2000">
                <a:latin typeface="Gill Sans MT" pitchFamily="34" charset="0"/>
                <a:ea typeface="ＭＳ Ｐゴシック"/>
                <a:cs typeface="ＭＳ Ｐゴシック"/>
              </a:rPr>
              <a:t> values of </a:t>
            </a:r>
            <a:r>
              <a:rPr lang="el-GR" sz="2000">
                <a:ea typeface="ＭＳ Ｐゴシック"/>
                <a:cs typeface="ＭＳ Ｐゴシック"/>
              </a:rPr>
              <a:t>δ</a:t>
            </a:r>
            <a:r>
              <a:rPr lang="en-US" sz="2000" baseline="-25000">
                <a:ea typeface="ＭＳ Ｐゴシック"/>
                <a:cs typeface="ＭＳ Ｐゴシック"/>
              </a:rPr>
              <a:t>1</a:t>
            </a:r>
            <a:r>
              <a:rPr lang="en-US" sz="2000">
                <a:ea typeface="ＭＳ Ｐゴシック"/>
                <a:cs typeface="ＭＳ Ｐゴシック"/>
              </a:rPr>
              <a:t>, there are 2</a:t>
            </a:r>
            <a:r>
              <a:rPr lang="en-US" sz="2000" baseline="30000">
                <a:ea typeface="ＭＳ Ｐゴシック"/>
                <a:cs typeface="ＭＳ Ｐゴシック"/>
              </a:rPr>
              <a:t>8</a:t>
            </a:r>
            <a:r>
              <a:rPr lang="en-US" sz="2000">
                <a:ea typeface="ＭＳ Ｐゴシック"/>
                <a:cs typeface="ＭＳ Ｐゴシック"/>
              </a:rPr>
              <a:t> values for </a:t>
            </a:r>
            <a:r>
              <a:rPr lang="en-US" sz="2000">
                <a:latin typeface="Gill Sans MT" pitchFamily="34" charset="0"/>
                <a:ea typeface="ＭＳ Ｐゴシック"/>
                <a:cs typeface="ＭＳ Ｐゴシック"/>
              </a:rPr>
              <a:t>k</a:t>
            </a:r>
            <a:r>
              <a:rPr lang="en-US" sz="2000" baseline="-25000">
                <a:latin typeface="Gill Sans MT" pitchFamily="34" charset="0"/>
                <a:ea typeface="ＭＳ Ｐゴシック"/>
                <a:cs typeface="ＭＳ Ｐゴシック"/>
              </a:rPr>
              <a:t>1</a:t>
            </a:r>
            <a:r>
              <a:rPr lang="en-US" sz="2000">
                <a:latin typeface="Gill Sans MT" pitchFamily="34" charset="0"/>
                <a:ea typeface="ＭＳ Ｐゴシック"/>
                <a:cs typeface="ＭＳ Ｐゴシック"/>
              </a:rPr>
              <a:t>, k</a:t>
            </a:r>
            <a:r>
              <a:rPr lang="en-US" sz="2000" baseline="-25000">
                <a:latin typeface="Gill Sans MT" pitchFamily="34" charset="0"/>
                <a:ea typeface="ＭＳ Ｐゴシック"/>
                <a:cs typeface="ＭＳ Ｐゴシック"/>
              </a:rPr>
              <a:t>8</a:t>
            </a:r>
            <a:r>
              <a:rPr lang="en-US" sz="2000">
                <a:latin typeface="Gill Sans MT" pitchFamily="34" charset="0"/>
                <a:ea typeface="ＭＳ Ｐゴシック"/>
                <a:cs typeface="ＭＳ Ｐゴシック"/>
              </a:rPr>
              <a:t>, k</a:t>
            </a:r>
            <a:r>
              <a:rPr lang="en-US" sz="2000" baseline="-25000">
                <a:latin typeface="Gill Sans MT" pitchFamily="34" charset="0"/>
                <a:ea typeface="ＭＳ Ｐゴシック"/>
                <a:cs typeface="ＭＳ Ｐゴシック"/>
              </a:rPr>
              <a:t>11</a:t>
            </a:r>
            <a:r>
              <a:rPr lang="en-US" sz="2000">
                <a:latin typeface="Gill Sans MT" pitchFamily="34" charset="0"/>
                <a:ea typeface="ＭＳ Ｐゴシック"/>
                <a:cs typeface="ＭＳ Ｐゴシック"/>
              </a:rPr>
              <a:t>, k</a:t>
            </a:r>
            <a:r>
              <a:rPr lang="en-US" sz="2000" baseline="-25000">
                <a:latin typeface="Gill Sans MT" pitchFamily="34" charset="0"/>
                <a:ea typeface="ＭＳ Ｐゴシック"/>
                <a:cs typeface="ＭＳ Ｐゴシック"/>
              </a:rPr>
              <a:t>14.</a:t>
            </a:r>
          </a:p>
          <a:p>
            <a:pPr>
              <a:lnSpc>
                <a:spcPct val="80000"/>
              </a:lnSpc>
            </a:pPr>
            <a:endParaRPr lang="en-US" sz="2000" baseline="-25000">
              <a:latin typeface="Gill Sans MT" pitchFamily="34" charset="0"/>
              <a:ea typeface="ＭＳ Ｐゴシック"/>
              <a:cs typeface="ＭＳ Ｐゴシック"/>
            </a:endParaRPr>
          </a:p>
          <a:p>
            <a:pPr>
              <a:lnSpc>
                <a:spcPct val="80000"/>
              </a:lnSpc>
            </a:pPr>
            <a:r>
              <a:rPr lang="en-US" sz="2200">
                <a:latin typeface="Gill Sans MT" pitchFamily="34" charset="0"/>
                <a:ea typeface="ＭＳ Ｐゴシック"/>
                <a:cs typeface="ＭＳ Ｐゴシック"/>
              </a:rPr>
              <a:t>Thus the total size of AES key is 2</a:t>
            </a:r>
            <a:r>
              <a:rPr lang="en-US" sz="2200" baseline="30000">
                <a:latin typeface="Gill Sans MT" pitchFamily="34" charset="0"/>
                <a:ea typeface="ＭＳ Ｐゴシック"/>
                <a:cs typeface="ＭＳ Ｐゴシック"/>
              </a:rPr>
              <a:t>32</a:t>
            </a:r>
            <a:endParaRPr lang="el-GR" sz="2200">
              <a:latin typeface="Gill Sans MT" pitchFamily="34" charset="0"/>
              <a:ea typeface="ＭＳ Ｐゴシック"/>
              <a:cs typeface="ＭＳ Ｐゴシック"/>
            </a:endParaRPr>
          </a:p>
        </p:txBody>
      </p:sp>
      <p:pic>
        <p:nvPicPr>
          <p:cNvPr id="794627" name="Picture 4"/>
          <p:cNvPicPr>
            <a:picLocks noChangeAspect="1" noChangeArrowheads="1"/>
          </p:cNvPicPr>
          <p:nvPr/>
        </p:nvPicPr>
        <p:blipFill>
          <a:blip r:embed="rId2"/>
          <a:srcRect/>
          <a:stretch>
            <a:fillRect/>
          </a:stretch>
        </p:blipFill>
        <p:spPr bwMode="auto">
          <a:xfrm>
            <a:off x="3352800" y="1600201"/>
            <a:ext cx="5391150" cy="1914525"/>
          </a:xfrm>
          <a:prstGeom prst="rect">
            <a:avLst/>
          </a:prstGeom>
          <a:noFill/>
          <a:ln w="9525">
            <a:solidFill>
              <a:srgbClr val="0B4E73"/>
            </a:solidFill>
            <a:miter lim="800000"/>
            <a:headEnd/>
            <a:tailEnd/>
          </a:ln>
        </p:spPr>
      </p:pic>
    </p:spTree>
    <p:extLst>
      <p:ext uri="{BB962C8B-B14F-4D97-AF65-F5344CB8AC3E}">
        <p14:creationId xmlns:p14="http://schemas.microsoft.com/office/powerpoint/2010/main" val="292240114"/>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876" y="0"/>
            <a:ext cx="9999133" cy="1143000"/>
          </a:xfrm>
        </p:spPr>
        <p:txBody>
          <a:bodyPr/>
          <a:lstStyle/>
          <a:p>
            <a:r>
              <a:rPr lang="en-US" dirty="0">
                <a:effectLst/>
                <a:ea typeface="ＭＳ Ｐゴシック"/>
                <a:cs typeface="ＭＳ Ｐゴシック"/>
              </a:rPr>
              <a:t>Fault Tolerant Architecture</a:t>
            </a:r>
            <a:endParaRPr lang="en-IN" dirty="0"/>
          </a:p>
        </p:txBody>
      </p:sp>
      <p:graphicFrame>
        <p:nvGraphicFramePr>
          <p:cNvPr id="4" name="Content Placeholder 3"/>
          <p:cNvGraphicFramePr>
            <a:graphicFrameLocks/>
          </p:cNvGraphicFramePr>
          <p:nvPr>
            <p:extLst>
              <p:ext uri="{D42A27DB-BD31-4B8C-83A1-F6EECF244321}">
                <p14:modId xmlns:p14="http://schemas.microsoft.com/office/powerpoint/2010/main" val="1618352194"/>
              </p:ext>
            </p:extLst>
          </p:nvPr>
        </p:nvGraphicFramePr>
        <p:xfrm>
          <a:off x="1913466" y="1173707"/>
          <a:ext cx="9809961" cy="5213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5966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Rectangle 2"/>
          <p:cNvSpPr>
            <a:spLocks noGrp="1"/>
          </p:cNvSpPr>
          <p:nvPr>
            <p:ph type="title" idx="4294967295"/>
          </p:nvPr>
        </p:nvSpPr>
        <p:spPr bwMode="auto">
          <a:xfrm>
            <a:off x="2133600" y="304800"/>
            <a:ext cx="8915400" cy="838200"/>
          </a:xfrm>
          <a:noFill/>
        </p:spPr>
        <p:txBody>
          <a:bodyPr/>
          <a:lstStyle/>
          <a:p>
            <a:r>
              <a:rPr lang="en-US" sz="3400">
                <a:effectLst/>
                <a:ea typeface="ＭＳ Ｐゴシック"/>
                <a:cs typeface="ＭＳ Ｐゴシック"/>
              </a:rPr>
              <a:t>Comparison of Existing Fault Attacks</a:t>
            </a:r>
          </a:p>
        </p:txBody>
      </p:sp>
      <p:graphicFrame>
        <p:nvGraphicFramePr>
          <p:cNvPr id="635949" name="Group 45"/>
          <p:cNvGraphicFramePr>
            <a:graphicFrameLocks noGrp="1"/>
          </p:cNvGraphicFramePr>
          <p:nvPr/>
        </p:nvGraphicFramePr>
        <p:xfrm>
          <a:off x="2819400" y="1560514"/>
          <a:ext cx="7391400" cy="4679951"/>
        </p:xfrm>
        <a:graphic>
          <a:graphicData uri="http://schemas.openxmlformats.org/drawingml/2006/table">
            <a:tbl>
              <a:tblPr/>
              <a:tblGrid>
                <a:gridCol w="1847850"/>
                <a:gridCol w="1847850"/>
                <a:gridCol w="1847850"/>
                <a:gridCol w="1847850"/>
              </a:tblGrid>
              <a:tr h="409575">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000" b="0" i="0" u="none" strike="noStrike" cap="none" normalizeH="0" baseline="0" smtClean="0">
                          <a:ln>
                            <a:noFill/>
                          </a:ln>
                          <a:solidFill>
                            <a:schemeClr val="tx1"/>
                          </a:solidFill>
                          <a:effectLst/>
                          <a:latin typeface="Calibri" pitchFamily="34" charset="0"/>
                          <a:ea typeface="ＭＳ Ｐゴシック"/>
                          <a:cs typeface="ＭＳ Ｐゴシック"/>
                        </a:rPr>
                        <a:t>Reference</a:t>
                      </a:r>
                      <a:endParaRPr kumimoji="0" lang="en-US" sz="2000" b="1"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ED46C"/>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000" b="0" i="0" u="none" strike="noStrike" cap="none" normalizeH="0" baseline="0" smtClean="0">
                          <a:ln>
                            <a:noFill/>
                          </a:ln>
                          <a:solidFill>
                            <a:schemeClr val="tx1"/>
                          </a:solidFill>
                          <a:effectLst/>
                          <a:latin typeface="Calibri" pitchFamily="34" charset="0"/>
                          <a:ea typeface="ＭＳ Ｐゴシック"/>
                          <a:cs typeface="ＭＳ Ｐゴシック"/>
                        </a:rPr>
                        <a:t>Fault Model</a:t>
                      </a:r>
                      <a:endParaRPr kumimoji="0" lang="en-US" sz="2000" b="1"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ED46C"/>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000" b="0" i="0" u="none" strike="noStrike" cap="none" normalizeH="0" baseline="0" smtClean="0">
                          <a:ln>
                            <a:noFill/>
                          </a:ln>
                          <a:solidFill>
                            <a:schemeClr val="tx1"/>
                          </a:solidFill>
                          <a:effectLst/>
                          <a:latin typeface="Calibri" pitchFamily="34" charset="0"/>
                          <a:ea typeface="ＭＳ Ｐゴシック"/>
                          <a:cs typeface="ＭＳ Ｐゴシック"/>
                        </a:rPr>
                        <a:t>Fault Loc.</a:t>
                      </a:r>
                      <a:endParaRPr kumimoji="0" lang="en-US" sz="2000" b="1"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ED46C"/>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000" b="0" i="0" u="none" strike="noStrike" cap="none" normalizeH="0" baseline="0" smtClean="0">
                          <a:ln>
                            <a:noFill/>
                          </a:ln>
                          <a:solidFill>
                            <a:schemeClr val="tx1"/>
                          </a:solidFill>
                          <a:effectLst/>
                          <a:latin typeface="Calibri" pitchFamily="34" charset="0"/>
                          <a:ea typeface="ＭＳ Ｐゴシック"/>
                          <a:cs typeface="ＭＳ Ｐゴシック"/>
                        </a:rPr>
                        <a:t>#Faulty CT</a:t>
                      </a:r>
                      <a:endParaRPr kumimoji="0" lang="en-US" sz="2000" b="1"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FED46C"/>
                    </a:solidFill>
                  </a:tcPr>
                </a:tc>
              </a:tr>
              <a:tr h="407988">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   Blomer</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Force 1 bit to 0</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Chosen</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128</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69913">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   Giraud</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Switch 1 bit</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Any bit of chosen bytes</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50</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569913">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   Giraud</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Disturb 1 byte</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Anywhere among 4 bytes</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250</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814388">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   Dusart </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Disturb 1 byte</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Anywhere between last 2 MixColumn</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40</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814388">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Piret</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Disturb 1 byte</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Anywhere between 7</a:t>
                      </a:r>
                      <a:r>
                        <a:rPr kumimoji="0" lang="en-US" sz="1600" b="0" i="0" u="none" strike="noStrike" cap="none" normalizeH="0" baseline="30000" smtClean="0">
                          <a:ln>
                            <a:noFill/>
                          </a:ln>
                          <a:solidFill>
                            <a:schemeClr val="tx1"/>
                          </a:solidFill>
                          <a:effectLst/>
                          <a:latin typeface="Calibri" pitchFamily="34" charset="0"/>
                          <a:ea typeface="ＭＳ Ｐゴシック"/>
                          <a:cs typeface="ＭＳ Ｐゴシック"/>
                        </a:rPr>
                        <a:t>th</a:t>
                      </a: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&amp; 8</a:t>
                      </a:r>
                      <a:r>
                        <a:rPr kumimoji="0" lang="en-US" sz="1600" b="0" i="0" u="none" strike="noStrike" cap="none" normalizeH="0" baseline="30000" smtClean="0">
                          <a:ln>
                            <a:noFill/>
                          </a:ln>
                          <a:solidFill>
                            <a:schemeClr val="tx1"/>
                          </a:solidFill>
                          <a:effectLst/>
                          <a:latin typeface="Calibri" pitchFamily="34" charset="0"/>
                          <a:ea typeface="ＭＳ Ｐゴシック"/>
                          <a:cs typeface="ＭＳ Ｐゴシック"/>
                        </a:rPr>
                        <a:t>th</a:t>
                      </a: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 round MixColumn </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2</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1058863">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Mukhopadhyay</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Disturb 1 byte</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Anywhere between 7</a:t>
                      </a:r>
                      <a:r>
                        <a:rPr kumimoji="0" lang="en-US" sz="1600" b="0" i="0" u="none" strike="noStrike" cap="none" normalizeH="0" baseline="30000" smtClean="0">
                          <a:ln>
                            <a:noFill/>
                          </a:ln>
                          <a:solidFill>
                            <a:schemeClr val="tx1"/>
                          </a:solidFill>
                          <a:effectLst/>
                          <a:latin typeface="Calibri" pitchFamily="34" charset="0"/>
                          <a:ea typeface="ＭＳ Ｐゴシック"/>
                          <a:cs typeface="ＭＳ Ｐゴシック"/>
                        </a:rPr>
                        <a:t>th</a:t>
                      </a: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 round MixColumn and last round input</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1600" b="0" i="0" u="none" strike="noStrike" cap="none" normalizeH="0" baseline="0" smtClean="0">
                          <a:ln>
                            <a:noFill/>
                          </a:ln>
                          <a:solidFill>
                            <a:schemeClr val="tx1"/>
                          </a:solidFill>
                          <a:effectLst/>
                          <a:latin typeface="Calibri" pitchFamily="34" charset="0"/>
                          <a:ea typeface="ＭＳ Ｐゴシック"/>
                          <a:cs typeface="ＭＳ Ｐゴシック"/>
                        </a:rPr>
                        <a:t>2</a:t>
                      </a:r>
                      <a:endParaRPr kumimoji="0" lang="en-US" sz="1600" b="0" i="0" u="none" strike="noStrike" cap="none" normalizeH="0" baseline="0" smtClean="0">
                        <a:ln>
                          <a:noFill/>
                        </a:ln>
                        <a:solidFill>
                          <a:schemeClr val="tx1"/>
                        </a:solidFill>
                        <a:effectLst/>
                        <a:latin typeface="Gill Sans MT" pitchFamily="34" charset="0"/>
                        <a:ea typeface="ＭＳ Ｐゴシック"/>
                        <a:cs typeface="ＭＳ Ｐゴシック"/>
                      </a:endParaRPr>
                    </a:p>
                  </a:txBody>
                  <a:tcP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4129560"/>
      </p:ext>
    </p:extLst>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p:cNvSpPr>
          <p:nvPr>
            <p:ph type="title" idx="4294967295"/>
          </p:nvPr>
        </p:nvSpPr>
        <p:spPr bwMode="auto">
          <a:xfrm>
            <a:off x="2959100" y="438150"/>
            <a:ext cx="7499350" cy="762000"/>
          </a:xfrm>
        </p:spPr>
        <p:txBody>
          <a:bodyPr>
            <a:normAutofit fontScale="90000"/>
          </a:bodyPr>
          <a:lstStyle/>
          <a:p>
            <a:pPr>
              <a:defRPr/>
            </a:pPr>
            <a:r>
              <a:rPr lang="en-US" sz="3000" dirty="0">
                <a:effectLst/>
              </a:rPr>
              <a:t>Comparison with Existing Fault Attacks Exploiting Key Scheduling</a:t>
            </a:r>
          </a:p>
        </p:txBody>
      </p:sp>
      <p:graphicFrame>
        <p:nvGraphicFramePr>
          <p:cNvPr id="345091" name="Group 3"/>
          <p:cNvGraphicFramePr>
            <a:graphicFrameLocks noGrp="1"/>
          </p:cNvGraphicFramePr>
          <p:nvPr>
            <p:ph idx="4294967295"/>
          </p:nvPr>
        </p:nvGraphicFramePr>
        <p:xfrm>
          <a:off x="2971800" y="1736726"/>
          <a:ext cx="7010400" cy="4450721"/>
        </p:xfrm>
        <a:graphic>
          <a:graphicData uri="http://schemas.openxmlformats.org/drawingml/2006/table">
            <a:tbl>
              <a:tblPr/>
              <a:tblGrid>
                <a:gridCol w="2133600"/>
                <a:gridCol w="1371600"/>
                <a:gridCol w="1752600"/>
                <a:gridCol w="1752600"/>
              </a:tblGrid>
              <a:tr h="989041">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000" b="0" i="0" u="none" strike="noStrike" cap="none" normalizeH="0" baseline="0" dirty="0" smtClean="0">
                          <a:ln>
                            <a:noFill/>
                          </a:ln>
                          <a:solidFill>
                            <a:schemeClr val="tx1"/>
                          </a:solidFill>
                          <a:effectLst/>
                          <a:latin typeface="Gill Sans MT" pitchFamily="34" charset="0"/>
                          <a:ea typeface="ＭＳ Ｐゴシック" charset="-128"/>
                        </a:rPr>
                        <a:t>Reference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000" b="0" i="0" u="none" strike="noStrike" cap="none" normalizeH="0" baseline="0" dirty="0" smtClean="0">
                          <a:ln>
                            <a:noFill/>
                          </a:ln>
                          <a:solidFill>
                            <a:schemeClr val="tx1"/>
                          </a:solidFill>
                          <a:effectLst/>
                          <a:latin typeface="Gill Sans MT" pitchFamily="34" charset="0"/>
                          <a:ea typeface="ＭＳ Ｐゴシック" charset="-128"/>
                        </a:rPr>
                        <a:t>No. of fault injection points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000" b="0" i="0" u="none" strike="noStrike" cap="none" normalizeH="0" baseline="0" dirty="0" smtClean="0">
                          <a:ln>
                            <a:noFill/>
                          </a:ln>
                          <a:solidFill>
                            <a:schemeClr val="tx1"/>
                          </a:solidFill>
                          <a:effectLst/>
                          <a:latin typeface="Gill Sans MT" pitchFamily="34" charset="0"/>
                          <a:ea typeface="ＭＳ Ｐゴシック" charset="-128"/>
                        </a:rPr>
                        <a:t>No. of faulty encryptions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000" b="0" i="0" u="none" strike="noStrike" cap="none" normalizeH="0" baseline="0" dirty="0" smtClean="0">
                          <a:ln>
                            <a:noFill/>
                          </a:ln>
                          <a:solidFill>
                            <a:schemeClr val="tx1"/>
                          </a:solidFill>
                          <a:effectLst/>
                          <a:latin typeface="Gill Sans MT" pitchFamily="34" charset="0"/>
                          <a:ea typeface="ＭＳ Ｐゴシック" charset="-128"/>
                        </a:rPr>
                        <a:t>Brute force search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schemeClr>
                    </a:solidFill>
                  </a:tcPr>
                </a:tc>
              </a:tr>
              <a:tr h="1268001">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Gill Sans MT" pitchFamily="34" charset="0"/>
                          <a:ea typeface="ＭＳ Ｐゴシック" charset="-128"/>
                        </a:rPr>
                        <a:t>Takahashi et. al.</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Gill Sans MT" pitchFamily="34" charset="0"/>
                          <a:ea typeface="ＭＳ Ｐゴシック" charset="-128"/>
                        </a:rPr>
                        <a:t>(NTT Lab)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Gill Sans MT" pitchFamily="34" charset="0"/>
                          <a:ea typeface="ＭＳ Ｐゴシック" charset="-128"/>
                        </a:rPr>
                        <a:t>1</a:t>
                      </a:r>
                    </a:p>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Gill Sans MT" pitchFamily="34" charset="0"/>
                          <a:ea typeface="ＭＳ Ｐゴシック" charset="-128"/>
                        </a:rPr>
                        <a:t>2</a:t>
                      </a:r>
                    </a:p>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Gill Sans MT" pitchFamily="34"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Gill Sans MT" pitchFamily="34" charset="0"/>
                          <a:ea typeface="ＭＳ Ｐゴシック" charset="-128"/>
                        </a:rPr>
                        <a:t>2</a:t>
                      </a:r>
                    </a:p>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Gill Sans MT" pitchFamily="34" charset="0"/>
                          <a:ea typeface="ＭＳ Ｐゴシック" charset="-128"/>
                        </a:rPr>
                        <a:t>4</a:t>
                      </a:r>
                    </a:p>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Gill Sans MT" pitchFamily="34" charset="0"/>
                          <a:ea typeface="ＭＳ Ｐゴシック"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Gill Sans MT" pitchFamily="34" charset="0"/>
                          <a:ea typeface="ＭＳ Ｐゴシック" charset="-128"/>
                        </a:rPr>
                        <a:t>2</a:t>
                      </a:r>
                      <a:r>
                        <a:rPr kumimoji="0" lang="en-US" sz="2400" b="0" i="0" u="none" strike="noStrike" cap="none" normalizeH="0" baseline="30000" smtClean="0">
                          <a:ln>
                            <a:noFill/>
                          </a:ln>
                          <a:solidFill>
                            <a:schemeClr val="tx1"/>
                          </a:solidFill>
                          <a:effectLst/>
                          <a:latin typeface="Gill Sans MT" pitchFamily="34" charset="0"/>
                          <a:ea typeface="ＭＳ Ｐゴシック" charset="-128"/>
                        </a:rPr>
                        <a:t>18</a:t>
                      </a:r>
                    </a:p>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Gill Sans MT" pitchFamily="34" charset="0"/>
                          <a:ea typeface="ＭＳ Ｐゴシック" charset="-128"/>
                        </a:rPr>
                        <a:t>2</a:t>
                      </a:r>
                      <a:r>
                        <a:rPr kumimoji="0" lang="en-US" sz="2400" b="0" i="0" u="none" strike="noStrike" cap="none" normalizeH="0" baseline="30000" smtClean="0">
                          <a:ln>
                            <a:noFill/>
                          </a:ln>
                          <a:solidFill>
                            <a:schemeClr val="tx1"/>
                          </a:solidFill>
                          <a:effectLst/>
                          <a:latin typeface="Gill Sans MT" pitchFamily="34" charset="0"/>
                          <a:ea typeface="ＭＳ Ｐゴシック" charset="-128"/>
                        </a:rPr>
                        <a:t>16</a:t>
                      </a:r>
                    </a:p>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Gill Sans MT" pitchFamily="34"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4601">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Gill Sans MT" pitchFamily="34" charset="0"/>
                          <a:ea typeface="ＭＳ Ｐゴシック" charset="-128"/>
                        </a:rPr>
                        <a:t>Takahashi et. al.</a:t>
                      </a:r>
                    </a:p>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Gill Sans MT" pitchFamily="34" charset="0"/>
                          <a:ea typeface="ＭＳ Ｐゴシック" charset="-128"/>
                        </a:rPr>
                        <a:t>(NTT Lab)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Gill Sans MT" pitchFamily="34" charset="0"/>
                          <a:ea typeface="ＭＳ Ｐゴシック" charset="-128"/>
                        </a:rPr>
                        <a:t>1</a:t>
                      </a:r>
                    </a:p>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Gill Sans MT" pitchFamily="34" charset="0"/>
                          <a:ea typeface="ＭＳ Ｐゴシック" charset="-128"/>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Gill Sans MT" pitchFamily="34" charset="0"/>
                          <a:ea typeface="ＭＳ Ｐゴシック" charset="-128"/>
                        </a:rPr>
                        <a:t>2</a:t>
                      </a:r>
                    </a:p>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Gill Sans MT" pitchFamily="34" charset="0"/>
                          <a:ea typeface="ＭＳ Ｐゴシック" charset="-128"/>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Gill Sans MT" pitchFamily="34" charset="0"/>
                          <a:ea typeface="ＭＳ Ｐゴシック" charset="-128"/>
                        </a:rPr>
                        <a:t>2</a:t>
                      </a:r>
                      <a:r>
                        <a:rPr kumimoji="0" lang="en-US" sz="2400" b="0" i="0" u="none" strike="noStrike" cap="none" normalizeH="0" baseline="30000" dirty="0" smtClean="0">
                          <a:ln>
                            <a:noFill/>
                          </a:ln>
                          <a:solidFill>
                            <a:schemeClr val="tx1"/>
                          </a:solidFill>
                          <a:effectLst/>
                          <a:latin typeface="Gill Sans MT" pitchFamily="34" charset="0"/>
                          <a:ea typeface="ＭＳ Ｐゴシック" charset="-128"/>
                        </a:rPr>
                        <a:t>40</a:t>
                      </a:r>
                      <a:endParaRPr kumimoji="0" lang="en-US" sz="2400" b="0" i="0" u="none" strike="noStrike" cap="none" normalizeH="0" baseline="0" dirty="0" smtClean="0">
                        <a:ln>
                          <a:noFill/>
                        </a:ln>
                        <a:solidFill>
                          <a:schemeClr val="tx1"/>
                        </a:solidFill>
                        <a:effectLst/>
                        <a:latin typeface="Gill Sans MT" pitchFamily="34" charset="0"/>
                        <a:ea typeface="ＭＳ Ｐゴシック" charset="-128"/>
                      </a:endParaRPr>
                    </a:p>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Gill Sans MT" pitchFamily="34" charset="0"/>
                          <a:ea typeface="ＭＳ Ｐゴシック" charset="-128"/>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561">
                <a:tc>
                  <a:txBody>
                    <a:body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smtClean="0">
                          <a:ln>
                            <a:noFill/>
                          </a:ln>
                          <a:solidFill>
                            <a:schemeClr val="tx1"/>
                          </a:solidFill>
                          <a:effectLst/>
                          <a:latin typeface="Gill Sans MT" pitchFamily="34" charset="0"/>
                          <a:ea typeface="ＭＳ Ｐゴシック" charset="-128"/>
                        </a:rPr>
                        <a:t>Our Attack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Gill Sans MT" pitchFamily="34" charset="0"/>
                          <a:ea typeface="ＭＳ Ｐゴシック" charset="-128"/>
                        </a:rPr>
                        <a:t>1</a:t>
                      </a:r>
                    </a:p>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1" i="0" u="none" strike="noStrike" cap="none" normalizeH="0" baseline="0" dirty="0" smtClean="0">
                          <a:ln>
                            <a:noFill/>
                          </a:ln>
                          <a:solidFill>
                            <a:srgbClr val="9B4C37"/>
                          </a:solidFill>
                          <a:effectLst/>
                          <a:latin typeface="Gill Sans MT" pitchFamily="34"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Gill Sans MT" pitchFamily="34" charset="0"/>
                          <a:ea typeface="ＭＳ Ｐゴシック" charset="-128"/>
                        </a:rPr>
                        <a:t>2</a:t>
                      </a:r>
                    </a:p>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1" i="0" u="none" strike="noStrike" cap="none" normalizeH="0" baseline="0" dirty="0" smtClean="0">
                          <a:ln>
                            <a:noFill/>
                          </a:ln>
                          <a:solidFill>
                            <a:srgbClr val="9B4C37"/>
                          </a:solidFill>
                          <a:effectLst/>
                          <a:latin typeface="Gill Sans MT" pitchFamily="34" charset="0"/>
                          <a:ea typeface="ＭＳ Ｐゴシック" charset="-128"/>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0" i="0" u="none" strike="noStrike" cap="none" normalizeH="0" baseline="0" dirty="0" smtClean="0">
                          <a:ln>
                            <a:noFill/>
                          </a:ln>
                          <a:solidFill>
                            <a:schemeClr val="tx1"/>
                          </a:solidFill>
                          <a:effectLst/>
                          <a:latin typeface="Gill Sans MT" pitchFamily="34" charset="0"/>
                          <a:ea typeface="ＭＳ Ｐゴシック" charset="-128"/>
                        </a:rPr>
                        <a:t>0</a:t>
                      </a:r>
                    </a:p>
                    <a:p>
                      <a:pPr marL="0" marR="0" lvl="0" indent="0" algn="ctr"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r>
                        <a:rPr kumimoji="0" lang="en-US" sz="2400" b="1" i="0" u="none" strike="noStrike" cap="none" normalizeH="0" baseline="0" dirty="0" smtClean="0">
                          <a:ln>
                            <a:noFill/>
                          </a:ln>
                          <a:solidFill>
                            <a:srgbClr val="9B4C37"/>
                          </a:solidFill>
                          <a:effectLst/>
                          <a:latin typeface="Gill Sans MT" pitchFamily="34" charset="0"/>
                          <a:ea typeface="ＭＳ Ｐゴシック" charset="-128"/>
                        </a:rPr>
                        <a:t>2</a:t>
                      </a:r>
                      <a:r>
                        <a:rPr kumimoji="0" lang="en-US" sz="2400" b="1" i="0" u="none" strike="noStrike" cap="none" normalizeH="0" baseline="30000" dirty="0" smtClean="0">
                          <a:ln>
                            <a:noFill/>
                          </a:ln>
                          <a:solidFill>
                            <a:srgbClr val="9B4C37"/>
                          </a:solidFill>
                          <a:effectLst/>
                          <a:latin typeface="Gill Sans MT" pitchFamily="34" charset="0"/>
                          <a:ea typeface="ＭＳ Ｐゴシック" charset="-128"/>
                        </a:rPr>
                        <a:t>32</a:t>
                      </a:r>
                      <a:endParaRPr kumimoji="0" lang="en-US" sz="2400" b="1" i="0" u="none" strike="noStrike" cap="none" normalizeH="0" baseline="0" dirty="0" smtClean="0">
                        <a:ln>
                          <a:noFill/>
                        </a:ln>
                        <a:solidFill>
                          <a:srgbClr val="9B4C37"/>
                        </a:solidFill>
                        <a:effectLst/>
                        <a:latin typeface="Gill Sans MT" pitchFamily="34" charset="0"/>
                        <a:ea typeface="ＭＳ Ｐゴシック"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80217423"/>
      </p:ext>
    </p:extLst>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p:cNvSpPr>
          <p:nvPr>
            <p:ph type="title" idx="4294967295"/>
          </p:nvPr>
        </p:nvSpPr>
        <p:spPr bwMode="auto">
          <a:xfrm>
            <a:off x="2959100" y="384175"/>
            <a:ext cx="7499350" cy="706438"/>
          </a:xfrm>
        </p:spPr>
        <p:txBody>
          <a:bodyPr>
            <a:normAutofit fontScale="90000"/>
          </a:bodyPr>
          <a:lstStyle/>
          <a:p>
            <a:pPr>
              <a:defRPr/>
            </a:pPr>
            <a:r>
              <a:rPr lang="en-US" dirty="0" smtClean="0">
                <a:effectLst/>
              </a:rPr>
              <a:t>Improvement of the Attack</a:t>
            </a:r>
          </a:p>
        </p:txBody>
      </p:sp>
      <p:sp>
        <p:nvSpPr>
          <p:cNvPr id="800770" name="Rectangle 3"/>
          <p:cNvSpPr>
            <a:spLocks noGrp="1"/>
          </p:cNvSpPr>
          <p:nvPr>
            <p:ph type="body" idx="4294967295"/>
          </p:nvPr>
        </p:nvSpPr>
        <p:spPr>
          <a:xfrm>
            <a:off x="2590800" y="1676400"/>
            <a:ext cx="7696200" cy="3352800"/>
          </a:xfrm>
        </p:spPr>
        <p:txBody>
          <a:bodyPr/>
          <a:lstStyle/>
          <a:p>
            <a:pPr>
              <a:lnSpc>
                <a:spcPct val="90000"/>
              </a:lnSpc>
            </a:pPr>
            <a:r>
              <a:rPr lang="en-US" sz="2800">
                <a:latin typeface="Gill Sans MT" pitchFamily="34" charset="0"/>
                <a:ea typeface="ＭＳ Ｐゴシック"/>
                <a:cs typeface="ＭＳ Ｐゴシック"/>
              </a:rPr>
              <a:t>Current research shows that the AES key size can be reduced from 2</a:t>
            </a:r>
            <a:r>
              <a:rPr lang="en-US" sz="2800" baseline="30000">
                <a:latin typeface="Gill Sans MT" pitchFamily="34" charset="0"/>
                <a:ea typeface="ＭＳ Ｐゴシック"/>
                <a:cs typeface="ＭＳ Ｐゴシック"/>
              </a:rPr>
              <a:t>32</a:t>
            </a:r>
            <a:r>
              <a:rPr lang="en-US" sz="2800">
                <a:latin typeface="Gill Sans MT" pitchFamily="34" charset="0"/>
                <a:ea typeface="ＭＳ Ｐゴシック"/>
                <a:cs typeface="ＭＳ Ｐゴシック"/>
              </a:rPr>
              <a:t> to 2</a:t>
            </a:r>
            <a:r>
              <a:rPr lang="en-US" sz="2800" baseline="30000">
                <a:latin typeface="Gill Sans MT" pitchFamily="34" charset="0"/>
                <a:ea typeface="ＭＳ Ｐゴシック"/>
                <a:cs typeface="ＭＳ Ｐゴシック"/>
              </a:rPr>
              <a:t>8</a:t>
            </a:r>
            <a:r>
              <a:rPr lang="en-US" sz="2800">
                <a:latin typeface="Gill Sans MT" pitchFamily="34" charset="0"/>
                <a:ea typeface="ＭＳ Ｐゴシック"/>
                <a:cs typeface="ＭＳ Ｐゴシック"/>
              </a:rPr>
              <a:t> for a single byte fault.</a:t>
            </a:r>
          </a:p>
          <a:p>
            <a:pPr>
              <a:lnSpc>
                <a:spcPct val="90000"/>
              </a:lnSpc>
            </a:pPr>
            <a:endParaRPr lang="en-US" sz="2000">
              <a:latin typeface="Gill Sans MT" pitchFamily="34" charset="0"/>
              <a:ea typeface="ＭＳ Ｐゴシック"/>
              <a:cs typeface="ＭＳ Ｐゴシック"/>
            </a:endParaRPr>
          </a:p>
          <a:p>
            <a:pPr>
              <a:lnSpc>
                <a:spcPct val="90000"/>
              </a:lnSpc>
            </a:pPr>
            <a:r>
              <a:rPr lang="en-US" sz="2800">
                <a:latin typeface="Gill Sans MT" pitchFamily="34" charset="0"/>
                <a:ea typeface="ＭＳ Ｐゴシック"/>
                <a:cs typeface="ＭＳ Ｐゴシック"/>
              </a:rPr>
              <a:t>The small complexity of the attack makes it feasible on real life FPGA implementations of AES using less sophisticated techniques, like clock glitching.</a:t>
            </a:r>
          </a:p>
        </p:txBody>
      </p:sp>
      <p:sp>
        <p:nvSpPr>
          <p:cNvPr id="800771" name="TextBox 1"/>
          <p:cNvSpPr txBox="1">
            <a:spLocks noChangeArrowheads="1"/>
          </p:cNvSpPr>
          <p:nvPr/>
        </p:nvSpPr>
        <p:spPr bwMode="auto">
          <a:xfrm>
            <a:off x="2590800" y="5614987"/>
            <a:ext cx="7696200" cy="584200"/>
          </a:xfrm>
          <a:prstGeom prst="rect">
            <a:avLst/>
          </a:prstGeom>
          <a:noFill/>
          <a:ln w="9525">
            <a:noFill/>
            <a:miter lim="800000"/>
            <a:headEnd/>
            <a:tailEnd/>
          </a:ln>
        </p:spPr>
        <p:txBody>
          <a:bodyPr>
            <a:spAutoFit/>
          </a:bodyPr>
          <a:lstStyle/>
          <a:p>
            <a:r>
              <a:rPr lang="en-US" sz="1600" i="1" dirty="0">
                <a:latin typeface="Arial Narrow" pitchFamily="34" charset="0"/>
              </a:rPr>
              <a:t>Michael Tunstall, </a:t>
            </a:r>
            <a:r>
              <a:rPr lang="en-US" sz="1600" i="1" dirty="0" err="1" smtClean="0">
                <a:latin typeface="Arial Narrow" pitchFamily="34" charset="0"/>
              </a:rPr>
              <a:t>Debdeep</a:t>
            </a:r>
            <a:r>
              <a:rPr lang="en-US" sz="1600" i="1" dirty="0" smtClean="0">
                <a:latin typeface="Arial Narrow" pitchFamily="34" charset="0"/>
              </a:rPr>
              <a:t> </a:t>
            </a:r>
            <a:r>
              <a:rPr lang="en-US" sz="1600" i="1" dirty="0" err="1" smtClean="0">
                <a:latin typeface="Arial Narrow" pitchFamily="34" charset="0"/>
              </a:rPr>
              <a:t>Mukhopadhyay</a:t>
            </a:r>
            <a:r>
              <a:rPr lang="en-US" sz="1600" i="1" dirty="0">
                <a:latin typeface="Arial Narrow" pitchFamily="34" charset="0"/>
              </a:rPr>
              <a:t>, </a:t>
            </a:r>
            <a:r>
              <a:rPr lang="en-US" sz="1600" i="1" dirty="0" err="1">
                <a:latin typeface="Arial Narrow" pitchFamily="34" charset="0"/>
              </a:rPr>
              <a:t>S,Ali</a:t>
            </a:r>
            <a:r>
              <a:rPr lang="en-US" sz="1600" i="1" dirty="0">
                <a:latin typeface="Arial Narrow" pitchFamily="34" charset="0"/>
              </a:rPr>
              <a:t>, </a:t>
            </a:r>
            <a:r>
              <a:rPr lang="en-US" sz="1600" dirty="0">
                <a:latin typeface="Arial Narrow" pitchFamily="34" charset="0"/>
              </a:rPr>
              <a:t>Differential Fault Analysis of the Advanced Encryption Standard using a Single Fault, Cryptology </a:t>
            </a:r>
            <a:r>
              <a:rPr lang="en-US" sz="1600" dirty="0" err="1">
                <a:latin typeface="Arial Narrow" pitchFamily="34" charset="0"/>
              </a:rPr>
              <a:t>ePrint</a:t>
            </a:r>
            <a:r>
              <a:rPr lang="en-US" sz="1600" dirty="0">
                <a:latin typeface="Arial Narrow" pitchFamily="34" charset="0"/>
              </a:rPr>
              <a:t> Archive: Report </a:t>
            </a:r>
            <a:r>
              <a:rPr lang="en-US" sz="1600" dirty="0" smtClean="0">
                <a:latin typeface="Arial Narrow" pitchFamily="34" charset="0"/>
              </a:rPr>
              <a:t>2009/575, WISTP 2011</a:t>
            </a:r>
            <a:endParaRPr lang="en-US" sz="1600" dirty="0">
              <a:latin typeface="Arial Narrow" pitchFamily="34" charset="0"/>
            </a:endParaRPr>
          </a:p>
        </p:txBody>
      </p:sp>
    </p:spTree>
    <p:extLst>
      <p:ext uri="{BB962C8B-B14F-4D97-AF65-F5344CB8AC3E}">
        <p14:creationId xmlns:p14="http://schemas.microsoft.com/office/powerpoint/2010/main" val="2543068352"/>
      </p:ext>
    </p:extLst>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Title 1"/>
          <p:cNvSpPr>
            <a:spLocks noGrp="1"/>
          </p:cNvSpPr>
          <p:nvPr>
            <p:ph type="title" idx="4294967295"/>
          </p:nvPr>
        </p:nvSpPr>
        <p:spPr bwMode="auto">
          <a:noFill/>
        </p:spPr>
        <p:txBody>
          <a:bodyPr/>
          <a:lstStyle/>
          <a:p>
            <a:pPr eaLnBrk="1" hangingPunct="1"/>
            <a:r>
              <a:rPr lang="en-US" dirty="0" smtClean="0">
                <a:effectLst/>
                <a:ea typeface="ＭＳ Ｐゴシック"/>
                <a:cs typeface="ＭＳ Ｐゴシック"/>
              </a:rPr>
              <a:t>Drawbacks of Existing DFA</a:t>
            </a:r>
          </a:p>
        </p:txBody>
      </p:sp>
      <p:sp>
        <p:nvSpPr>
          <p:cNvPr id="835587" name="Content Placeholder 2"/>
          <p:cNvSpPr>
            <a:spLocks noGrp="1"/>
          </p:cNvSpPr>
          <p:nvPr>
            <p:ph idx="4294967295"/>
          </p:nvPr>
        </p:nvSpPr>
        <p:spPr/>
        <p:txBody>
          <a:bodyPr/>
          <a:lstStyle/>
          <a:p>
            <a:pPr eaLnBrk="1" hangingPunct="1">
              <a:lnSpc>
                <a:spcPct val="150000"/>
              </a:lnSpc>
            </a:pPr>
            <a:r>
              <a:rPr lang="en-US" smtClean="0">
                <a:ea typeface="ＭＳ Ｐゴシック"/>
                <a:cs typeface="ＭＳ Ｐゴシック"/>
              </a:rPr>
              <a:t>Requires 2</a:t>
            </a:r>
            <a:r>
              <a:rPr lang="en-US" baseline="30000" smtClean="0">
                <a:ea typeface="ＭＳ Ｐゴシック"/>
                <a:cs typeface="ＭＳ Ｐゴシック"/>
              </a:rPr>
              <a:t>32</a:t>
            </a:r>
            <a:r>
              <a:rPr lang="en-US" smtClean="0">
                <a:ea typeface="ＭＳ Ｐゴシック"/>
                <a:cs typeface="ＭＳ Ｐゴシック"/>
              </a:rPr>
              <a:t> brute-force search</a:t>
            </a:r>
          </a:p>
          <a:p>
            <a:pPr eaLnBrk="1" hangingPunct="1">
              <a:lnSpc>
                <a:spcPct val="150000"/>
              </a:lnSpc>
            </a:pPr>
            <a:r>
              <a:rPr lang="en-US" smtClean="0">
                <a:ea typeface="ＭＳ Ｐゴシック"/>
                <a:cs typeface="ＭＳ Ｐゴシック"/>
              </a:rPr>
              <a:t>Time complexity O(2</a:t>
            </a:r>
            <a:r>
              <a:rPr lang="en-US" baseline="30000" smtClean="0">
                <a:ea typeface="ＭＳ Ｐゴシック"/>
                <a:cs typeface="ＭＳ Ｐゴシック"/>
              </a:rPr>
              <a:t>32</a:t>
            </a:r>
            <a:r>
              <a:rPr lang="en-US" smtClean="0">
                <a:ea typeface="ＭＳ Ｐゴシック"/>
                <a:cs typeface="ＭＳ Ｐゴシック"/>
              </a:rPr>
              <a:t>).  </a:t>
            </a:r>
          </a:p>
        </p:txBody>
      </p:sp>
    </p:spTree>
    <p:extLst>
      <p:ext uri="{BB962C8B-B14F-4D97-AF65-F5344CB8AC3E}">
        <p14:creationId xmlns:p14="http://schemas.microsoft.com/office/powerpoint/2010/main" val="2073678627"/>
      </p:ext>
    </p:extLst>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10" name="Title 1"/>
          <p:cNvSpPr>
            <a:spLocks noGrp="1"/>
          </p:cNvSpPr>
          <p:nvPr>
            <p:ph type="title" idx="4294967295"/>
          </p:nvPr>
        </p:nvSpPr>
        <p:spPr bwMode="auto">
          <a:noFill/>
        </p:spPr>
        <p:txBody>
          <a:bodyPr/>
          <a:lstStyle/>
          <a:p>
            <a:pPr eaLnBrk="1" hangingPunct="1"/>
            <a:r>
              <a:rPr lang="en-US" sz="3400" dirty="0">
                <a:solidFill>
                  <a:srgbClr val="174CC3"/>
                </a:solidFill>
                <a:effectLst/>
                <a:latin typeface="Times New Roman" pitchFamily="18" charset="0"/>
                <a:ea typeface="ＭＳ Ｐゴシック"/>
                <a:cs typeface="Times New Roman" pitchFamily="18" charset="0"/>
              </a:rPr>
              <a:t>Improving The DFA</a:t>
            </a:r>
          </a:p>
        </p:txBody>
      </p:sp>
      <p:sp>
        <p:nvSpPr>
          <p:cNvPr id="3" name="Content Placeholder 2"/>
          <p:cNvSpPr>
            <a:spLocks noGrp="1"/>
          </p:cNvSpPr>
          <p:nvPr>
            <p:ph idx="4294967295"/>
          </p:nvPr>
        </p:nvSpPr>
        <p:spPr/>
        <p:txBody>
          <a:bodyPr>
            <a:normAutofit/>
          </a:bodyPr>
          <a:lstStyle/>
          <a:p>
            <a:pPr eaLnBrk="1" hangingPunct="1">
              <a:lnSpc>
                <a:spcPct val="150000"/>
              </a:lnSpc>
            </a:pPr>
            <a:r>
              <a:rPr lang="en-US" sz="2800">
                <a:latin typeface="Times New Roman" pitchFamily="18" charset="0"/>
                <a:ea typeface="ＭＳ Ｐゴシック"/>
                <a:cs typeface="Times New Roman" pitchFamily="18" charset="0"/>
              </a:rPr>
              <a:t>The attack is improved in two ways:</a:t>
            </a:r>
          </a:p>
          <a:p>
            <a:pPr lvl="2" eaLnBrk="1" hangingPunct="1">
              <a:lnSpc>
                <a:spcPct val="150000"/>
              </a:lnSpc>
              <a:buFont typeface="Wingdings" pitchFamily="2" charset="2"/>
              <a:buChar char="Ø"/>
            </a:pPr>
            <a:r>
              <a:rPr lang="en-US" smtClean="0">
                <a:ea typeface="ＭＳ Ｐゴシック"/>
              </a:rPr>
              <a:t>  </a:t>
            </a:r>
            <a:r>
              <a:rPr lang="en-US" smtClean="0">
                <a:solidFill>
                  <a:srgbClr val="4A452A"/>
                </a:solidFill>
                <a:latin typeface="Times New Roman" pitchFamily="18" charset="0"/>
                <a:ea typeface="ＭＳ Ｐゴシック"/>
                <a:cs typeface="Times New Roman" pitchFamily="18" charset="0"/>
              </a:rPr>
              <a:t>Reduce the search space of the attack</a:t>
            </a:r>
          </a:p>
          <a:p>
            <a:pPr lvl="2" eaLnBrk="1" hangingPunct="1">
              <a:lnSpc>
                <a:spcPct val="150000"/>
              </a:lnSpc>
              <a:buFont typeface="Wingdings" pitchFamily="2" charset="2"/>
              <a:buChar char="Ø"/>
            </a:pPr>
            <a:r>
              <a:rPr lang="en-US" smtClean="0">
                <a:solidFill>
                  <a:srgbClr val="4A452A"/>
                </a:solidFill>
                <a:latin typeface="Times New Roman" pitchFamily="18" charset="0"/>
                <a:ea typeface="ＭＳ Ｐゴシック"/>
                <a:cs typeface="Times New Roman" pitchFamily="18" charset="0"/>
              </a:rPr>
              <a:t>  Reduce the time complexity of the attack</a:t>
            </a:r>
            <a:r>
              <a:rPr lang="en-US" smtClean="0">
                <a:solidFill>
                  <a:srgbClr val="4A452A"/>
                </a:solidFill>
                <a:ea typeface="ＭＳ Ｐゴシック"/>
              </a:rPr>
              <a:t>	</a:t>
            </a:r>
          </a:p>
          <a:p>
            <a:pPr eaLnBrk="1" hangingPunct="1"/>
            <a:endParaRPr lang="en-US" smtClean="0">
              <a:ea typeface="ＭＳ Ｐゴシック"/>
              <a:cs typeface="ＭＳ Ｐゴシック"/>
            </a:endParaRPr>
          </a:p>
          <a:p>
            <a:pPr eaLnBrk="1" hangingPunct="1">
              <a:buFont typeface="Wingdings 2" pitchFamily="18" charset="2"/>
              <a:buNone/>
            </a:pPr>
            <a:r>
              <a:rPr lang="en-US" smtClean="0">
                <a:ea typeface="ＭＳ Ｐゴシック"/>
                <a:cs typeface="ＭＳ Ｐゴシック"/>
              </a:rPr>
              <a:t>	</a:t>
            </a:r>
          </a:p>
        </p:txBody>
      </p:sp>
    </p:spTree>
    <p:extLst>
      <p:ext uri="{BB962C8B-B14F-4D97-AF65-F5344CB8AC3E}">
        <p14:creationId xmlns:p14="http://schemas.microsoft.com/office/powerpoint/2010/main" val="3613452790"/>
      </p:ext>
    </p:extLst>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Title 1"/>
          <p:cNvSpPr>
            <a:spLocks noGrp="1"/>
          </p:cNvSpPr>
          <p:nvPr>
            <p:ph type="title" idx="4294967295"/>
          </p:nvPr>
        </p:nvSpPr>
        <p:spPr bwMode="auto">
          <a:xfrm>
            <a:off x="2959100" y="274638"/>
            <a:ext cx="7291388" cy="563562"/>
          </a:xfrm>
          <a:noFill/>
        </p:spPr>
        <p:txBody>
          <a:bodyPr>
            <a:normAutofit fontScale="90000"/>
          </a:bodyPr>
          <a:lstStyle/>
          <a:p>
            <a:pPr eaLnBrk="1" hangingPunct="1"/>
            <a:r>
              <a:rPr lang="en-US" sz="3400">
                <a:solidFill>
                  <a:srgbClr val="174CC3"/>
                </a:solidFill>
                <a:effectLst/>
                <a:latin typeface="Times New Roman" pitchFamily="18" charset="0"/>
                <a:ea typeface="ＭＳ Ｐゴシック"/>
                <a:cs typeface="Times New Roman" pitchFamily="18" charset="0"/>
              </a:rPr>
              <a:t>Reducing the Search space</a:t>
            </a:r>
          </a:p>
        </p:txBody>
      </p:sp>
      <p:sp>
        <p:nvSpPr>
          <p:cNvPr id="3" name="Content Placeholder 2"/>
          <p:cNvSpPr>
            <a:spLocks noGrp="1"/>
          </p:cNvSpPr>
          <p:nvPr>
            <p:ph idx="4294967295"/>
          </p:nvPr>
        </p:nvSpPr>
        <p:spPr/>
        <p:txBody>
          <a:bodyPr>
            <a:normAutofit/>
          </a:bodyPr>
          <a:lstStyle/>
          <a:p>
            <a:pPr eaLnBrk="1" hangingPunct="1"/>
            <a:r>
              <a:rPr lang="en-US" sz="2800">
                <a:latin typeface="Times New Roman" pitchFamily="18" charset="0"/>
                <a:ea typeface="ＭＳ Ｐゴシック"/>
                <a:cs typeface="Times New Roman" pitchFamily="18" charset="0"/>
              </a:rPr>
              <a:t>Search space reduced in two phases.</a:t>
            </a:r>
          </a:p>
          <a:p>
            <a:pPr eaLnBrk="1" hangingPunct="1"/>
            <a:r>
              <a:rPr lang="en-US" sz="2800">
                <a:latin typeface="Times New Roman" pitchFamily="18" charset="0"/>
                <a:ea typeface="ＭＳ Ｐゴシック"/>
                <a:cs typeface="Times New Roman" pitchFamily="18" charset="0"/>
              </a:rPr>
              <a:t>   First phase</a:t>
            </a:r>
            <a:r>
              <a:rPr lang="en-US" smtClean="0">
                <a:latin typeface="Times New Roman" pitchFamily="18" charset="0"/>
                <a:ea typeface="ＭＳ Ｐゴシック"/>
                <a:cs typeface="Times New Roman" pitchFamily="18" charset="0"/>
              </a:rPr>
              <a:t>:</a:t>
            </a:r>
          </a:p>
          <a:p>
            <a:pPr lvl="2" eaLnBrk="1" hangingPunct="1">
              <a:buFont typeface="Wingdings" pitchFamily="2" charset="2"/>
              <a:buChar char="Ø"/>
            </a:pPr>
            <a:r>
              <a:rPr lang="en-US" smtClean="0">
                <a:solidFill>
                  <a:srgbClr val="4A452A"/>
                </a:solidFill>
                <a:latin typeface="Times New Roman" pitchFamily="18" charset="0"/>
                <a:ea typeface="ＭＳ Ｐゴシック"/>
                <a:cs typeface="Times New Roman" pitchFamily="18" charset="0"/>
              </a:rPr>
              <a:t>Find the 2</a:t>
            </a:r>
            <a:r>
              <a:rPr lang="en-US" baseline="30000" smtClean="0">
                <a:solidFill>
                  <a:srgbClr val="4A452A"/>
                </a:solidFill>
                <a:latin typeface="Times New Roman" pitchFamily="18" charset="0"/>
                <a:ea typeface="ＭＳ Ｐゴシック"/>
                <a:cs typeface="Times New Roman" pitchFamily="18" charset="0"/>
              </a:rPr>
              <a:t>32 </a:t>
            </a:r>
            <a:r>
              <a:rPr lang="en-US" smtClean="0">
                <a:solidFill>
                  <a:srgbClr val="4A452A"/>
                </a:solidFill>
                <a:latin typeface="Times New Roman" pitchFamily="18" charset="0"/>
                <a:ea typeface="ＭＳ Ｐゴシック"/>
                <a:cs typeface="Times New Roman" pitchFamily="18" charset="0"/>
              </a:rPr>
              <a:t> candidates of 10</a:t>
            </a:r>
            <a:r>
              <a:rPr lang="en-US" baseline="30000" smtClean="0">
                <a:solidFill>
                  <a:srgbClr val="4A452A"/>
                </a:solidFill>
                <a:latin typeface="Times New Roman" pitchFamily="18" charset="0"/>
                <a:ea typeface="ＭＳ Ｐゴシック"/>
                <a:cs typeface="Times New Roman" pitchFamily="18" charset="0"/>
              </a:rPr>
              <a:t>th</a:t>
            </a:r>
            <a:r>
              <a:rPr lang="en-US" smtClean="0">
                <a:solidFill>
                  <a:srgbClr val="4A452A"/>
                </a:solidFill>
                <a:latin typeface="Times New Roman" pitchFamily="18" charset="0"/>
                <a:ea typeface="ＭＳ Ｐゴシック"/>
                <a:cs typeface="Times New Roman" pitchFamily="18" charset="0"/>
              </a:rPr>
              <a:t> round key.</a:t>
            </a:r>
          </a:p>
          <a:p>
            <a:pPr eaLnBrk="1" hangingPunct="1"/>
            <a:r>
              <a:rPr lang="en-US" sz="2800">
                <a:latin typeface="Times New Roman" pitchFamily="18" charset="0"/>
                <a:ea typeface="ＭＳ Ｐゴシック"/>
                <a:cs typeface="Times New Roman" pitchFamily="18" charset="0"/>
              </a:rPr>
              <a:t>Second phase</a:t>
            </a:r>
          </a:p>
          <a:p>
            <a:pPr lvl="2" eaLnBrk="1" hangingPunct="1">
              <a:buFont typeface="Wingdings" pitchFamily="2" charset="2"/>
              <a:buChar char="Ø"/>
            </a:pPr>
            <a:r>
              <a:rPr lang="en-US" smtClean="0">
                <a:latin typeface="Times New Roman" pitchFamily="18" charset="0"/>
                <a:ea typeface="ＭＳ Ｐゴシック"/>
                <a:cs typeface="Times New Roman" pitchFamily="18" charset="0"/>
              </a:rPr>
              <a:t>  </a:t>
            </a:r>
            <a:r>
              <a:rPr lang="en-US" smtClean="0">
                <a:solidFill>
                  <a:srgbClr val="4A452A"/>
                </a:solidFill>
                <a:latin typeface="Times New Roman" pitchFamily="18" charset="0"/>
                <a:ea typeface="ＭＳ Ｐゴシック"/>
                <a:cs typeface="Times New Roman" pitchFamily="18" charset="0"/>
              </a:rPr>
              <a:t>Deduce four differential equation from differences {2f’,f’,f’,3f’}.</a:t>
            </a:r>
          </a:p>
          <a:p>
            <a:pPr lvl="2" eaLnBrk="1" hangingPunct="1">
              <a:buFont typeface="Wingdings" pitchFamily="2" charset="2"/>
              <a:buChar char="Ø"/>
            </a:pPr>
            <a:r>
              <a:rPr lang="en-US" smtClean="0">
                <a:solidFill>
                  <a:srgbClr val="4A452A"/>
                </a:solidFill>
                <a:latin typeface="Times New Roman" pitchFamily="18" charset="0"/>
                <a:ea typeface="ＭＳ Ｐゴシック"/>
                <a:cs typeface="Times New Roman" pitchFamily="18" charset="0"/>
              </a:rPr>
              <a:t> Reduce the 2</a:t>
            </a:r>
            <a:r>
              <a:rPr lang="en-US" baseline="30000" smtClean="0">
                <a:solidFill>
                  <a:srgbClr val="4A452A"/>
                </a:solidFill>
                <a:latin typeface="Times New Roman" pitchFamily="18" charset="0"/>
                <a:ea typeface="ＭＳ Ｐゴシック"/>
                <a:cs typeface="Times New Roman" pitchFamily="18" charset="0"/>
              </a:rPr>
              <a:t>32</a:t>
            </a:r>
            <a:r>
              <a:rPr lang="en-US" smtClean="0">
                <a:solidFill>
                  <a:srgbClr val="4A452A"/>
                </a:solidFill>
                <a:latin typeface="Times New Roman" pitchFamily="18" charset="0"/>
                <a:ea typeface="ＭＳ Ｐゴシック"/>
                <a:cs typeface="Times New Roman" pitchFamily="18" charset="0"/>
              </a:rPr>
              <a:t> candidates to 2</a:t>
            </a:r>
            <a:r>
              <a:rPr lang="en-US" baseline="30000" smtClean="0">
                <a:solidFill>
                  <a:srgbClr val="4A452A"/>
                </a:solidFill>
                <a:latin typeface="Times New Roman" pitchFamily="18" charset="0"/>
                <a:ea typeface="ＭＳ Ｐゴシック"/>
                <a:cs typeface="Times New Roman" pitchFamily="18" charset="0"/>
              </a:rPr>
              <a:t>8</a:t>
            </a:r>
            <a:r>
              <a:rPr lang="en-US" smtClean="0">
                <a:solidFill>
                  <a:srgbClr val="4A452A"/>
                </a:solidFill>
                <a:latin typeface="Times New Roman" pitchFamily="18" charset="0"/>
                <a:ea typeface="ＭＳ Ｐゴシック"/>
                <a:cs typeface="Times New Roman" pitchFamily="18" charset="0"/>
              </a:rPr>
              <a:t> using the four differential equation.</a:t>
            </a:r>
          </a:p>
          <a:p>
            <a:pPr eaLnBrk="1" hangingPunct="1">
              <a:buFont typeface="Wingdings 2" pitchFamily="18" charset="2"/>
              <a:buNone/>
            </a:pPr>
            <a:endParaRPr lang="en-US" smtClean="0">
              <a:ea typeface="ＭＳ Ｐゴシック"/>
              <a:cs typeface="ＭＳ Ｐゴシック"/>
            </a:endParaRPr>
          </a:p>
          <a:p>
            <a:pPr eaLnBrk="1" hangingPunct="1">
              <a:buFont typeface="Wingdings 2" pitchFamily="18" charset="2"/>
              <a:buNone/>
            </a:pPr>
            <a:endParaRPr lang="en-US" smtClean="0">
              <a:ea typeface="ＭＳ Ｐゴシック"/>
              <a:cs typeface="ＭＳ Ｐゴシック"/>
            </a:endParaRPr>
          </a:p>
          <a:p>
            <a:pPr eaLnBrk="1" hangingPunct="1">
              <a:buFont typeface="Wingdings 2" pitchFamily="18" charset="2"/>
              <a:buNone/>
            </a:pPr>
            <a:endParaRPr lang="en-US" smtClean="0">
              <a:ea typeface="ＭＳ Ｐゴシック"/>
              <a:cs typeface="ＭＳ Ｐゴシック"/>
            </a:endParaRPr>
          </a:p>
        </p:txBody>
      </p:sp>
    </p:spTree>
    <p:extLst>
      <p:ext uri="{BB962C8B-B14F-4D97-AF65-F5344CB8AC3E}">
        <p14:creationId xmlns:p14="http://schemas.microsoft.com/office/powerpoint/2010/main" val="2527689830"/>
      </p:ext>
    </p:extLst>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8" name="Title 1"/>
          <p:cNvSpPr>
            <a:spLocks noGrp="1"/>
          </p:cNvSpPr>
          <p:nvPr>
            <p:ph type="title" idx="4294967295"/>
          </p:nvPr>
        </p:nvSpPr>
        <p:spPr bwMode="auto">
          <a:noFill/>
        </p:spPr>
        <p:txBody>
          <a:bodyPr/>
          <a:lstStyle/>
          <a:p>
            <a:pPr eaLnBrk="1" hangingPunct="1"/>
            <a:r>
              <a:rPr lang="en-US" sz="3400">
                <a:solidFill>
                  <a:srgbClr val="174CC3"/>
                </a:solidFill>
                <a:effectLst/>
                <a:latin typeface="Times New Roman" pitchFamily="18" charset="0"/>
                <a:ea typeface="ＭＳ Ｐゴシック"/>
                <a:cs typeface="Times New Roman" pitchFamily="18" charset="0"/>
              </a:rPr>
              <a:t>Reducing the search space</a:t>
            </a:r>
          </a:p>
        </p:txBody>
      </p:sp>
      <p:pic>
        <p:nvPicPr>
          <p:cNvPr id="838659" name="Picture 21" descr="DFA.jpg"/>
          <p:cNvPicPr>
            <a:picLocks noChangeAspect="1"/>
          </p:cNvPicPr>
          <p:nvPr/>
        </p:nvPicPr>
        <p:blipFill>
          <a:blip r:embed="rId3"/>
          <a:srcRect/>
          <a:stretch>
            <a:fillRect/>
          </a:stretch>
        </p:blipFill>
        <p:spPr bwMode="auto">
          <a:xfrm>
            <a:off x="2613026" y="1143000"/>
            <a:ext cx="2492375" cy="4800600"/>
          </a:xfrm>
          <a:prstGeom prst="rect">
            <a:avLst/>
          </a:prstGeom>
          <a:noFill/>
          <a:ln w="9525">
            <a:noFill/>
            <a:miter lim="800000"/>
            <a:headEnd/>
            <a:tailEnd/>
          </a:ln>
        </p:spPr>
      </p:pic>
      <p:sp>
        <p:nvSpPr>
          <p:cNvPr id="838660" name="TextBox 22"/>
          <p:cNvSpPr txBox="1">
            <a:spLocks noChangeArrowheads="1"/>
          </p:cNvSpPr>
          <p:nvPr/>
        </p:nvSpPr>
        <p:spPr bwMode="auto">
          <a:xfrm>
            <a:off x="5773738" y="3733801"/>
            <a:ext cx="1693863" cy="307975"/>
          </a:xfrm>
          <a:prstGeom prst="rect">
            <a:avLst/>
          </a:prstGeom>
          <a:noFill/>
          <a:ln w="9525">
            <a:noFill/>
            <a:miter lim="800000"/>
            <a:headEnd/>
            <a:tailEnd/>
          </a:ln>
        </p:spPr>
        <p:txBody>
          <a:bodyPr wrap="none">
            <a:spAutoFit/>
          </a:bodyPr>
          <a:lstStyle/>
          <a:p>
            <a:r>
              <a:rPr lang="en-US" sz="1400" dirty="0">
                <a:latin typeface="Calibri" pitchFamily="34" charset="0"/>
              </a:rPr>
              <a:t>Differential Equation</a:t>
            </a:r>
          </a:p>
        </p:txBody>
      </p:sp>
      <p:sp>
        <p:nvSpPr>
          <p:cNvPr id="838661" name="TextBox 24"/>
          <p:cNvSpPr txBox="1">
            <a:spLocks noChangeArrowheads="1"/>
          </p:cNvSpPr>
          <p:nvPr/>
        </p:nvSpPr>
        <p:spPr bwMode="auto">
          <a:xfrm>
            <a:off x="5607050" y="1828800"/>
            <a:ext cx="2800350" cy="400050"/>
          </a:xfrm>
          <a:prstGeom prst="rect">
            <a:avLst/>
          </a:prstGeom>
          <a:noFill/>
          <a:ln w="9525">
            <a:noFill/>
            <a:miter lim="800000"/>
            <a:headEnd/>
            <a:tailEnd/>
          </a:ln>
        </p:spPr>
        <p:txBody>
          <a:bodyPr wrap="none">
            <a:spAutoFit/>
          </a:bodyPr>
          <a:lstStyle/>
          <a:p>
            <a:pPr>
              <a:buFont typeface="Arial" charset="0"/>
              <a:buChar char="•"/>
            </a:pPr>
            <a:r>
              <a:rPr lang="en-US" sz="2000">
                <a:latin typeface="Times New Roman" pitchFamily="18" charset="0"/>
                <a:cs typeface="Times New Roman" pitchFamily="18" charset="0"/>
              </a:rPr>
              <a:t>Find  2</a:t>
            </a:r>
            <a:r>
              <a:rPr lang="en-US" sz="2000" baseline="30000">
                <a:latin typeface="Times New Roman" pitchFamily="18" charset="0"/>
                <a:cs typeface="Times New Roman" pitchFamily="18" charset="0"/>
              </a:rPr>
              <a:t>32</a:t>
            </a:r>
            <a:r>
              <a:rPr lang="en-US" sz="2000">
                <a:latin typeface="Times New Roman" pitchFamily="18" charset="0"/>
                <a:cs typeface="Times New Roman" pitchFamily="18" charset="0"/>
              </a:rPr>
              <a:t> candidates K</a:t>
            </a:r>
            <a:r>
              <a:rPr lang="en-US" sz="2000" baseline="-25000">
                <a:latin typeface="Times New Roman" pitchFamily="18" charset="0"/>
                <a:cs typeface="Times New Roman" pitchFamily="18" charset="0"/>
              </a:rPr>
              <a:t>10</a:t>
            </a:r>
            <a:r>
              <a:rPr lang="en-US" sz="2000">
                <a:latin typeface="Times New Roman" pitchFamily="18" charset="0"/>
                <a:cs typeface="Times New Roman" pitchFamily="18" charset="0"/>
              </a:rPr>
              <a:t> </a:t>
            </a:r>
          </a:p>
        </p:txBody>
      </p:sp>
      <p:sp>
        <p:nvSpPr>
          <p:cNvPr id="838662" name="TextBox 9"/>
          <p:cNvSpPr txBox="1">
            <a:spLocks noChangeArrowheads="1"/>
          </p:cNvSpPr>
          <p:nvPr/>
        </p:nvSpPr>
        <p:spPr bwMode="auto">
          <a:xfrm>
            <a:off x="5181601" y="5867400"/>
            <a:ext cx="536575" cy="369888"/>
          </a:xfrm>
          <a:prstGeom prst="rect">
            <a:avLst/>
          </a:prstGeom>
          <a:noFill/>
          <a:ln w="9525">
            <a:noFill/>
            <a:miter lim="800000"/>
            <a:headEnd/>
            <a:tailEnd/>
          </a:ln>
        </p:spPr>
        <p:txBody>
          <a:bodyPr wrap="none">
            <a:spAutoFit/>
          </a:bodyPr>
          <a:lstStyle/>
          <a:p>
            <a:r>
              <a:rPr lang="en-US" dirty="0">
                <a:latin typeface="Calibri" pitchFamily="34" charset="0"/>
              </a:rPr>
              <a:t>2</a:t>
            </a:r>
            <a:r>
              <a:rPr lang="en-US" baseline="30000" dirty="0">
                <a:latin typeface="Calibri" pitchFamily="34" charset="0"/>
              </a:rPr>
              <a:t>128</a:t>
            </a:r>
            <a:endParaRPr lang="en-US" dirty="0">
              <a:latin typeface="Calibri" pitchFamily="34" charset="0"/>
            </a:endParaRPr>
          </a:p>
        </p:txBody>
      </p:sp>
      <p:cxnSp>
        <p:nvCxnSpPr>
          <p:cNvPr id="12" name="Straight Arrow Connector 11"/>
          <p:cNvCxnSpPr/>
          <p:nvPr/>
        </p:nvCxnSpPr>
        <p:spPr>
          <a:xfrm rot="5400000" flipH="1" flipV="1">
            <a:off x="4954588" y="5103814"/>
            <a:ext cx="914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8664" name="TextBox 12"/>
          <p:cNvSpPr txBox="1">
            <a:spLocks noChangeArrowheads="1"/>
          </p:cNvSpPr>
          <p:nvPr/>
        </p:nvSpPr>
        <p:spPr bwMode="auto">
          <a:xfrm>
            <a:off x="5256212" y="4191000"/>
            <a:ext cx="458788" cy="369888"/>
          </a:xfrm>
          <a:prstGeom prst="rect">
            <a:avLst/>
          </a:prstGeom>
          <a:noFill/>
          <a:ln w="9525">
            <a:noFill/>
            <a:miter lim="800000"/>
            <a:headEnd/>
            <a:tailEnd/>
          </a:ln>
        </p:spPr>
        <p:txBody>
          <a:bodyPr wrap="none">
            <a:spAutoFit/>
          </a:bodyPr>
          <a:lstStyle/>
          <a:p>
            <a:r>
              <a:rPr lang="en-US" dirty="0">
                <a:latin typeface="Calibri" pitchFamily="34" charset="0"/>
              </a:rPr>
              <a:t>2</a:t>
            </a:r>
            <a:r>
              <a:rPr lang="en-US" baseline="30000" dirty="0">
                <a:latin typeface="Calibri" pitchFamily="34" charset="0"/>
              </a:rPr>
              <a:t>32</a:t>
            </a:r>
            <a:endParaRPr lang="en-US" dirty="0">
              <a:latin typeface="Calibri" pitchFamily="34" charset="0"/>
            </a:endParaRPr>
          </a:p>
        </p:txBody>
      </p:sp>
      <p:graphicFrame>
        <p:nvGraphicFramePr>
          <p:cNvPr id="838665" name="Object 2"/>
          <p:cNvGraphicFramePr>
            <a:graphicFrameLocks noChangeAspect="1"/>
          </p:cNvGraphicFramePr>
          <p:nvPr/>
        </p:nvGraphicFramePr>
        <p:xfrm>
          <a:off x="6324600" y="4343400"/>
          <a:ext cx="3200400" cy="1485900"/>
        </p:xfrm>
        <a:graphic>
          <a:graphicData uri="http://schemas.openxmlformats.org/presentationml/2006/ole">
            <mc:AlternateContent xmlns:mc="http://schemas.openxmlformats.org/markup-compatibility/2006">
              <mc:Choice xmlns:v="urn:schemas-microsoft-com:vml" Requires="v">
                <p:oleObj spid="_x0000_s3156" name="Equation" r:id="rId4" imgW="2133600" imgH="990600" progId="Equation.3">
                  <p:embed/>
                </p:oleObj>
              </mc:Choice>
              <mc:Fallback>
                <p:oleObj name="Equation" r:id="rId4" imgW="2133600" imgH="990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343400"/>
                        <a:ext cx="3200400" cy="148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72769851"/>
      </p:ext>
    </p:extLst>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Title 1"/>
          <p:cNvSpPr>
            <a:spLocks noGrp="1"/>
          </p:cNvSpPr>
          <p:nvPr>
            <p:ph type="title" idx="4294967295"/>
          </p:nvPr>
        </p:nvSpPr>
        <p:spPr bwMode="auto">
          <a:noFill/>
        </p:spPr>
        <p:txBody>
          <a:bodyPr/>
          <a:lstStyle/>
          <a:p>
            <a:pPr eaLnBrk="1" hangingPunct="1"/>
            <a:r>
              <a:rPr lang="en-US" smtClean="0">
                <a:solidFill>
                  <a:srgbClr val="174CC3"/>
                </a:solidFill>
                <a:effectLst/>
                <a:ea typeface="ＭＳ Ｐゴシック"/>
                <a:cs typeface="ＭＳ Ｐゴシック"/>
              </a:rPr>
              <a:t>Reducing the Search space</a:t>
            </a:r>
          </a:p>
        </p:txBody>
      </p:sp>
      <p:pic>
        <p:nvPicPr>
          <p:cNvPr id="839683" name="Picture 21" descr="DFA.jpg"/>
          <p:cNvPicPr>
            <a:picLocks noChangeAspect="1"/>
          </p:cNvPicPr>
          <p:nvPr/>
        </p:nvPicPr>
        <p:blipFill>
          <a:blip r:embed="rId3"/>
          <a:srcRect/>
          <a:stretch>
            <a:fillRect/>
          </a:stretch>
        </p:blipFill>
        <p:spPr bwMode="auto">
          <a:xfrm>
            <a:off x="1524001" y="1524000"/>
            <a:ext cx="2492375" cy="4800600"/>
          </a:xfrm>
          <a:prstGeom prst="rect">
            <a:avLst/>
          </a:prstGeom>
          <a:noFill/>
          <a:ln w="9525">
            <a:noFill/>
            <a:miter lim="800000"/>
            <a:headEnd/>
            <a:tailEnd/>
          </a:ln>
        </p:spPr>
      </p:pic>
      <p:sp>
        <p:nvSpPr>
          <p:cNvPr id="839684" name="TextBox 22"/>
          <p:cNvSpPr txBox="1">
            <a:spLocks noChangeArrowheads="1"/>
          </p:cNvSpPr>
          <p:nvPr/>
        </p:nvSpPr>
        <p:spPr bwMode="auto">
          <a:xfrm>
            <a:off x="4191001" y="4572001"/>
            <a:ext cx="1710661" cy="307777"/>
          </a:xfrm>
          <a:prstGeom prst="rect">
            <a:avLst/>
          </a:prstGeom>
          <a:noFill/>
          <a:ln w="9525">
            <a:noFill/>
            <a:miter lim="800000"/>
            <a:headEnd/>
            <a:tailEnd/>
          </a:ln>
        </p:spPr>
        <p:txBody>
          <a:bodyPr wrap="none">
            <a:spAutoFit/>
          </a:bodyPr>
          <a:lstStyle/>
          <a:p>
            <a:r>
              <a:rPr lang="en-US" sz="1400">
                <a:latin typeface="Times New Roman" pitchFamily="18" charset="0"/>
                <a:cs typeface="Times New Roman" pitchFamily="18" charset="0"/>
              </a:rPr>
              <a:t>Differential Equation</a:t>
            </a:r>
          </a:p>
        </p:txBody>
      </p:sp>
      <p:sp>
        <p:nvSpPr>
          <p:cNvPr id="839685" name="TextBox 24"/>
          <p:cNvSpPr txBox="1">
            <a:spLocks noChangeArrowheads="1"/>
          </p:cNvSpPr>
          <p:nvPr/>
        </p:nvSpPr>
        <p:spPr bwMode="auto">
          <a:xfrm>
            <a:off x="5607051" y="1828800"/>
            <a:ext cx="4970463" cy="1016000"/>
          </a:xfrm>
          <a:prstGeom prst="rect">
            <a:avLst/>
          </a:prstGeom>
          <a:noFill/>
          <a:ln w="9525">
            <a:noFill/>
            <a:miter lim="800000"/>
            <a:headEnd/>
            <a:tailEnd/>
          </a:ln>
        </p:spPr>
        <p:txBody>
          <a:bodyPr wrap="none">
            <a:spAutoFit/>
          </a:bodyPr>
          <a:lstStyle/>
          <a:p>
            <a:pPr>
              <a:buFont typeface="Wingdings" pitchFamily="2" charset="2"/>
              <a:buChar char="§"/>
            </a:pPr>
            <a:r>
              <a:rPr lang="en-US" sz="2000">
                <a:latin typeface="Calibri" pitchFamily="34" charset="0"/>
              </a:rPr>
              <a:t>Find  2</a:t>
            </a:r>
            <a:r>
              <a:rPr lang="en-US" sz="2000" baseline="30000">
                <a:latin typeface="Calibri" pitchFamily="34" charset="0"/>
              </a:rPr>
              <a:t>32</a:t>
            </a:r>
            <a:r>
              <a:rPr lang="en-US" sz="2000">
                <a:latin typeface="Calibri" pitchFamily="34" charset="0"/>
              </a:rPr>
              <a:t> candidates K</a:t>
            </a:r>
            <a:r>
              <a:rPr lang="en-US" sz="2000" baseline="30000">
                <a:latin typeface="Calibri" pitchFamily="34" charset="0"/>
              </a:rPr>
              <a:t>10</a:t>
            </a:r>
            <a:r>
              <a:rPr lang="en-US" sz="2000">
                <a:latin typeface="Calibri" pitchFamily="34" charset="0"/>
              </a:rPr>
              <a:t> </a:t>
            </a:r>
          </a:p>
          <a:p>
            <a:pPr>
              <a:buFont typeface="Wingdings" pitchFamily="2" charset="2"/>
              <a:buChar char="§"/>
            </a:pPr>
            <a:r>
              <a:rPr lang="en-US" sz="2000">
                <a:latin typeface="Calibri" pitchFamily="34" charset="0"/>
              </a:rPr>
              <a:t>Find 2</a:t>
            </a:r>
            <a:r>
              <a:rPr lang="en-US" sz="2000" baseline="30000">
                <a:latin typeface="Calibri" pitchFamily="34" charset="0"/>
              </a:rPr>
              <a:t>32 </a:t>
            </a:r>
            <a:r>
              <a:rPr lang="en-US" sz="2000">
                <a:latin typeface="Calibri" pitchFamily="34" charset="0"/>
              </a:rPr>
              <a:t>Candidates  of  K</a:t>
            </a:r>
            <a:r>
              <a:rPr lang="en-US" sz="2000" baseline="30000">
                <a:latin typeface="Calibri" pitchFamily="34" charset="0"/>
              </a:rPr>
              <a:t>9</a:t>
            </a:r>
            <a:r>
              <a:rPr lang="en-US" sz="2000">
                <a:latin typeface="Calibri" pitchFamily="34" charset="0"/>
              </a:rPr>
              <a:t>  using keyschedule</a:t>
            </a:r>
          </a:p>
          <a:p>
            <a:pPr>
              <a:buFont typeface="Wingdings" pitchFamily="2" charset="2"/>
              <a:buChar char="§"/>
            </a:pPr>
            <a:r>
              <a:rPr lang="en-US" sz="2000">
                <a:latin typeface="Calibri" pitchFamily="34" charset="0"/>
              </a:rPr>
              <a:t> Reduce K</a:t>
            </a:r>
            <a:r>
              <a:rPr lang="en-US" sz="2000" baseline="30000">
                <a:latin typeface="Calibri" pitchFamily="34" charset="0"/>
              </a:rPr>
              <a:t>9</a:t>
            </a:r>
            <a:r>
              <a:rPr lang="en-US" sz="2000">
                <a:latin typeface="Calibri" pitchFamily="34" charset="0"/>
              </a:rPr>
              <a:t>  to  2</a:t>
            </a:r>
            <a:r>
              <a:rPr lang="en-US" sz="2000" baseline="30000">
                <a:latin typeface="Calibri" pitchFamily="34" charset="0"/>
              </a:rPr>
              <a:t>8</a:t>
            </a:r>
            <a:r>
              <a:rPr lang="en-US" sz="2000">
                <a:latin typeface="Calibri" pitchFamily="34" charset="0"/>
              </a:rPr>
              <a:t>  candidates  </a:t>
            </a:r>
            <a:r>
              <a:rPr lang="en-US" sz="2000" baseline="30000">
                <a:latin typeface="Calibri" pitchFamily="34" charset="0"/>
              </a:rPr>
              <a:t>   </a:t>
            </a:r>
            <a:endParaRPr lang="en-US" sz="2000">
              <a:latin typeface="Calibri" pitchFamily="34" charset="0"/>
            </a:endParaRPr>
          </a:p>
        </p:txBody>
      </p:sp>
      <p:sp>
        <p:nvSpPr>
          <p:cNvPr id="839686" name="TextBox 9"/>
          <p:cNvSpPr txBox="1">
            <a:spLocks noChangeArrowheads="1"/>
          </p:cNvSpPr>
          <p:nvPr/>
        </p:nvSpPr>
        <p:spPr bwMode="auto">
          <a:xfrm>
            <a:off x="4191001" y="5867400"/>
            <a:ext cx="536575" cy="369888"/>
          </a:xfrm>
          <a:prstGeom prst="rect">
            <a:avLst/>
          </a:prstGeom>
          <a:noFill/>
          <a:ln w="9525">
            <a:noFill/>
            <a:miter lim="800000"/>
            <a:headEnd/>
            <a:tailEnd/>
          </a:ln>
        </p:spPr>
        <p:txBody>
          <a:bodyPr wrap="none">
            <a:spAutoFit/>
          </a:bodyPr>
          <a:lstStyle/>
          <a:p>
            <a:r>
              <a:rPr lang="en-US">
                <a:latin typeface="Calibri" pitchFamily="34" charset="0"/>
              </a:rPr>
              <a:t>2</a:t>
            </a:r>
            <a:r>
              <a:rPr lang="en-US" baseline="30000">
                <a:latin typeface="Calibri" pitchFamily="34" charset="0"/>
              </a:rPr>
              <a:t>128</a:t>
            </a:r>
            <a:endParaRPr lang="en-US">
              <a:latin typeface="Calibri" pitchFamily="34" charset="0"/>
            </a:endParaRPr>
          </a:p>
        </p:txBody>
      </p:sp>
      <p:cxnSp>
        <p:nvCxnSpPr>
          <p:cNvPr id="12" name="Straight Arrow Connector 11"/>
          <p:cNvCxnSpPr/>
          <p:nvPr/>
        </p:nvCxnSpPr>
        <p:spPr>
          <a:xfrm rot="5400000" flipH="1" flipV="1">
            <a:off x="4038601" y="5334001"/>
            <a:ext cx="914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9688" name="TextBox 12"/>
          <p:cNvSpPr txBox="1">
            <a:spLocks noChangeArrowheads="1"/>
          </p:cNvSpPr>
          <p:nvPr/>
        </p:nvSpPr>
        <p:spPr bwMode="auto">
          <a:xfrm>
            <a:off x="4343400" y="4191000"/>
            <a:ext cx="458788" cy="369888"/>
          </a:xfrm>
          <a:prstGeom prst="rect">
            <a:avLst/>
          </a:prstGeom>
          <a:noFill/>
          <a:ln w="9525">
            <a:noFill/>
            <a:miter lim="800000"/>
            <a:headEnd/>
            <a:tailEnd/>
          </a:ln>
        </p:spPr>
        <p:txBody>
          <a:bodyPr wrap="none">
            <a:spAutoFit/>
          </a:bodyPr>
          <a:lstStyle/>
          <a:p>
            <a:r>
              <a:rPr lang="en-US">
                <a:latin typeface="Calibri" pitchFamily="34" charset="0"/>
              </a:rPr>
              <a:t>2</a:t>
            </a:r>
            <a:r>
              <a:rPr lang="en-US" baseline="30000">
                <a:latin typeface="Calibri" pitchFamily="34" charset="0"/>
              </a:rPr>
              <a:t>32</a:t>
            </a:r>
            <a:endParaRPr lang="en-US">
              <a:latin typeface="Calibri" pitchFamily="34" charset="0"/>
            </a:endParaRPr>
          </a:p>
        </p:txBody>
      </p:sp>
      <p:sp>
        <p:nvSpPr>
          <p:cNvPr id="9" name="Rounded Rectangle 8"/>
          <p:cNvSpPr/>
          <p:nvPr/>
        </p:nvSpPr>
        <p:spPr>
          <a:xfrm>
            <a:off x="3962400" y="2971800"/>
            <a:ext cx="13716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latin typeface="Times New Roman" pitchFamily="18" charset="0"/>
                <a:cs typeface="Times New Roman" pitchFamily="18" charset="0"/>
              </a:rPr>
              <a:t>keyschedule</a:t>
            </a:r>
          </a:p>
        </p:txBody>
      </p:sp>
      <p:cxnSp>
        <p:nvCxnSpPr>
          <p:cNvPr id="18" name="Straight Arrow Connector 17"/>
          <p:cNvCxnSpPr/>
          <p:nvPr/>
        </p:nvCxnSpPr>
        <p:spPr>
          <a:xfrm rot="5400000" flipH="1" flipV="1">
            <a:off x="4153694" y="3618706"/>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4191001" y="2667001"/>
            <a:ext cx="4572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39692" name="TextBox 20"/>
          <p:cNvSpPr txBox="1">
            <a:spLocks noChangeArrowheads="1"/>
          </p:cNvSpPr>
          <p:nvPr/>
        </p:nvSpPr>
        <p:spPr bwMode="auto">
          <a:xfrm>
            <a:off x="4038601" y="2057401"/>
            <a:ext cx="1710661" cy="307777"/>
          </a:xfrm>
          <a:prstGeom prst="rect">
            <a:avLst/>
          </a:prstGeom>
          <a:noFill/>
          <a:ln w="9525">
            <a:noFill/>
            <a:miter lim="800000"/>
            <a:headEnd/>
            <a:tailEnd/>
          </a:ln>
        </p:spPr>
        <p:txBody>
          <a:bodyPr wrap="none">
            <a:spAutoFit/>
          </a:bodyPr>
          <a:lstStyle/>
          <a:p>
            <a:r>
              <a:rPr lang="en-US" sz="1400">
                <a:latin typeface="Times New Roman" pitchFamily="18" charset="0"/>
                <a:cs typeface="Times New Roman" pitchFamily="18" charset="0"/>
              </a:rPr>
              <a:t>Differential Equation</a:t>
            </a:r>
          </a:p>
        </p:txBody>
      </p:sp>
      <p:sp>
        <p:nvSpPr>
          <p:cNvPr id="839693" name="TextBox 23"/>
          <p:cNvSpPr txBox="1">
            <a:spLocks noChangeArrowheads="1"/>
          </p:cNvSpPr>
          <p:nvPr/>
        </p:nvSpPr>
        <p:spPr bwMode="auto">
          <a:xfrm>
            <a:off x="4191000" y="1676400"/>
            <a:ext cx="381000" cy="369888"/>
          </a:xfrm>
          <a:prstGeom prst="rect">
            <a:avLst/>
          </a:prstGeom>
          <a:noFill/>
          <a:ln w="9525">
            <a:noFill/>
            <a:miter lim="800000"/>
            <a:headEnd/>
            <a:tailEnd/>
          </a:ln>
        </p:spPr>
        <p:txBody>
          <a:bodyPr wrap="none">
            <a:spAutoFit/>
          </a:bodyPr>
          <a:lstStyle/>
          <a:p>
            <a:r>
              <a:rPr lang="en-US">
                <a:latin typeface="Calibri" pitchFamily="34" charset="0"/>
              </a:rPr>
              <a:t>2</a:t>
            </a:r>
            <a:r>
              <a:rPr lang="en-US" baseline="30000">
                <a:latin typeface="Calibri" pitchFamily="34" charset="0"/>
              </a:rPr>
              <a:t>8</a:t>
            </a:r>
            <a:endParaRPr lang="en-US">
              <a:latin typeface="Calibri" pitchFamily="34" charset="0"/>
            </a:endParaRPr>
          </a:p>
        </p:txBody>
      </p:sp>
      <p:graphicFrame>
        <p:nvGraphicFramePr>
          <p:cNvPr id="839694" name="Object 2"/>
          <p:cNvGraphicFramePr>
            <a:graphicFrameLocks noChangeAspect="1"/>
          </p:cNvGraphicFramePr>
          <p:nvPr/>
        </p:nvGraphicFramePr>
        <p:xfrm>
          <a:off x="6324600" y="4572001"/>
          <a:ext cx="1981200" cy="1731963"/>
        </p:xfrm>
        <a:graphic>
          <a:graphicData uri="http://schemas.openxmlformats.org/presentationml/2006/ole">
            <mc:AlternateContent xmlns:mc="http://schemas.openxmlformats.org/markup-compatibility/2006">
              <mc:Choice xmlns:v="urn:schemas-microsoft-com:vml" Requires="v">
                <p:oleObj spid="_x0000_s4180" name="Equation" r:id="rId4" imgW="825500" imgH="1041400" progId="Equation.3">
                  <p:embed/>
                </p:oleObj>
              </mc:Choice>
              <mc:Fallback>
                <p:oleObj name="Equation" r:id="rId4" imgW="825500" imgH="1041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572001"/>
                        <a:ext cx="1981200" cy="173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Arrow Connector 16"/>
          <p:cNvCxnSpPr/>
          <p:nvPr/>
        </p:nvCxnSpPr>
        <p:spPr>
          <a:xfrm rot="16200000" flipH="1">
            <a:off x="4610100" y="2781300"/>
            <a:ext cx="2057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3166371"/>
      </p:ext>
    </p:extLst>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0706" name="Title 1"/>
          <p:cNvSpPr>
            <a:spLocks noGrp="1"/>
          </p:cNvSpPr>
          <p:nvPr>
            <p:ph type="title" idx="4294967295"/>
          </p:nvPr>
        </p:nvSpPr>
        <p:spPr bwMode="auto">
          <a:noFill/>
        </p:spPr>
        <p:txBody>
          <a:bodyPr/>
          <a:lstStyle/>
          <a:p>
            <a:pPr eaLnBrk="1" hangingPunct="1"/>
            <a:r>
              <a:rPr lang="en-US" sz="3400">
                <a:solidFill>
                  <a:srgbClr val="174CC3"/>
                </a:solidFill>
                <a:effectLst/>
                <a:latin typeface="Times New Roman" pitchFamily="18" charset="0"/>
                <a:ea typeface="ＭＳ Ｐゴシック"/>
                <a:cs typeface="Times New Roman" pitchFamily="18" charset="0"/>
              </a:rPr>
              <a:t>Reducing the Search space</a:t>
            </a:r>
          </a:p>
        </p:txBody>
      </p:sp>
      <p:pic>
        <p:nvPicPr>
          <p:cNvPr id="840707" name="Picture 21" descr="DFA.jpg"/>
          <p:cNvPicPr>
            <a:picLocks noChangeAspect="1"/>
          </p:cNvPicPr>
          <p:nvPr/>
        </p:nvPicPr>
        <p:blipFill>
          <a:blip r:embed="rId3"/>
          <a:srcRect/>
          <a:stretch>
            <a:fillRect/>
          </a:stretch>
        </p:blipFill>
        <p:spPr bwMode="auto">
          <a:xfrm>
            <a:off x="1524001" y="1524000"/>
            <a:ext cx="2492375" cy="4800600"/>
          </a:xfrm>
          <a:prstGeom prst="rect">
            <a:avLst/>
          </a:prstGeom>
          <a:noFill/>
          <a:ln w="9525">
            <a:noFill/>
            <a:miter lim="800000"/>
            <a:headEnd/>
            <a:tailEnd/>
          </a:ln>
        </p:spPr>
      </p:pic>
      <p:sp>
        <p:nvSpPr>
          <p:cNvPr id="840708" name="TextBox 22"/>
          <p:cNvSpPr txBox="1">
            <a:spLocks noChangeArrowheads="1"/>
          </p:cNvSpPr>
          <p:nvPr/>
        </p:nvSpPr>
        <p:spPr bwMode="auto">
          <a:xfrm>
            <a:off x="4191001" y="4572001"/>
            <a:ext cx="1693863" cy="307975"/>
          </a:xfrm>
          <a:prstGeom prst="rect">
            <a:avLst/>
          </a:prstGeom>
          <a:noFill/>
          <a:ln w="9525">
            <a:noFill/>
            <a:miter lim="800000"/>
            <a:headEnd/>
            <a:tailEnd/>
          </a:ln>
        </p:spPr>
        <p:txBody>
          <a:bodyPr wrap="none">
            <a:spAutoFit/>
          </a:bodyPr>
          <a:lstStyle/>
          <a:p>
            <a:r>
              <a:rPr lang="en-US" sz="1400">
                <a:latin typeface="Calibri" pitchFamily="34" charset="0"/>
              </a:rPr>
              <a:t>Differential Equation</a:t>
            </a:r>
          </a:p>
        </p:txBody>
      </p:sp>
      <p:sp>
        <p:nvSpPr>
          <p:cNvPr id="840709" name="TextBox 24"/>
          <p:cNvSpPr txBox="1">
            <a:spLocks noChangeArrowheads="1"/>
          </p:cNvSpPr>
          <p:nvPr/>
        </p:nvSpPr>
        <p:spPr bwMode="auto">
          <a:xfrm>
            <a:off x="5607051" y="1828801"/>
            <a:ext cx="5108575" cy="1323975"/>
          </a:xfrm>
          <a:prstGeom prst="rect">
            <a:avLst/>
          </a:prstGeom>
          <a:noFill/>
          <a:ln w="9525">
            <a:noFill/>
            <a:miter lim="800000"/>
            <a:headEnd/>
            <a:tailEnd/>
          </a:ln>
        </p:spPr>
        <p:txBody>
          <a:bodyPr wrap="none">
            <a:spAutoFit/>
          </a:bodyPr>
          <a:lstStyle/>
          <a:p>
            <a:pPr>
              <a:buFont typeface="Wingdings" pitchFamily="2" charset="2"/>
              <a:buChar char="§"/>
            </a:pPr>
            <a:r>
              <a:rPr lang="en-US" sz="2000">
                <a:latin typeface="Times New Roman" pitchFamily="18" charset="0"/>
                <a:cs typeface="Times New Roman" pitchFamily="18" charset="0"/>
              </a:rPr>
              <a:t>Find  2</a:t>
            </a:r>
            <a:r>
              <a:rPr lang="en-US" sz="2000" baseline="30000">
                <a:latin typeface="Times New Roman" pitchFamily="18" charset="0"/>
                <a:cs typeface="Times New Roman" pitchFamily="18" charset="0"/>
              </a:rPr>
              <a:t>32</a:t>
            </a:r>
            <a:r>
              <a:rPr lang="en-US" sz="2000">
                <a:latin typeface="Times New Roman" pitchFamily="18" charset="0"/>
                <a:cs typeface="Times New Roman" pitchFamily="18" charset="0"/>
              </a:rPr>
              <a:t> candidate K</a:t>
            </a:r>
            <a:r>
              <a:rPr lang="en-US" sz="2000" baseline="30000">
                <a:latin typeface="Times New Roman" pitchFamily="18" charset="0"/>
                <a:cs typeface="Times New Roman" pitchFamily="18" charset="0"/>
              </a:rPr>
              <a:t>10</a:t>
            </a:r>
            <a:r>
              <a:rPr lang="en-US" sz="2000">
                <a:latin typeface="Times New Roman" pitchFamily="18" charset="0"/>
                <a:cs typeface="Times New Roman" pitchFamily="18" charset="0"/>
              </a:rPr>
              <a:t> </a:t>
            </a:r>
          </a:p>
          <a:p>
            <a:pPr>
              <a:buFont typeface="Wingdings" pitchFamily="2" charset="2"/>
              <a:buChar char="§"/>
            </a:pPr>
            <a:r>
              <a:rPr lang="en-US" sz="2000">
                <a:latin typeface="Times New Roman" pitchFamily="18" charset="0"/>
                <a:cs typeface="Times New Roman" pitchFamily="18" charset="0"/>
              </a:rPr>
              <a:t>Find 2</a:t>
            </a:r>
            <a:r>
              <a:rPr lang="en-US" sz="2000" baseline="30000">
                <a:latin typeface="Times New Roman" pitchFamily="18" charset="0"/>
                <a:cs typeface="Times New Roman" pitchFamily="18" charset="0"/>
              </a:rPr>
              <a:t>32 </a:t>
            </a:r>
            <a:r>
              <a:rPr lang="en-US" sz="2000">
                <a:latin typeface="Times New Roman" pitchFamily="18" charset="0"/>
                <a:cs typeface="Times New Roman" pitchFamily="18" charset="0"/>
              </a:rPr>
              <a:t>Candidates  of  K</a:t>
            </a:r>
            <a:r>
              <a:rPr lang="en-US" sz="2000" baseline="30000">
                <a:latin typeface="Times New Roman" pitchFamily="18" charset="0"/>
                <a:cs typeface="Times New Roman" pitchFamily="18" charset="0"/>
              </a:rPr>
              <a:t>9</a:t>
            </a:r>
            <a:r>
              <a:rPr lang="en-US" sz="2000">
                <a:latin typeface="Times New Roman" pitchFamily="18" charset="0"/>
                <a:cs typeface="Times New Roman" pitchFamily="18" charset="0"/>
              </a:rPr>
              <a:t>  using keyschedule</a:t>
            </a:r>
          </a:p>
          <a:p>
            <a:pPr>
              <a:buFont typeface="Wingdings" pitchFamily="2" charset="2"/>
              <a:buChar char="§"/>
            </a:pPr>
            <a:r>
              <a:rPr lang="en-US" sz="2000">
                <a:latin typeface="Times New Roman" pitchFamily="18" charset="0"/>
                <a:cs typeface="Times New Roman" pitchFamily="18" charset="0"/>
              </a:rPr>
              <a:t> Reduce K</a:t>
            </a:r>
            <a:r>
              <a:rPr lang="en-US" sz="2000" baseline="30000">
                <a:latin typeface="Times New Roman" pitchFamily="18" charset="0"/>
                <a:cs typeface="Times New Roman" pitchFamily="18" charset="0"/>
              </a:rPr>
              <a:t>9</a:t>
            </a:r>
            <a:r>
              <a:rPr lang="en-US" sz="2000">
                <a:latin typeface="Times New Roman" pitchFamily="18" charset="0"/>
                <a:cs typeface="Times New Roman" pitchFamily="18" charset="0"/>
              </a:rPr>
              <a:t>  to  2</a:t>
            </a:r>
            <a:r>
              <a:rPr lang="en-US" sz="2000" baseline="30000">
                <a:latin typeface="Times New Roman" pitchFamily="18" charset="0"/>
                <a:cs typeface="Times New Roman" pitchFamily="18" charset="0"/>
              </a:rPr>
              <a:t>8</a:t>
            </a:r>
            <a:r>
              <a:rPr lang="en-US" sz="2000">
                <a:latin typeface="Times New Roman" pitchFamily="18" charset="0"/>
                <a:cs typeface="Times New Roman" pitchFamily="18" charset="0"/>
              </a:rPr>
              <a:t>  candidates  </a:t>
            </a:r>
            <a:r>
              <a:rPr lang="en-US" sz="2000" baseline="30000">
                <a:latin typeface="Times New Roman" pitchFamily="18" charset="0"/>
                <a:cs typeface="Times New Roman" pitchFamily="18" charset="0"/>
              </a:rPr>
              <a:t>  </a:t>
            </a:r>
          </a:p>
          <a:p>
            <a:pPr>
              <a:buFont typeface="Wingdings" pitchFamily="2" charset="2"/>
              <a:buChar char="§"/>
            </a:pPr>
            <a:r>
              <a:rPr lang="en-US" sz="2000">
                <a:latin typeface="Times New Roman" pitchFamily="18" charset="0"/>
                <a:cs typeface="Times New Roman" pitchFamily="18" charset="0"/>
              </a:rPr>
              <a:t>Get the master key by 2</a:t>
            </a:r>
            <a:r>
              <a:rPr lang="en-US" sz="2000" baseline="30000">
                <a:latin typeface="Times New Roman" pitchFamily="18" charset="0"/>
                <a:cs typeface="Times New Roman" pitchFamily="18" charset="0"/>
              </a:rPr>
              <a:t>8</a:t>
            </a:r>
            <a:r>
              <a:rPr lang="en-US" sz="2000">
                <a:latin typeface="Times New Roman" pitchFamily="18" charset="0"/>
                <a:cs typeface="Times New Roman" pitchFamily="18" charset="0"/>
              </a:rPr>
              <a:t> brute-force search  </a:t>
            </a:r>
            <a:r>
              <a:rPr lang="en-US" sz="2000" baseline="30000">
                <a:latin typeface="Times New Roman" pitchFamily="18" charset="0"/>
                <a:cs typeface="Times New Roman" pitchFamily="18" charset="0"/>
              </a:rPr>
              <a:t>    </a:t>
            </a:r>
            <a:endParaRPr lang="en-US" sz="2000">
              <a:latin typeface="Times New Roman" pitchFamily="18" charset="0"/>
              <a:cs typeface="Times New Roman" pitchFamily="18" charset="0"/>
            </a:endParaRPr>
          </a:p>
        </p:txBody>
      </p:sp>
      <p:sp>
        <p:nvSpPr>
          <p:cNvPr id="840710" name="TextBox 9"/>
          <p:cNvSpPr txBox="1">
            <a:spLocks noChangeArrowheads="1"/>
          </p:cNvSpPr>
          <p:nvPr/>
        </p:nvSpPr>
        <p:spPr bwMode="auto">
          <a:xfrm>
            <a:off x="4191001" y="5867400"/>
            <a:ext cx="536575" cy="369888"/>
          </a:xfrm>
          <a:prstGeom prst="rect">
            <a:avLst/>
          </a:prstGeom>
          <a:noFill/>
          <a:ln w="9525">
            <a:noFill/>
            <a:miter lim="800000"/>
            <a:headEnd/>
            <a:tailEnd/>
          </a:ln>
        </p:spPr>
        <p:txBody>
          <a:bodyPr wrap="none">
            <a:spAutoFit/>
          </a:bodyPr>
          <a:lstStyle/>
          <a:p>
            <a:r>
              <a:rPr lang="en-US">
                <a:latin typeface="Calibri" pitchFamily="34" charset="0"/>
              </a:rPr>
              <a:t>2</a:t>
            </a:r>
            <a:r>
              <a:rPr lang="en-US" baseline="30000">
                <a:latin typeface="Calibri" pitchFamily="34" charset="0"/>
              </a:rPr>
              <a:t>128</a:t>
            </a:r>
            <a:endParaRPr lang="en-US">
              <a:latin typeface="Calibri" pitchFamily="34" charset="0"/>
            </a:endParaRPr>
          </a:p>
        </p:txBody>
      </p:sp>
      <p:cxnSp>
        <p:nvCxnSpPr>
          <p:cNvPr id="12" name="Straight Arrow Connector 11"/>
          <p:cNvCxnSpPr/>
          <p:nvPr/>
        </p:nvCxnSpPr>
        <p:spPr>
          <a:xfrm rot="5400000" flipH="1" flipV="1">
            <a:off x="4038601" y="5334001"/>
            <a:ext cx="9144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0712" name="TextBox 12"/>
          <p:cNvSpPr txBox="1">
            <a:spLocks noChangeArrowheads="1"/>
          </p:cNvSpPr>
          <p:nvPr/>
        </p:nvSpPr>
        <p:spPr bwMode="auto">
          <a:xfrm>
            <a:off x="4343400" y="4191000"/>
            <a:ext cx="458788" cy="369888"/>
          </a:xfrm>
          <a:prstGeom prst="rect">
            <a:avLst/>
          </a:prstGeom>
          <a:noFill/>
          <a:ln w="9525">
            <a:noFill/>
            <a:miter lim="800000"/>
            <a:headEnd/>
            <a:tailEnd/>
          </a:ln>
        </p:spPr>
        <p:txBody>
          <a:bodyPr wrap="none">
            <a:spAutoFit/>
          </a:bodyPr>
          <a:lstStyle/>
          <a:p>
            <a:r>
              <a:rPr lang="en-US">
                <a:latin typeface="Calibri" pitchFamily="34" charset="0"/>
              </a:rPr>
              <a:t>2</a:t>
            </a:r>
            <a:r>
              <a:rPr lang="en-US" baseline="30000">
                <a:latin typeface="Calibri" pitchFamily="34" charset="0"/>
              </a:rPr>
              <a:t>32</a:t>
            </a:r>
            <a:endParaRPr lang="en-US">
              <a:latin typeface="Calibri" pitchFamily="34" charset="0"/>
            </a:endParaRPr>
          </a:p>
        </p:txBody>
      </p:sp>
      <p:sp>
        <p:nvSpPr>
          <p:cNvPr id="9" name="Rounded Rectangle 8"/>
          <p:cNvSpPr/>
          <p:nvPr/>
        </p:nvSpPr>
        <p:spPr>
          <a:xfrm>
            <a:off x="3886200" y="2895600"/>
            <a:ext cx="1676400" cy="304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keyschedule</a:t>
            </a:r>
          </a:p>
        </p:txBody>
      </p:sp>
      <p:cxnSp>
        <p:nvCxnSpPr>
          <p:cNvPr id="18" name="Straight Arrow Connector 17"/>
          <p:cNvCxnSpPr/>
          <p:nvPr/>
        </p:nvCxnSpPr>
        <p:spPr>
          <a:xfrm rot="5400000" flipH="1" flipV="1">
            <a:off x="4153694" y="3618706"/>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4191001" y="2667001"/>
            <a:ext cx="4572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0716" name="TextBox 20"/>
          <p:cNvSpPr txBox="1">
            <a:spLocks noChangeArrowheads="1"/>
          </p:cNvSpPr>
          <p:nvPr/>
        </p:nvSpPr>
        <p:spPr bwMode="auto">
          <a:xfrm>
            <a:off x="4038601" y="2057401"/>
            <a:ext cx="1693863" cy="307975"/>
          </a:xfrm>
          <a:prstGeom prst="rect">
            <a:avLst/>
          </a:prstGeom>
          <a:noFill/>
          <a:ln w="9525">
            <a:noFill/>
            <a:miter lim="800000"/>
            <a:headEnd/>
            <a:tailEnd/>
          </a:ln>
        </p:spPr>
        <p:txBody>
          <a:bodyPr wrap="none">
            <a:spAutoFit/>
          </a:bodyPr>
          <a:lstStyle/>
          <a:p>
            <a:r>
              <a:rPr lang="en-US" sz="1400">
                <a:latin typeface="Calibri" pitchFamily="34" charset="0"/>
              </a:rPr>
              <a:t>Differential Equation</a:t>
            </a:r>
          </a:p>
        </p:txBody>
      </p:sp>
      <p:sp>
        <p:nvSpPr>
          <p:cNvPr id="840717" name="TextBox 23"/>
          <p:cNvSpPr txBox="1">
            <a:spLocks noChangeArrowheads="1"/>
          </p:cNvSpPr>
          <p:nvPr/>
        </p:nvSpPr>
        <p:spPr bwMode="auto">
          <a:xfrm>
            <a:off x="4191000" y="1676400"/>
            <a:ext cx="381000" cy="369888"/>
          </a:xfrm>
          <a:prstGeom prst="rect">
            <a:avLst/>
          </a:prstGeom>
          <a:noFill/>
          <a:ln w="9525">
            <a:noFill/>
            <a:miter lim="800000"/>
            <a:headEnd/>
            <a:tailEnd/>
          </a:ln>
        </p:spPr>
        <p:txBody>
          <a:bodyPr wrap="none">
            <a:spAutoFit/>
          </a:bodyPr>
          <a:lstStyle/>
          <a:p>
            <a:r>
              <a:rPr lang="en-US">
                <a:latin typeface="Calibri" pitchFamily="34" charset="0"/>
              </a:rPr>
              <a:t>2</a:t>
            </a:r>
            <a:r>
              <a:rPr lang="en-US" baseline="30000">
                <a:latin typeface="Calibri" pitchFamily="34" charset="0"/>
              </a:rPr>
              <a:t>8</a:t>
            </a:r>
            <a:endParaRPr lang="en-US">
              <a:latin typeface="Calibri" pitchFamily="34" charset="0"/>
            </a:endParaRPr>
          </a:p>
        </p:txBody>
      </p:sp>
      <p:cxnSp>
        <p:nvCxnSpPr>
          <p:cNvPr id="17" name="Straight Arrow Connector 16"/>
          <p:cNvCxnSpPr/>
          <p:nvPr/>
        </p:nvCxnSpPr>
        <p:spPr>
          <a:xfrm rot="16200000" flipH="1">
            <a:off x="4610100" y="2781300"/>
            <a:ext cx="2057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840719" name="Object 6"/>
          <p:cNvGraphicFramePr>
            <a:graphicFrameLocks noChangeAspect="1"/>
          </p:cNvGraphicFramePr>
          <p:nvPr/>
        </p:nvGraphicFramePr>
        <p:xfrm>
          <a:off x="6324600" y="4572001"/>
          <a:ext cx="1981200" cy="1731963"/>
        </p:xfrm>
        <a:graphic>
          <a:graphicData uri="http://schemas.openxmlformats.org/presentationml/2006/ole">
            <mc:AlternateContent xmlns:mc="http://schemas.openxmlformats.org/markup-compatibility/2006">
              <mc:Choice xmlns:v="urn:schemas-microsoft-com:vml" Requires="v">
                <p:oleObj spid="_x0000_s5204" name="Equation" r:id="rId4" imgW="825500" imgH="1041400" progId="Equation.3">
                  <p:embed/>
                </p:oleObj>
              </mc:Choice>
              <mc:Fallback>
                <p:oleObj name="Equation" r:id="rId4" imgW="825500" imgH="1041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572001"/>
                        <a:ext cx="1981200" cy="1731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38641459"/>
      </p:ext>
    </p:extLst>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Title 1"/>
          <p:cNvSpPr>
            <a:spLocks noGrp="1"/>
          </p:cNvSpPr>
          <p:nvPr>
            <p:ph type="title" idx="4294967295"/>
          </p:nvPr>
        </p:nvSpPr>
        <p:spPr bwMode="auto">
          <a:noFill/>
        </p:spPr>
        <p:txBody>
          <a:bodyPr/>
          <a:lstStyle/>
          <a:p>
            <a:pPr eaLnBrk="1" hangingPunct="1"/>
            <a:r>
              <a:rPr lang="en-US" sz="3400">
                <a:solidFill>
                  <a:srgbClr val="174CC3"/>
                </a:solidFill>
                <a:effectLst/>
                <a:latin typeface="Times New Roman" pitchFamily="18" charset="0"/>
                <a:ea typeface="ＭＳ Ｐゴシック"/>
                <a:cs typeface="Times New Roman" pitchFamily="18" charset="0"/>
              </a:rPr>
              <a:t>Results</a:t>
            </a:r>
          </a:p>
        </p:txBody>
      </p:sp>
      <p:sp>
        <p:nvSpPr>
          <p:cNvPr id="841731" name="Content Placeholder 2"/>
          <p:cNvSpPr>
            <a:spLocks noGrp="1"/>
          </p:cNvSpPr>
          <p:nvPr>
            <p:ph idx="4294967295"/>
          </p:nvPr>
        </p:nvSpPr>
        <p:spPr/>
        <p:txBody>
          <a:bodyPr/>
          <a:lstStyle/>
          <a:p>
            <a:pPr eaLnBrk="1" hangingPunct="1">
              <a:lnSpc>
                <a:spcPct val="200000"/>
              </a:lnSpc>
            </a:pPr>
            <a:r>
              <a:rPr lang="en-US" sz="2800">
                <a:latin typeface="Times New Roman" pitchFamily="18" charset="0"/>
                <a:ea typeface="ＭＳ Ｐゴシック"/>
                <a:cs typeface="Times New Roman" pitchFamily="18" charset="0"/>
              </a:rPr>
              <a:t>Requires 2</a:t>
            </a:r>
            <a:r>
              <a:rPr lang="en-US" sz="2800" baseline="30000">
                <a:latin typeface="Times New Roman" pitchFamily="18" charset="0"/>
                <a:ea typeface="ＭＳ Ｐゴシック"/>
                <a:cs typeface="Times New Roman" pitchFamily="18" charset="0"/>
              </a:rPr>
              <a:t>8</a:t>
            </a:r>
            <a:r>
              <a:rPr lang="en-US" sz="2800">
                <a:latin typeface="Times New Roman" pitchFamily="18" charset="0"/>
                <a:ea typeface="ＭＳ Ｐゴシック"/>
                <a:cs typeface="Times New Roman" pitchFamily="18" charset="0"/>
              </a:rPr>
              <a:t> brute-force search.</a:t>
            </a:r>
          </a:p>
          <a:p>
            <a:pPr eaLnBrk="1" hangingPunct="1">
              <a:lnSpc>
                <a:spcPct val="200000"/>
              </a:lnSpc>
            </a:pPr>
            <a:r>
              <a:rPr lang="en-US" sz="2800">
                <a:latin typeface="Times New Roman" pitchFamily="18" charset="0"/>
                <a:ea typeface="ＭＳ Ｐゴシック"/>
                <a:cs typeface="Times New Roman" pitchFamily="18" charset="0"/>
              </a:rPr>
              <a:t>Time complexity 2</a:t>
            </a:r>
            <a:r>
              <a:rPr lang="en-US" sz="2800" baseline="30000">
                <a:latin typeface="Times New Roman" pitchFamily="18" charset="0"/>
                <a:ea typeface="ＭＳ Ｐゴシック"/>
                <a:cs typeface="Times New Roman" pitchFamily="18" charset="0"/>
              </a:rPr>
              <a:t>32</a:t>
            </a:r>
            <a:r>
              <a:rPr lang="en-US" sz="2800">
                <a:latin typeface="Times New Roman" pitchFamily="18" charset="0"/>
                <a:ea typeface="ＭＳ Ｐゴシック"/>
                <a:cs typeface="Times New Roman" pitchFamily="18" charset="0"/>
              </a:rPr>
              <a:t>       </a:t>
            </a:r>
            <a:endParaRPr lang="en-US" sz="2800" baseline="30000">
              <a:latin typeface="Times New Roman" pitchFamily="18" charset="0"/>
              <a:ea typeface="ＭＳ Ｐゴシック"/>
              <a:cs typeface="Times New Roman" pitchFamily="18" charset="0"/>
            </a:endParaRPr>
          </a:p>
          <a:p>
            <a:pPr eaLnBrk="1" hangingPunct="1">
              <a:buFont typeface="Wingdings 2" pitchFamily="18" charset="2"/>
              <a:buNone/>
            </a:pPr>
            <a:endParaRPr lang="en-US" smtClean="0">
              <a:ea typeface="ＭＳ Ｐゴシック"/>
              <a:cs typeface="ＭＳ Ｐゴシック"/>
            </a:endParaRPr>
          </a:p>
        </p:txBody>
      </p:sp>
    </p:spTree>
    <p:extLst>
      <p:ext uri="{BB962C8B-B14F-4D97-AF65-F5344CB8AC3E}">
        <p14:creationId xmlns:p14="http://schemas.microsoft.com/office/powerpoint/2010/main" val="4165081509"/>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bwMode="auto">
          <a:xfrm>
            <a:off x="2377491" y="0"/>
            <a:ext cx="9999133" cy="1143000"/>
          </a:xfrm>
          <a:noFill/>
        </p:spPr>
        <p:txBody>
          <a:bodyPr/>
          <a:lstStyle/>
          <a:p>
            <a:r>
              <a:rPr lang="en-US" dirty="0" smtClean="0">
                <a:effectLst/>
                <a:ea typeface="ＭＳ Ｐゴシック"/>
                <a:cs typeface="ＭＳ Ｐゴシック"/>
              </a:rPr>
              <a:t>Outline</a:t>
            </a:r>
          </a:p>
        </p:txBody>
      </p:sp>
      <p:sp>
        <p:nvSpPr>
          <p:cNvPr id="26626" name="Rectangle 3"/>
          <p:cNvSpPr>
            <a:spLocks noGrp="1"/>
          </p:cNvSpPr>
          <p:nvPr>
            <p:ph type="body" idx="4294967295"/>
          </p:nvPr>
        </p:nvSpPr>
        <p:spPr>
          <a:xfrm>
            <a:off x="3721699" y="1143000"/>
            <a:ext cx="7783363" cy="5572140"/>
          </a:xfrm>
        </p:spPr>
        <p:txBody>
          <a:bodyPr/>
          <a:lstStyle/>
          <a:p>
            <a:pPr>
              <a:lnSpc>
                <a:spcPct val="90000"/>
              </a:lnSpc>
            </a:pPr>
            <a:r>
              <a:rPr lang="en-US" sz="2800" dirty="0" smtClean="0">
                <a:ea typeface="ＭＳ Ｐゴシック"/>
                <a:cs typeface="ＭＳ Ｐゴシック"/>
              </a:rPr>
              <a:t>Part 1: Brief History of Fault Attacks, Fault Models</a:t>
            </a:r>
          </a:p>
          <a:p>
            <a:pPr>
              <a:lnSpc>
                <a:spcPct val="90000"/>
              </a:lnSpc>
            </a:pPr>
            <a:endParaRPr lang="en-US" sz="2800" dirty="0" smtClean="0">
              <a:ea typeface="ＭＳ Ｐゴシック"/>
              <a:cs typeface="ＭＳ Ｐゴシック"/>
            </a:endParaRPr>
          </a:p>
          <a:p>
            <a:pPr>
              <a:lnSpc>
                <a:spcPct val="90000"/>
              </a:lnSpc>
            </a:pPr>
            <a:r>
              <a:rPr lang="en-US" sz="2800" dirty="0" smtClean="0">
                <a:ea typeface="ＭＳ Ｐゴシック"/>
                <a:cs typeface="ＭＳ Ｐゴシック"/>
              </a:rPr>
              <a:t>Part 2: Differential Fault Analysis of Block Ciphers </a:t>
            </a:r>
          </a:p>
          <a:p>
            <a:pPr>
              <a:lnSpc>
                <a:spcPct val="90000"/>
              </a:lnSpc>
            </a:pPr>
            <a:endParaRPr lang="en-US" sz="2800" dirty="0" smtClean="0">
              <a:ea typeface="ＭＳ Ｐゴシック"/>
              <a:cs typeface="ＭＳ Ｐゴシック"/>
            </a:endParaRPr>
          </a:p>
          <a:p>
            <a:pPr>
              <a:lnSpc>
                <a:spcPct val="90000"/>
              </a:lnSpc>
            </a:pPr>
            <a:r>
              <a:rPr lang="en-US" sz="2800" dirty="0" smtClean="0">
                <a:ea typeface="ＭＳ Ｐゴシック"/>
                <a:cs typeface="ＭＳ Ｐゴシック"/>
              </a:rPr>
              <a:t>Part 3: Countermeasures versus Biased Faults</a:t>
            </a:r>
            <a:r>
              <a:rPr lang="en-US" sz="2800" dirty="0">
                <a:ea typeface="ＭＳ Ｐゴシック"/>
                <a:cs typeface="ＭＳ Ｐゴシック"/>
              </a:rPr>
              <a:t> </a:t>
            </a:r>
            <a:r>
              <a:rPr lang="en-US" sz="2800" dirty="0" smtClean="0">
                <a:ea typeface="ＭＳ Ｐゴシック"/>
                <a:cs typeface="ＭＳ Ｐゴシック"/>
              </a:rPr>
              <a:t>– Pushing the Limits</a:t>
            </a:r>
          </a:p>
          <a:p>
            <a:pPr>
              <a:lnSpc>
                <a:spcPct val="90000"/>
              </a:lnSpc>
            </a:pPr>
            <a:endParaRPr lang="en-US" sz="2800" dirty="0" smtClean="0">
              <a:ea typeface="ＭＳ Ｐゴシック"/>
              <a:cs typeface="ＭＳ Ｐゴシック"/>
            </a:endParaRPr>
          </a:p>
          <a:p>
            <a:pPr>
              <a:lnSpc>
                <a:spcPct val="90000"/>
              </a:lnSpc>
            </a:pPr>
            <a:r>
              <a:rPr lang="en-US" sz="2800" dirty="0" smtClean="0"/>
              <a:t>Part 4 : Fault Tolerance at a Granular Level : Idempotent Instruction Sequences</a:t>
            </a:r>
          </a:p>
          <a:p>
            <a:pPr>
              <a:lnSpc>
                <a:spcPct val="90000"/>
              </a:lnSpc>
            </a:pPr>
            <a:endParaRPr lang="en-US" sz="2800" dirty="0" smtClean="0">
              <a:ea typeface="ＭＳ Ｐゴシック"/>
              <a:cs typeface="ＭＳ Ｐゴシック"/>
            </a:endParaRPr>
          </a:p>
          <a:p>
            <a:pPr>
              <a:lnSpc>
                <a:spcPct val="90000"/>
              </a:lnSpc>
            </a:pPr>
            <a:r>
              <a:rPr lang="en-US" sz="2800" dirty="0" smtClean="0">
                <a:ea typeface="ＭＳ Ｐゴシック"/>
                <a:cs typeface="ＭＳ Ｐゴシック"/>
              </a:rPr>
              <a:t>Part 5: Metrics for Fault Analysis</a:t>
            </a:r>
          </a:p>
        </p:txBody>
      </p:sp>
    </p:spTree>
    <p:extLst>
      <p:ext uri="{BB962C8B-B14F-4D97-AF65-F5344CB8AC3E}">
        <p14:creationId xmlns:p14="http://schemas.microsoft.com/office/powerpoint/2010/main" val="21495882"/>
      </p:ext>
    </p:extLst>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Title 1"/>
          <p:cNvSpPr>
            <a:spLocks noGrp="1"/>
          </p:cNvSpPr>
          <p:nvPr>
            <p:ph type="title" idx="4294967295"/>
          </p:nvPr>
        </p:nvSpPr>
        <p:spPr bwMode="auto">
          <a:noFill/>
        </p:spPr>
        <p:txBody>
          <a:bodyPr/>
          <a:lstStyle/>
          <a:p>
            <a:pPr eaLnBrk="1" hangingPunct="1"/>
            <a:r>
              <a:rPr lang="en-US" sz="3400">
                <a:solidFill>
                  <a:srgbClr val="174CC3"/>
                </a:solidFill>
                <a:effectLst/>
                <a:latin typeface="Times New Roman" pitchFamily="18" charset="0"/>
                <a:ea typeface="ＭＳ Ｐゴシック"/>
                <a:cs typeface="Times New Roman" pitchFamily="18" charset="0"/>
              </a:rPr>
              <a:t>Reducing Time Complexity</a:t>
            </a:r>
          </a:p>
        </p:txBody>
      </p:sp>
      <p:sp>
        <p:nvSpPr>
          <p:cNvPr id="3" name="Content Placeholder 2"/>
          <p:cNvSpPr>
            <a:spLocks noGrp="1"/>
          </p:cNvSpPr>
          <p:nvPr>
            <p:ph idx="4294967295"/>
          </p:nvPr>
        </p:nvSpPr>
        <p:spPr/>
        <p:txBody>
          <a:bodyPr>
            <a:normAutofit/>
          </a:bodyPr>
          <a:lstStyle/>
          <a:p>
            <a:pPr eaLnBrk="1" hangingPunct="1">
              <a:lnSpc>
                <a:spcPct val="80000"/>
              </a:lnSpc>
            </a:pPr>
            <a:r>
              <a:rPr lang="en-US" sz="2800" dirty="0">
                <a:latin typeface="Times New Roman" pitchFamily="18" charset="0"/>
                <a:ea typeface="ＭＳ Ｐゴシック"/>
                <a:cs typeface="Times New Roman" pitchFamily="18" charset="0"/>
              </a:rPr>
              <a:t>Existing DFA required to test 2</a:t>
            </a:r>
            <a:r>
              <a:rPr lang="en-US" sz="2800" baseline="30000" dirty="0">
                <a:latin typeface="Times New Roman" pitchFamily="18" charset="0"/>
                <a:ea typeface="ＭＳ Ｐゴシック"/>
                <a:cs typeface="Times New Roman" pitchFamily="18" charset="0"/>
              </a:rPr>
              <a:t>32</a:t>
            </a:r>
            <a:r>
              <a:rPr lang="en-US" sz="2800" dirty="0">
                <a:latin typeface="Times New Roman" pitchFamily="18" charset="0"/>
                <a:ea typeface="ＭＳ Ｐゴシック"/>
                <a:cs typeface="Times New Roman" pitchFamily="18" charset="0"/>
              </a:rPr>
              <a:t> candidates of  K</a:t>
            </a:r>
            <a:r>
              <a:rPr lang="en-US" sz="2800" baseline="-25000" dirty="0">
                <a:latin typeface="Times New Roman" pitchFamily="18" charset="0"/>
                <a:ea typeface="ＭＳ Ｐゴシック"/>
                <a:cs typeface="Times New Roman" pitchFamily="18" charset="0"/>
              </a:rPr>
              <a:t>10</a:t>
            </a:r>
            <a:r>
              <a:rPr lang="en-US" sz="2800" dirty="0">
                <a:latin typeface="Times New Roman" pitchFamily="18" charset="0"/>
                <a:ea typeface="ＭＳ Ｐゴシック"/>
                <a:cs typeface="Times New Roman" pitchFamily="18" charset="0"/>
              </a:rPr>
              <a:t> by the 8</a:t>
            </a:r>
            <a:r>
              <a:rPr lang="en-US" sz="2800" baseline="30000" dirty="0">
                <a:latin typeface="Times New Roman" pitchFamily="18" charset="0"/>
                <a:ea typeface="ＭＳ Ｐゴシック"/>
                <a:cs typeface="Times New Roman" pitchFamily="18" charset="0"/>
              </a:rPr>
              <a:t>th</a:t>
            </a:r>
            <a:r>
              <a:rPr lang="en-US" sz="2800" dirty="0">
                <a:latin typeface="Times New Roman" pitchFamily="18" charset="0"/>
                <a:ea typeface="ＭＳ Ｐゴシック"/>
                <a:cs typeface="Times New Roman" pitchFamily="18" charset="0"/>
              </a:rPr>
              <a:t> round differential equation.  </a:t>
            </a:r>
          </a:p>
          <a:p>
            <a:pPr eaLnBrk="1" hangingPunct="1">
              <a:lnSpc>
                <a:spcPct val="80000"/>
              </a:lnSpc>
              <a:buFont typeface="Wingdings 2" pitchFamily="18" charset="2"/>
              <a:buNone/>
            </a:pPr>
            <a:r>
              <a:rPr lang="en-US" sz="2800" dirty="0">
                <a:latin typeface="Times New Roman" pitchFamily="18" charset="0"/>
                <a:ea typeface="ＭＳ Ｐゴシック"/>
                <a:cs typeface="Times New Roman" pitchFamily="18" charset="0"/>
              </a:rPr>
              <a:t>				</a:t>
            </a:r>
            <a:r>
              <a:rPr lang="en-US" sz="2800" dirty="0" smtClean="0">
                <a:latin typeface="Times New Roman" pitchFamily="18" charset="0"/>
                <a:ea typeface="ＭＳ Ｐゴシック"/>
                <a:cs typeface="Times New Roman" pitchFamily="18" charset="0"/>
              </a:rPr>
              <a:t>                   (1</a:t>
            </a:r>
            <a:r>
              <a:rPr lang="en-US" sz="2800" dirty="0">
                <a:latin typeface="Times New Roman" pitchFamily="18" charset="0"/>
                <a:ea typeface="ＭＳ Ｐゴシック"/>
                <a:cs typeface="Times New Roman" pitchFamily="18" charset="0"/>
              </a:rPr>
              <a:t>)	</a:t>
            </a:r>
          </a:p>
          <a:p>
            <a:pPr eaLnBrk="1" hangingPunct="1">
              <a:lnSpc>
                <a:spcPct val="80000"/>
              </a:lnSpc>
              <a:buFont typeface="Wingdings 2" pitchFamily="18" charset="2"/>
              <a:buNone/>
            </a:pPr>
            <a:r>
              <a:rPr lang="en-US" sz="2800" dirty="0">
                <a:latin typeface="Times New Roman" pitchFamily="18" charset="0"/>
                <a:ea typeface="ＭＳ Ｐゴシック"/>
                <a:cs typeface="Times New Roman" pitchFamily="18" charset="0"/>
              </a:rPr>
              <a:t>  				</a:t>
            </a:r>
            <a:r>
              <a:rPr lang="en-US" sz="2800" dirty="0" smtClean="0">
                <a:latin typeface="Times New Roman" pitchFamily="18" charset="0"/>
                <a:ea typeface="ＭＳ Ｐゴシック"/>
                <a:cs typeface="Times New Roman" pitchFamily="18" charset="0"/>
              </a:rPr>
              <a:t>                   (</a:t>
            </a:r>
            <a:r>
              <a:rPr lang="en-US" sz="2800" dirty="0">
                <a:latin typeface="Times New Roman" pitchFamily="18" charset="0"/>
                <a:ea typeface="ＭＳ Ｐゴシック"/>
                <a:cs typeface="Times New Roman" pitchFamily="18" charset="0"/>
              </a:rPr>
              <a:t>2)</a:t>
            </a:r>
          </a:p>
          <a:p>
            <a:pPr eaLnBrk="1" hangingPunct="1">
              <a:lnSpc>
                <a:spcPct val="80000"/>
              </a:lnSpc>
              <a:buFont typeface="Wingdings 2" pitchFamily="18" charset="2"/>
              <a:buNone/>
            </a:pPr>
            <a:r>
              <a:rPr lang="en-US" sz="2800" dirty="0">
                <a:latin typeface="Times New Roman" pitchFamily="18" charset="0"/>
                <a:ea typeface="ＭＳ Ｐゴシック"/>
                <a:cs typeface="Times New Roman" pitchFamily="18" charset="0"/>
              </a:rPr>
              <a:t> 				</a:t>
            </a:r>
            <a:r>
              <a:rPr lang="en-US" sz="2800" dirty="0" smtClean="0">
                <a:latin typeface="Times New Roman" pitchFamily="18" charset="0"/>
                <a:ea typeface="ＭＳ Ｐゴシック"/>
                <a:cs typeface="Times New Roman" pitchFamily="18" charset="0"/>
              </a:rPr>
              <a:t>                   (</a:t>
            </a:r>
            <a:r>
              <a:rPr lang="en-US" sz="2800" dirty="0">
                <a:latin typeface="Times New Roman" pitchFamily="18" charset="0"/>
                <a:ea typeface="ＭＳ Ｐゴシック"/>
                <a:cs typeface="Times New Roman" pitchFamily="18" charset="0"/>
              </a:rPr>
              <a:t>3)</a:t>
            </a:r>
          </a:p>
          <a:p>
            <a:pPr eaLnBrk="1" hangingPunct="1">
              <a:lnSpc>
                <a:spcPct val="80000"/>
              </a:lnSpc>
              <a:buFont typeface="Wingdings 2" pitchFamily="18" charset="2"/>
              <a:buNone/>
            </a:pPr>
            <a:r>
              <a:rPr lang="en-US" sz="2800" dirty="0">
                <a:latin typeface="Times New Roman" pitchFamily="18" charset="0"/>
                <a:ea typeface="ＭＳ Ｐゴシック"/>
                <a:cs typeface="Times New Roman" pitchFamily="18" charset="0"/>
              </a:rPr>
              <a:t>				</a:t>
            </a:r>
            <a:r>
              <a:rPr lang="en-US" sz="2800" dirty="0" smtClean="0">
                <a:latin typeface="Times New Roman" pitchFamily="18" charset="0"/>
                <a:ea typeface="ＭＳ Ｐゴシック"/>
                <a:cs typeface="Times New Roman" pitchFamily="18" charset="0"/>
              </a:rPr>
              <a:t>                   (</a:t>
            </a:r>
            <a:r>
              <a:rPr lang="en-US" sz="2800" dirty="0">
                <a:latin typeface="Times New Roman" pitchFamily="18" charset="0"/>
                <a:ea typeface="ＭＳ Ｐゴシック"/>
                <a:cs typeface="Times New Roman" pitchFamily="18" charset="0"/>
              </a:rPr>
              <a:t>4)</a:t>
            </a:r>
            <a:endParaRPr lang="en-US" sz="2800" dirty="0">
              <a:ea typeface="ＭＳ Ｐゴシック"/>
              <a:cs typeface="ＭＳ Ｐゴシック"/>
            </a:endParaRPr>
          </a:p>
          <a:p>
            <a:pPr eaLnBrk="1" hangingPunct="1">
              <a:lnSpc>
                <a:spcPct val="80000"/>
              </a:lnSpc>
            </a:pPr>
            <a:endParaRPr lang="en-US" sz="2200" dirty="0">
              <a:ea typeface="ＭＳ Ｐゴシック"/>
              <a:cs typeface="ＭＳ Ｐゴシック"/>
            </a:endParaRPr>
          </a:p>
          <a:p>
            <a:pPr eaLnBrk="1" hangingPunct="1">
              <a:lnSpc>
                <a:spcPct val="80000"/>
              </a:lnSpc>
            </a:pPr>
            <a:r>
              <a:rPr lang="en-US" sz="2800" dirty="0">
                <a:ea typeface="ＭＳ Ｐゴシック"/>
                <a:cs typeface="ＭＳ Ｐゴシック"/>
              </a:rPr>
              <a:t>Equations (2) and (3) does not contain key byte k</a:t>
            </a:r>
            <a:r>
              <a:rPr lang="en-US" sz="2800" baseline="-25000" dirty="0">
                <a:ea typeface="ＭＳ Ｐゴシック"/>
                <a:cs typeface="ＭＳ Ｐゴシック"/>
              </a:rPr>
              <a:t>0</a:t>
            </a:r>
            <a:r>
              <a:rPr lang="en-US" sz="2800" dirty="0">
                <a:ea typeface="ＭＳ Ｐゴシック"/>
                <a:cs typeface="ＭＳ Ｐゴシック"/>
              </a:rPr>
              <a:t> and k</a:t>
            </a:r>
            <a:r>
              <a:rPr lang="en-US" sz="2800" baseline="-25000" dirty="0">
                <a:ea typeface="ＭＳ Ｐゴシック"/>
                <a:cs typeface="ＭＳ Ｐゴシック"/>
              </a:rPr>
              <a:t>1</a:t>
            </a:r>
            <a:endParaRPr lang="en-US" sz="2800" dirty="0">
              <a:ea typeface="ＭＳ Ｐゴシック"/>
              <a:cs typeface="ＭＳ Ｐゴシック"/>
            </a:endParaRPr>
          </a:p>
          <a:p>
            <a:pPr eaLnBrk="1" hangingPunct="1">
              <a:lnSpc>
                <a:spcPct val="80000"/>
              </a:lnSpc>
              <a:buFont typeface="Wingdings 2" pitchFamily="18" charset="2"/>
              <a:buNone/>
            </a:pPr>
            <a:r>
              <a:rPr lang="en-US" sz="2200" dirty="0">
                <a:ea typeface="ＭＳ Ｐゴシック"/>
                <a:cs typeface="ＭＳ Ｐゴシック"/>
              </a:rPr>
              <a:t> </a:t>
            </a:r>
          </a:p>
          <a:p>
            <a:pPr eaLnBrk="1" hangingPunct="1">
              <a:lnSpc>
                <a:spcPct val="80000"/>
              </a:lnSpc>
              <a:buFont typeface="Wingdings 2" pitchFamily="18" charset="2"/>
              <a:buNone/>
            </a:pPr>
            <a:r>
              <a:rPr lang="en-US" sz="2200" dirty="0">
                <a:ea typeface="ＭＳ Ｐゴシック"/>
                <a:cs typeface="ＭＳ Ｐゴシック"/>
              </a:rPr>
              <a:t>    </a:t>
            </a:r>
          </a:p>
        </p:txBody>
      </p:sp>
      <p:graphicFrame>
        <p:nvGraphicFramePr>
          <p:cNvPr id="842756" name="Object 4"/>
          <p:cNvGraphicFramePr>
            <a:graphicFrameLocks noChangeAspect="1"/>
          </p:cNvGraphicFramePr>
          <p:nvPr>
            <p:extLst>
              <p:ext uri="{D42A27DB-BD31-4B8C-83A1-F6EECF244321}">
                <p14:modId xmlns:p14="http://schemas.microsoft.com/office/powerpoint/2010/main" val="935295797"/>
              </p:ext>
            </p:extLst>
          </p:nvPr>
        </p:nvGraphicFramePr>
        <p:xfrm>
          <a:off x="4980297" y="3423313"/>
          <a:ext cx="1295400" cy="411163"/>
        </p:xfrm>
        <a:graphic>
          <a:graphicData uri="http://schemas.openxmlformats.org/presentationml/2006/ole">
            <mc:AlternateContent xmlns:mc="http://schemas.openxmlformats.org/markup-compatibility/2006">
              <mc:Choice xmlns:v="urn:schemas-microsoft-com:vml" Requires="v">
                <p:oleObj spid="_x0000_s6474" name="Equation" r:id="rId3" imgW="799753" imgH="253890" progId="Equation.3">
                  <p:embed/>
                </p:oleObj>
              </mc:Choice>
              <mc:Fallback>
                <p:oleObj name="Equation" r:id="rId3" imgW="799753"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0297" y="3423313"/>
                        <a:ext cx="1295400"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2757" name="Object 6"/>
          <p:cNvGraphicFramePr>
            <a:graphicFrameLocks noChangeAspect="1"/>
          </p:cNvGraphicFramePr>
          <p:nvPr>
            <p:extLst>
              <p:ext uri="{D42A27DB-BD31-4B8C-83A1-F6EECF244321}">
                <p14:modId xmlns:p14="http://schemas.microsoft.com/office/powerpoint/2010/main" val="1225638959"/>
              </p:ext>
            </p:extLst>
          </p:nvPr>
        </p:nvGraphicFramePr>
        <p:xfrm>
          <a:off x="4953006" y="2194553"/>
          <a:ext cx="1371600" cy="430213"/>
        </p:xfrm>
        <a:graphic>
          <a:graphicData uri="http://schemas.openxmlformats.org/presentationml/2006/ole">
            <mc:AlternateContent xmlns:mc="http://schemas.openxmlformats.org/markup-compatibility/2006">
              <mc:Choice xmlns:v="urn:schemas-microsoft-com:vml" Requires="v">
                <p:oleObj spid="_x0000_s6475" name="Equation" r:id="rId5" imgW="812447" imgH="253890" progId="Equation.3">
                  <p:embed/>
                </p:oleObj>
              </mc:Choice>
              <mc:Fallback>
                <p:oleObj name="Equation" r:id="rId5" imgW="812447"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6" y="2194553"/>
                        <a:ext cx="1371600"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2758" name="Object 7"/>
          <p:cNvGraphicFramePr>
            <a:graphicFrameLocks noChangeAspect="1"/>
          </p:cNvGraphicFramePr>
          <p:nvPr>
            <p:extLst>
              <p:ext uri="{D42A27DB-BD31-4B8C-83A1-F6EECF244321}">
                <p14:modId xmlns:p14="http://schemas.microsoft.com/office/powerpoint/2010/main" val="3497507236"/>
              </p:ext>
            </p:extLst>
          </p:nvPr>
        </p:nvGraphicFramePr>
        <p:xfrm>
          <a:off x="4961878" y="2598738"/>
          <a:ext cx="1295400" cy="419100"/>
        </p:xfrm>
        <a:graphic>
          <a:graphicData uri="http://schemas.openxmlformats.org/presentationml/2006/ole">
            <mc:AlternateContent xmlns:mc="http://schemas.openxmlformats.org/markup-compatibility/2006">
              <mc:Choice xmlns:v="urn:schemas-microsoft-com:vml" Requires="v">
                <p:oleObj spid="_x0000_s6476" name="Equation" r:id="rId7" imgW="787058" imgH="253890" progId="Equation.3">
                  <p:embed/>
                </p:oleObj>
              </mc:Choice>
              <mc:Fallback>
                <p:oleObj name="Equation" r:id="rId7" imgW="787058" imgH="2538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1878" y="2598738"/>
                        <a:ext cx="12954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2759" name="Object 8"/>
          <p:cNvGraphicFramePr>
            <a:graphicFrameLocks noChangeAspect="1"/>
          </p:cNvGraphicFramePr>
          <p:nvPr>
            <p:extLst>
              <p:ext uri="{D42A27DB-BD31-4B8C-83A1-F6EECF244321}">
                <p14:modId xmlns:p14="http://schemas.microsoft.com/office/powerpoint/2010/main" val="3290505414"/>
              </p:ext>
            </p:extLst>
          </p:nvPr>
        </p:nvGraphicFramePr>
        <p:xfrm>
          <a:off x="4931393" y="3020704"/>
          <a:ext cx="1438275" cy="457200"/>
        </p:xfrm>
        <a:graphic>
          <a:graphicData uri="http://schemas.openxmlformats.org/presentationml/2006/ole">
            <mc:AlternateContent xmlns:mc="http://schemas.openxmlformats.org/markup-compatibility/2006">
              <mc:Choice xmlns:v="urn:schemas-microsoft-com:vml" Requires="v">
                <p:oleObj spid="_x0000_s6477" name="Equation" r:id="rId9" imgW="799753" imgH="253890" progId="Equation.3">
                  <p:embed/>
                </p:oleObj>
              </mc:Choice>
              <mc:Fallback>
                <p:oleObj name="Equation" r:id="rId9" imgW="799753" imgH="25389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1393" y="3020704"/>
                        <a:ext cx="14382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20325433"/>
      </p:ext>
    </p:extLst>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Title 1"/>
          <p:cNvSpPr>
            <a:spLocks noGrp="1"/>
          </p:cNvSpPr>
          <p:nvPr>
            <p:ph type="title" idx="4294967295"/>
          </p:nvPr>
        </p:nvSpPr>
        <p:spPr bwMode="auto">
          <a:noFill/>
        </p:spPr>
        <p:txBody>
          <a:bodyPr/>
          <a:lstStyle/>
          <a:p>
            <a:pPr eaLnBrk="1" hangingPunct="1"/>
            <a:r>
              <a:rPr lang="en-US" sz="3400">
                <a:solidFill>
                  <a:srgbClr val="174CC3"/>
                </a:solidFill>
                <a:effectLst/>
                <a:latin typeface="Times New Roman" pitchFamily="18" charset="0"/>
                <a:ea typeface="ＭＳ Ｐゴシック"/>
                <a:cs typeface="Times New Roman" pitchFamily="18" charset="0"/>
              </a:rPr>
              <a:t>Reducing Time Complexity (Cont.)</a:t>
            </a:r>
          </a:p>
        </p:txBody>
      </p:sp>
      <p:pic>
        <p:nvPicPr>
          <p:cNvPr id="848899" name="Content Placeholder 3" descr="dataflow.jpg"/>
          <p:cNvPicPr>
            <a:picLocks noGrp="1" noChangeAspect="1"/>
          </p:cNvPicPr>
          <p:nvPr>
            <p:ph idx="4294967295"/>
          </p:nvPr>
        </p:nvPicPr>
        <p:blipFill>
          <a:blip r:embed="rId2"/>
          <a:srcRect/>
          <a:stretch>
            <a:fillRect/>
          </a:stretch>
        </p:blipFill>
        <p:spPr>
          <a:xfrm>
            <a:off x="2209801" y="1600200"/>
            <a:ext cx="4289425" cy="4846638"/>
          </a:xfrm>
          <a:ln>
            <a:solidFill>
              <a:schemeClr val="tx1"/>
            </a:solidFill>
          </a:ln>
        </p:spPr>
      </p:pic>
      <p:sp>
        <p:nvSpPr>
          <p:cNvPr id="848900" name="TextBox 8"/>
          <p:cNvSpPr txBox="1">
            <a:spLocks noChangeArrowheads="1"/>
          </p:cNvSpPr>
          <p:nvPr/>
        </p:nvSpPr>
        <p:spPr bwMode="auto">
          <a:xfrm>
            <a:off x="7620001" y="1676400"/>
            <a:ext cx="2841625"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First and the fourth quartets</a:t>
            </a:r>
          </a:p>
        </p:txBody>
      </p:sp>
      <p:cxnSp>
        <p:nvCxnSpPr>
          <p:cNvPr id="21" name="Straight Arrow Connector 20"/>
          <p:cNvCxnSpPr/>
          <p:nvPr/>
        </p:nvCxnSpPr>
        <p:spPr>
          <a:xfrm rot="10800000" flipV="1">
            <a:off x="3733800" y="1828800"/>
            <a:ext cx="3810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5257800" y="1828800"/>
            <a:ext cx="2286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8903" name="TextBox 23"/>
          <p:cNvSpPr txBox="1">
            <a:spLocks noChangeArrowheads="1"/>
          </p:cNvSpPr>
          <p:nvPr/>
        </p:nvSpPr>
        <p:spPr bwMode="auto">
          <a:xfrm>
            <a:off x="7620001" y="2133600"/>
            <a:ext cx="2620963"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Second and third quartets</a:t>
            </a:r>
          </a:p>
        </p:txBody>
      </p:sp>
      <p:cxnSp>
        <p:nvCxnSpPr>
          <p:cNvPr id="26" name="Straight Arrow Connector 25"/>
          <p:cNvCxnSpPr>
            <a:stCxn id="848903" idx="1"/>
          </p:cNvCxnSpPr>
          <p:nvPr/>
        </p:nvCxnSpPr>
        <p:spPr>
          <a:xfrm rot="10800000" flipV="1">
            <a:off x="5410200" y="2317750"/>
            <a:ext cx="2209800" cy="425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848903" idx="1"/>
          </p:cNvCxnSpPr>
          <p:nvPr/>
        </p:nvCxnSpPr>
        <p:spPr>
          <a:xfrm rot="10800000" flipV="1">
            <a:off x="6629400" y="2317750"/>
            <a:ext cx="990600" cy="501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8906" name="TextBox 29"/>
          <p:cNvSpPr txBox="1">
            <a:spLocks noChangeArrowheads="1"/>
          </p:cNvSpPr>
          <p:nvPr/>
        </p:nvSpPr>
        <p:spPr bwMode="auto">
          <a:xfrm>
            <a:off x="7696200" y="4800600"/>
            <a:ext cx="2757488"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Test by equation (2) and (3</a:t>
            </a:r>
            <a:r>
              <a:rPr lang="en-US">
                <a:latin typeface="Calibri" pitchFamily="34" charset="0"/>
                <a:cs typeface="Times New Roman" pitchFamily="18" charset="0"/>
              </a:rPr>
              <a:t>)</a:t>
            </a:r>
          </a:p>
        </p:txBody>
      </p:sp>
      <p:sp>
        <p:nvSpPr>
          <p:cNvPr id="848907" name="TextBox 30"/>
          <p:cNvSpPr txBox="1">
            <a:spLocks noChangeArrowheads="1"/>
          </p:cNvSpPr>
          <p:nvPr/>
        </p:nvSpPr>
        <p:spPr bwMode="auto">
          <a:xfrm>
            <a:off x="7696200" y="5943600"/>
            <a:ext cx="2757488" cy="369888"/>
          </a:xfrm>
          <a:prstGeom prst="rect">
            <a:avLst/>
          </a:prstGeom>
          <a:noFill/>
          <a:ln w="9525">
            <a:noFill/>
            <a:miter lim="800000"/>
            <a:headEnd/>
            <a:tailEnd/>
          </a:ln>
        </p:spPr>
        <p:txBody>
          <a:bodyPr wrap="none">
            <a:spAutoFit/>
          </a:bodyPr>
          <a:lstStyle/>
          <a:p>
            <a:r>
              <a:rPr lang="en-US">
                <a:latin typeface="Times New Roman" pitchFamily="18" charset="0"/>
                <a:cs typeface="Times New Roman" pitchFamily="18" charset="0"/>
              </a:rPr>
              <a:t>Test by equation (1) and (4)</a:t>
            </a:r>
          </a:p>
        </p:txBody>
      </p:sp>
      <p:cxnSp>
        <p:nvCxnSpPr>
          <p:cNvPr id="33" name="Straight Arrow Connector 32"/>
          <p:cNvCxnSpPr>
            <a:stCxn id="848906" idx="1"/>
          </p:cNvCxnSpPr>
          <p:nvPr/>
        </p:nvCxnSpPr>
        <p:spPr>
          <a:xfrm rot="10800000">
            <a:off x="5334000" y="4953000"/>
            <a:ext cx="2362200" cy="31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48907" idx="1"/>
          </p:cNvCxnSpPr>
          <p:nvPr/>
        </p:nvCxnSpPr>
        <p:spPr>
          <a:xfrm rot="10800000">
            <a:off x="6400800" y="6096000"/>
            <a:ext cx="1295400" cy="31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480133"/>
      </p:ext>
    </p:extLst>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Title 1"/>
          <p:cNvSpPr>
            <a:spLocks noGrp="1"/>
          </p:cNvSpPr>
          <p:nvPr>
            <p:ph type="title" idx="4294967295"/>
          </p:nvPr>
        </p:nvSpPr>
        <p:spPr bwMode="auto">
          <a:noFill/>
        </p:spPr>
        <p:txBody>
          <a:bodyPr/>
          <a:lstStyle/>
          <a:p>
            <a:pPr eaLnBrk="1" hangingPunct="1"/>
            <a:r>
              <a:rPr lang="en-US" sz="3400">
                <a:solidFill>
                  <a:srgbClr val="174CC3"/>
                </a:solidFill>
                <a:effectLst/>
                <a:latin typeface="Times New Roman" pitchFamily="18" charset="0"/>
                <a:ea typeface="ＭＳ Ｐゴシック"/>
                <a:cs typeface="Times New Roman" pitchFamily="18" charset="0"/>
              </a:rPr>
              <a:t>Results</a:t>
            </a:r>
          </a:p>
        </p:txBody>
      </p:sp>
      <p:sp>
        <p:nvSpPr>
          <p:cNvPr id="847875" name="Content Placeholder 2"/>
          <p:cNvSpPr>
            <a:spLocks noGrp="1"/>
          </p:cNvSpPr>
          <p:nvPr>
            <p:ph idx="4294967295"/>
          </p:nvPr>
        </p:nvSpPr>
        <p:spPr/>
        <p:txBody>
          <a:bodyPr/>
          <a:lstStyle/>
          <a:p>
            <a:pPr eaLnBrk="1" hangingPunct="1">
              <a:lnSpc>
                <a:spcPct val="200000"/>
              </a:lnSpc>
            </a:pPr>
            <a:r>
              <a:rPr lang="en-US" sz="2800" dirty="0">
                <a:latin typeface="Times New Roman" pitchFamily="18" charset="0"/>
                <a:ea typeface="ＭＳ Ｐゴシック"/>
                <a:cs typeface="Times New Roman" pitchFamily="18" charset="0"/>
              </a:rPr>
              <a:t>Time complexity of the attack reduced to 2</a:t>
            </a:r>
            <a:r>
              <a:rPr lang="en-US" sz="2800" baseline="30000" dirty="0">
                <a:latin typeface="Times New Roman" pitchFamily="18" charset="0"/>
                <a:ea typeface="ＭＳ Ｐゴシック"/>
                <a:cs typeface="Times New Roman" pitchFamily="18" charset="0"/>
              </a:rPr>
              <a:t>30</a:t>
            </a:r>
            <a:r>
              <a:rPr lang="en-US" sz="2800" dirty="0">
                <a:latin typeface="Times New Roman" pitchFamily="18" charset="0"/>
                <a:ea typeface="ＭＳ Ｐゴシック"/>
                <a:cs typeface="Times New Roman" pitchFamily="18" charset="0"/>
              </a:rPr>
              <a:t> from 2</a:t>
            </a:r>
            <a:r>
              <a:rPr lang="en-US" sz="2800" baseline="30000" dirty="0">
                <a:latin typeface="Times New Roman" pitchFamily="18" charset="0"/>
                <a:ea typeface="ＭＳ Ｐゴシック"/>
                <a:cs typeface="Times New Roman" pitchFamily="18" charset="0"/>
              </a:rPr>
              <a:t>32</a:t>
            </a:r>
            <a:r>
              <a:rPr lang="en-US" sz="2800" dirty="0">
                <a:latin typeface="Times New Roman" pitchFamily="18" charset="0"/>
                <a:ea typeface="ＭＳ Ｐゴシック"/>
                <a:cs typeface="Times New Roman" pitchFamily="18" charset="0"/>
              </a:rPr>
              <a:t> </a:t>
            </a:r>
          </a:p>
          <a:p>
            <a:pPr eaLnBrk="1" hangingPunct="1">
              <a:lnSpc>
                <a:spcPct val="200000"/>
              </a:lnSpc>
            </a:pPr>
            <a:r>
              <a:rPr lang="en-US" sz="2800" dirty="0">
                <a:latin typeface="Times New Roman" pitchFamily="18" charset="0"/>
                <a:ea typeface="ＭＳ Ｐゴシック"/>
                <a:cs typeface="Times New Roman" pitchFamily="18" charset="0"/>
              </a:rPr>
              <a:t>Attack is four times faster.    </a:t>
            </a:r>
          </a:p>
          <a:p>
            <a:pPr eaLnBrk="1" hangingPunct="1">
              <a:lnSpc>
                <a:spcPct val="200000"/>
              </a:lnSpc>
            </a:pPr>
            <a:endParaRPr lang="en-US" sz="2800" dirty="0">
              <a:latin typeface="Times New Roman" pitchFamily="18" charset="0"/>
              <a:ea typeface="ＭＳ Ｐゴシック"/>
              <a:cs typeface="Times New Roman" pitchFamily="18" charset="0"/>
            </a:endParaRPr>
          </a:p>
          <a:p>
            <a:pPr marL="82550" indent="0" eaLnBrk="1" hangingPunct="1">
              <a:lnSpc>
                <a:spcPct val="200000"/>
              </a:lnSpc>
              <a:buNone/>
            </a:pPr>
            <a:r>
              <a:rPr lang="en-US" sz="1800" i="1" dirty="0">
                <a:ea typeface="ＭＳ Ｐゴシック"/>
                <a:cs typeface="ＭＳ Ｐゴシック"/>
              </a:rPr>
              <a:t>Ali, </a:t>
            </a:r>
            <a:r>
              <a:rPr lang="en-US" sz="1800" i="1" dirty="0" err="1">
                <a:ea typeface="ＭＳ Ｐゴシック"/>
                <a:cs typeface="ＭＳ Ｐゴシック"/>
              </a:rPr>
              <a:t>Mukhopadhyay</a:t>
            </a:r>
            <a:r>
              <a:rPr lang="en-US" sz="1800" i="1" dirty="0">
                <a:ea typeface="ＭＳ Ｐゴシック"/>
                <a:cs typeface="ＭＳ Ｐゴシック"/>
              </a:rPr>
              <a:t> 2011 (</a:t>
            </a:r>
            <a:r>
              <a:rPr lang="en-US" sz="1800" i="1" dirty="0" err="1">
                <a:ea typeface="ＭＳ Ｐゴシック"/>
                <a:cs typeface="ＭＳ Ｐゴシック"/>
              </a:rPr>
              <a:t>eprint</a:t>
            </a:r>
            <a:r>
              <a:rPr lang="en-US" sz="1800" i="1" dirty="0">
                <a:ea typeface="ＭＳ Ｐゴシック"/>
                <a:cs typeface="ＭＳ Ｐゴシック"/>
              </a:rPr>
              <a:t>):Time Complexity: 2</a:t>
            </a:r>
            <a:r>
              <a:rPr lang="en-US" sz="1800" i="1" baseline="30000" dirty="0">
                <a:ea typeface="ＭＳ Ｐゴシック"/>
                <a:cs typeface="ＭＳ Ｐゴシック"/>
              </a:rPr>
              <a:t>30</a:t>
            </a:r>
            <a:endParaRPr lang="en-US" sz="1800" i="1" dirty="0">
              <a:ea typeface="ＭＳ Ｐゴシック"/>
              <a:cs typeface="ＭＳ Ｐゴシック"/>
            </a:endParaRPr>
          </a:p>
          <a:p>
            <a:pPr eaLnBrk="1" hangingPunct="1">
              <a:lnSpc>
                <a:spcPct val="200000"/>
              </a:lnSpc>
            </a:pPr>
            <a:endParaRPr lang="en-US" sz="2800" dirty="0">
              <a:latin typeface="Times New Roman" pitchFamily="18" charset="0"/>
              <a:ea typeface="ＭＳ Ｐゴシック"/>
              <a:cs typeface="Times New Roman" pitchFamily="18" charset="0"/>
            </a:endParaRPr>
          </a:p>
        </p:txBody>
      </p:sp>
    </p:spTree>
    <p:extLst>
      <p:ext uri="{BB962C8B-B14F-4D97-AF65-F5344CB8AC3E}">
        <p14:creationId xmlns:p14="http://schemas.microsoft.com/office/powerpoint/2010/main" val="1205765333"/>
      </p:ext>
    </p:extLst>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idx="4294967295"/>
          </p:nvPr>
        </p:nvSpPr>
        <p:spPr bwMode="auto">
          <a:xfrm>
            <a:off x="2438401" y="533400"/>
            <a:ext cx="7864475" cy="1143000"/>
          </a:xfrm>
        </p:spPr>
        <p:txBody>
          <a:bodyPr>
            <a:normAutofit fontScale="90000"/>
          </a:bodyPr>
          <a:lstStyle/>
          <a:p>
            <a:pPr>
              <a:defRPr/>
            </a:pPr>
            <a:r>
              <a:rPr lang="en-US" dirty="0" smtClean="0">
                <a:effectLst/>
              </a:rPr>
              <a:t>Effect of clock glitches on Faults: Are these faults practical?</a:t>
            </a:r>
          </a:p>
        </p:txBody>
      </p:sp>
      <p:pic>
        <p:nvPicPr>
          <p:cNvPr id="802818" name="Picture 3" descr="faultsiml"/>
          <p:cNvPicPr>
            <a:picLocks noChangeAspect="1" noChangeArrowheads="1"/>
          </p:cNvPicPr>
          <p:nvPr/>
        </p:nvPicPr>
        <p:blipFill>
          <a:blip r:embed="rId2"/>
          <a:srcRect/>
          <a:stretch>
            <a:fillRect/>
          </a:stretch>
        </p:blipFill>
        <p:spPr bwMode="auto">
          <a:xfrm>
            <a:off x="2651125" y="2133601"/>
            <a:ext cx="7721600" cy="3152775"/>
          </a:xfrm>
          <a:prstGeom prst="rect">
            <a:avLst/>
          </a:prstGeom>
          <a:noFill/>
          <a:ln w="9525">
            <a:solidFill>
              <a:srgbClr val="0B4E73"/>
            </a:solidFill>
            <a:miter lim="800000"/>
            <a:headEnd/>
            <a:tailEnd/>
          </a:ln>
        </p:spPr>
      </p:pic>
      <p:sp>
        <p:nvSpPr>
          <p:cNvPr id="802819" name="TextBox 1"/>
          <p:cNvSpPr txBox="1">
            <a:spLocks noChangeArrowheads="1"/>
          </p:cNvSpPr>
          <p:nvPr/>
        </p:nvSpPr>
        <p:spPr bwMode="auto">
          <a:xfrm>
            <a:off x="2651125" y="5562600"/>
            <a:ext cx="7721600" cy="584200"/>
          </a:xfrm>
          <a:prstGeom prst="rect">
            <a:avLst/>
          </a:prstGeom>
          <a:noFill/>
          <a:ln w="9525">
            <a:noFill/>
            <a:miter lim="800000"/>
            <a:headEnd/>
            <a:tailEnd/>
          </a:ln>
        </p:spPr>
        <p:txBody>
          <a:bodyPr>
            <a:spAutoFit/>
          </a:bodyPr>
          <a:lstStyle/>
          <a:p>
            <a:r>
              <a:rPr lang="en-US" sz="1600">
                <a:latin typeface="Arial Narrow" pitchFamily="34" charset="0"/>
              </a:rPr>
              <a:t>DebdeepMukhopadhyay, "A New Fault Attack on the Advanced Encryption Standard Hardware”, ECCTD 2009, Antalya, Turkey (</a:t>
            </a:r>
            <a:r>
              <a:rPr lang="en-US" sz="1600" i="1">
                <a:latin typeface="Arial Narrow" pitchFamily="34" charset="0"/>
              </a:rPr>
              <a:t>Invited Paper </a:t>
            </a:r>
            <a:r>
              <a:rPr lang="en-US" sz="1600">
                <a:latin typeface="Arial Narrow" pitchFamily="34" charset="0"/>
              </a:rPr>
              <a:t>).</a:t>
            </a:r>
          </a:p>
        </p:txBody>
      </p:sp>
    </p:spTree>
    <p:extLst>
      <p:ext uri="{BB962C8B-B14F-4D97-AF65-F5344CB8AC3E}">
        <p14:creationId xmlns:p14="http://schemas.microsoft.com/office/powerpoint/2010/main" val="2144173981"/>
      </p:ext>
    </p:extLst>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100" y="2600325"/>
            <a:ext cx="6400800" cy="2286000"/>
          </a:xfrm>
        </p:spPr>
        <p:txBody>
          <a:bodyPr/>
          <a:lstStyle/>
          <a:p>
            <a:pPr>
              <a:defRPr/>
            </a:pPr>
            <a:r>
              <a:rPr lang="en-US" dirty="0" smtClean="0">
                <a:effectLst/>
              </a:rPr>
              <a:t>Multi-byte Fault Attacks on AES</a:t>
            </a:r>
            <a:endParaRPr lang="en-IN" dirty="0"/>
          </a:p>
        </p:txBody>
      </p:sp>
      <p:sp>
        <p:nvSpPr>
          <p:cNvPr id="3" name="Text Placeholder 2"/>
          <p:cNvSpPr>
            <a:spLocks noGrp="1"/>
          </p:cNvSpPr>
          <p:nvPr>
            <p:ph type="body" idx="1"/>
          </p:nvPr>
        </p:nvSpPr>
        <p:spPr>
          <a:xfrm>
            <a:off x="4102100" y="1066801"/>
            <a:ext cx="6400800" cy="1509713"/>
          </a:xfrm>
        </p:spPr>
        <p:txBody>
          <a:bodyPr/>
          <a:lstStyle/>
          <a:p>
            <a:pPr>
              <a:defRPr/>
            </a:pPr>
            <a:endParaRPr lang="en-IN"/>
          </a:p>
        </p:txBody>
      </p:sp>
    </p:spTree>
    <p:extLst>
      <p:ext uri="{BB962C8B-B14F-4D97-AF65-F5344CB8AC3E}">
        <p14:creationId xmlns:p14="http://schemas.microsoft.com/office/powerpoint/2010/main" val="237710155"/>
      </p:ext>
    </p:extLst>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89" name="Rectangle 2"/>
          <p:cNvSpPr>
            <a:spLocks noGrp="1"/>
          </p:cNvSpPr>
          <p:nvPr>
            <p:ph type="title" idx="4294967295"/>
          </p:nvPr>
        </p:nvSpPr>
        <p:spPr bwMode="auto">
          <a:xfrm>
            <a:off x="1524000" y="76200"/>
            <a:ext cx="9144000" cy="838200"/>
          </a:xfrm>
          <a:noFill/>
        </p:spPr>
        <p:txBody>
          <a:bodyPr/>
          <a:lstStyle/>
          <a:p>
            <a:r>
              <a:rPr lang="en-US" i="1" smtClean="0">
                <a:effectLst/>
                <a:ea typeface="ＭＳ Ｐゴシック"/>
                <a:cs typeface="ＭＳ Ｐゴシック"/>
              </a:rPr>
              <a:t>AES Algorithm</a:t>
            </a:r>
          </a:p>
        </p:txBody>
      </p:sp>
      <p:sp>
        <p:nvSpPr>
          <p:cNvPr id="805890" name="Rectangle 3"/>
          <p:cNvSpPr>
            <a:spLocks noChangeArrowheads="1"/>
          </p:cNvSpPr>
          <p:nvPr/>
        </p:nvSpPr>
        <p:spPr bwMode="auto">
          <a:xfrm>
            <a:off x="3994150" y="2209800"/>
            <a:ext cx="1644650" cy="393700"/>
          </a:xfrm>
          <a:prstGeom prst="rect">
            <a:avLst/>
          </a:prstGeom>
          <a:noFill/>
          <a:ln w="9525">
            <a:solidFill>
              <a:schemeClr val="tx1"/>
            </a:solidFill>
            <a:miter lim="800000"/>
            <a:headEnd/>
            <a:tailEnd/>
          </a:ln>
        </p:spPr>
        <p:txBody>
          <a:bodyPr wrap="none" anchor="ctr"/>
          <a:lstStyle/>
          <a:p>
            <a:pPr algn="ctr"/>
            <a:r>
              <a:rPr lang="en-US"/>
              <a:t>AddRoundKey</a:t>
            </a:r>
          </a:p>
        </p:txBody>
      </p:sp>
      <p:sp>
        <p:nvSpPr>
          <p:cNvPr id="805891" name="Rectangle 4"/>
          <p:cNvSpPr>
            <a:spLocks noChangeArrowheads="1"/>
          </p:cNvSpPr>
          <p:nvPr/>
        </p:nvSpPr>
        <p:spPr bwMode="auto">
          <a:xfrm>
            <a:off x="3994150" y="2895600"/>
            <a:ext cx="1644650" cy="393700"/>
          </a:xfrm>
          <a:prstGeom prst="rect">
            <a:avLst/>
          </a:prstGeom>
          <a:noFill/>
          <a:ln w="9525">
            <a:solidFill>
              <a:schemeClr val="tx1"/>
            </a:solidFill>
            <a:miter lim="800000"/>
            <a:headEnd/>
            <a:tailEnd/>
          </a:ln>
        </p:spPr>
        <p:txBody>
          <a:bodyPr wrap="none" anchor="ctr"/>
          <a:lstStyle/>
          <a:p>
            <a:pPr algn="ctr"/>
            <a:r>
              <a:rPr lang="en-US"/>
              <a:t>SubBytes</a:t>
            </a:r>
          </a:p>
        </p:txBody>
      </p:sp>
      <p:sp>
        <p:nvSpPr>
          <p:cNvPr id="805892" name="Rectangle 5"/>
          <p:cNvSpPr>
            <a:spLocks noChangeArrowheads="1"/>
          </p:cNvSpPr>
          <p:nvPr/>
        </p:nvSpPr>
        <p:spPr bwMode="auto">
          <a:xfrm>
            <a:off x="3994150" y="3290888"/>
            <a:ext cx="1644650" cy="393700"/>
          </a:xfrm>
          <a:prstGeom prst="rect">
            <a:avLst/>
          </a:prstGeom>
          <a:noFill/>
          <a:ln w="9525">
            <a:solidFill>
              <a:schemeClr val="tx1"/>
            </a:solidFill>
            <a:miter lim="800000"/>
            <a:headEnd/>
            <a:tailEnd/>
          </a:ln>
        </p:spPr>
        <p:txBody>
          <a:bodyPr wrap="none" anchor="ctr"/>
          <a:lstStyle/>
          <a:p>
            <a:pPr algn="ctr"/>
            <a:r>
              <a:rPr lang="en-US"/>
              <a:t>ShiftRows</a:t>
            </a:r>
          </a:p>
        </p:txBody>
      </p:sp>
      <p:sp>
        <p:nvSpPr>
          <p:cNvPr id="805893" name="Rectangle 6"/>
          <p:cNvSpPr>
            <a:spLocks noChangeArrowheads="1"/>
          </p:cNvSpPr>
          <p:nvPr/>
        </p:nvSpPr>
        <p:spPr bwMode="auto">
          <a:xfrm>
            <a:off x="3994150" y="3683000"/>
            <a:ext cx="1644650" cy="393700"/>
          </a:xfrm>
          <a:prstGeom prst="rect">
            <a:avLst/>
          </a:prstGeom>
          <a:noFill/>
          <a:ln w="9525">
            <a:solidFill>
              <a:schemeClr val="tx1"/>
            </a:solidFill>
            <a:miter lim="800000"/>
            <a:headEnd/>
            <a:tailEnd/>
          </a:ln>
        </p:spPr>
        <p:txBody>
          <a:bodyPr wrap="none" anchor="ctr"/>
          <a:lstStyle/>
          <a:p>
            <a:pPr algn="ctr"/>
            <a:r>
              <a:rPr lang="en-US"/>
              <a:t>MixColumns</a:t>
            </a:r>
          </a:p>
        </p:txBody>
      </p:sp>
      <p:sp>
        <p:nvSpPr>
          <p:cNvPr id="805894" name="Rectangle 7"/>
          <p:cNvSpPr>
            <a:spLocks noChangeArrowheads="1"/>
          </p:cNvSpPr>
          <p:nvPr/>
        </p:nvSpPr>
        <p:spPr bwMode="auto">
          <a:xfrm>
            <a:off x="3994150" y="4076700"/>
            <a:ext cx="1644650" cy="393700"/>
          </a:xfrm>
          <a:prstGeom prst="rect">
            <a:avLst/>
          </a:prstGeom>
          <a:noFill/>
          <a:ln w="9525">
            <a:solidFill>
              <a:schemeClr val="tx1"/>
            </a:solidFill>
            <a:miter lim="800000"/>
            <a:headEnd/>
            <a:tailEnd/>
          </a:ln>
        </p:spPr>
        <p:txBody>
          <a:bodyPr wrap="none" anchor="ctr"/>
          <a:lstStyle/>
          <a:p>
            <a:pPr algn="ctr"/>
            <a:r>
              <a:rPr lang="en-US"/>
              <a:t>AddRoundKey</a:t>
            </a:r>
          </a:p>
        </p:txBody>
      </p:sp>
      <p:sp>
        <p:nvSpPr>
          <p:cNvPr id="805895" name="Rectangle 8"/>
          <p:cNvSpPr>
            <a:spLocks noChangeArrowheads="1"/>
          </p:cNvSpPr>
          <p:nvPr/>
        </p:nvSpPr>
        <p:spPr bwMode="auto">
          <a:xfrm>
            <a:off x="8489950" y="3276600"/>
            <a:ext cx="1644650" cy="393700"/>
          </a:xfrm>
          <a:prstGeom prst="rect">
            <a:avLst/>
          </a:prstGeom>
          <a:noFill/>
          <a:ln w="9525">
            <a:solidFill>
              <a:schemeClr val="tx1"/>
            </a:solidFill>
            <a:miter lim="800000"/>
            <a:headEnd/>
            <a:tailEnd/>
          </a:ln>
        </p:spPr>
        <p:txBody>
          <a:bodyPr wrap="none" anchor="ctr"/>
          <a:lstStyle/>
          <a:p>
            <a:pPr algn="ctr"/>
            <a:r>
              <a:rPr lang="en-US"/>
              <a:t>SubBytes</a:t>
            </a:r>
          </a:p>
        </p:txBody>
      </p:sp>
      <p:sp>
        <p:nvSpPr>
          <p:cNvPr id="805896" name="Rectangle 9"/>
          <p:cNvSpPr>
            <a:spLocks noChangeArrowheads="1"/>
          </p:cNvSpPr>
          <p:nvPr/>
        </p:nvSpPr>
        <p:spPr bwMode="auto">
          <a:xfrm>
            <a:off x="8489950" y="3673475"/>
            <a:ext cx="1644650" cy="393700"/>
          </a:xfrm>
          <a:prstGeom prst="rect">
            <a:avLst/>
          </a:prstGeom>
          <a:noFill/>
          <a:ln w="9525">
            <a:solidFill>
              <a:schemeClr val="tx1"/>
            </a:solidFill>
            <a:miter lim="800000"/>
            <a:headEnd/>
            <a:tailEnd/>
          </a:ln>
        </p:spPr>
        <p:txBody>
          <a:bodyPr wrap="none" anchor="ctr"/>
          <a:lstStyle/>
          <a:p>
            <a:pPr algn="ctr"/>
            <a:r>
              <a:rPr lang="en-US"/>
              <a:t>ShiftRows</a:t>
            </a:r>
          </a:p>
        </p:txBody>
      </p:sp>
      <p:sp>
        <p:nvSpPr>
          <p:cNvPr id="805897" name="Rectangle 10"/>
          <p:cNvSpPr>
            <a:spLocks noChangeArrowheads="1"/>
          </p:cNvSpPr>
          <p:nvPr/>
        </p:nvSpPr>
        <p:spPr bwMode="auto">
          <a:xfrm>
            <a:off x="8489950" y="4067175"/>
            <a:ext cx="1644650" cy="393700"/>
          </a:xfrm>
          <a:prstGeom prst="rect">
            <a:avLst/>
          </a:prstGeom>
          <a:noFill/>
          <a:ln w="9525">
            <a:solidFill>
              <a:schemeClr val="tx1"/>
            </a:solidFill>
            <a:miter lim="800000"/>
            <a:headEnd/>
            <a:tailEnd/>
          </a:ln>
        </p:spPr>
        <p:txBody>
          <a:bodyPr wrap="none" anchor="ctr"/>
          <a:lstStyle/>
          <a:p>
            <a:pPr algn="ctr"/>
            <a:r>
              <a:rPr lang="en-US"/>
              <a:t>AddRoundKey</a:t>
            </a:r>
          </a:p>
        </p:txBody>
      </p:sp>
      <p:sp>
        <p:nvSpPr>
          <p:cNvPr id="805898" name="AutoShape 11"/>
          <p:cNvSpPr>
            <a:spLocks/>
          </p:cNvSpPr>
          <p:nvPr/>
        </p:nvSpPr>
        <p:spPr bwMode="auto">
          <a:xfrm>
            <a:off x="5715000" y="2209800"/>
            <a:ext cx="152400" cy="381000"/>
          </a:xfrm>
          <a:prstGeom prst="rightBrace">
            <a:avLst>
              <a:gd name="adj1" fmla="val 20833"/>
              <a:gd name="adj2" fmla="val 50000"/>
            </a:avLst>
          </a:prstGeom>
          <a:noFill/>
          <a:ln w="9525">
            <a:solidFill>
              <a:schemeClr val="tx1"/>
            </a:solidFill>
            <a:round/>
            <a:headEnd/>
            <a:tailEnd/>
          </a:ln>
        </p:spPr>
        <p:txBody>
          <a:bodyPr wrap="none" anchor="ctr"/>
          <a:lstStyle/>
          <a:p>
            <a:endParaRPr lang="en-US"/>
          </a:p>
        </p:txBody>
      </p:sp>
      <p:sp>
        <p:nvSpPr>
          <p:cNvPr id="805899" name="AutoShape 12"/>
          <p:cNvSpPr>
            <a:spLocks/>
          </p:cNvSpPr>
          <p:nvPr/>
        </p:nvSpPr>
        <p:spPr bwMode="auto">
          <a:xfrm>
            <a:off x="5715000" y="2895600"/>
            <a:ext cx="152400" cy="1600200"/>
          </a:xfrm>
          <a:prstGeom prst="rightBrace">
            <a:avLst>
              <a:gd name="adj1" fmla="val 87500"/>
              <a:gd name="adj2" fmla="val 50000"/>
            </a:avLst>
          </a:prstGeom>
          <a:noFill/>
          <a:ln w="9525">
            <a:solidFill>
              <a:schemeClr val="tx1"/>
            </a:solidFill>
            <a:round/>
            <a:headEnd/>
            <a:tailEnd/>
          </a:ln>
        </p:spPr>
        <p:txBody>
          <a:bodyPr wrap="none" anchor="ctr"/>
          <a:lstStyle/>
          <a:p>
            <a:endParaRPr lang="en-US"/>
          </a:p>
        </p:txBody>
      </p:sp>
      <p:sp>
        <p:nvSpPr>
          <p:cNvPr id="805900" name="Text Box 14"/>
          <p:cNvSpPr txBox="1">
            <a:spLocks noChangeArrowheads="1"/>
          </p:cNvSpPr>
          <p:nvPr/>
        </p:nvSpPr>
        <p:spPr bwMode="auto">
          <a:xfrm>
            <a:off x="5791200" y="2224088"/>
            <a:ext cx="1295400" cy="366712"/>
          </a:xfrm>
          <a:prstGeom prst="rect">
            <a:avLst/>
          </a:prstGeom>
          <a:noFill/>
          <a:ln w="9525">
            <a:noFill/>
            <a:miter lim="800000"/>
            <a:headEnd/>
            <a:tailEnd/>
          </a:ln>
        </p:spPr>
        <p:txBody>
          <a:bodyPr>
            <a:spAutoFit/>
          </a:bodyPr>
          <a:lstStyle/>
          <a:p>
            <a:pPr>
              <a:spcBef>
                <a:spcPct val="50000"/>
              </a:spcBef>
            </a:pPr>
            <a:r>
              <a:rPr lang="en-US"/>
              <a:t>1</a:t>
            </a:r>
            <a:r>
              <a:rPr lang="en-US" baseline="30000"/>
              <a:t>st</a:t>
            </a:r>
            <a:r>
              <a:rPr lang="en-US"/>
              <a:t> Round</a:t>
            </a:r>
          </a:p>
        </p:txBody>
      </p:sp>
      <p:sp>
        <p:nvSpPr>
          <p:cNvPr id="805901" name="Text Box 15"/>
          <p:cNvSpPr txBox="1">
            <a:spLocks noChangeArrowheads="1"/>
          </p:cNvSpPr>
          <p:nvPr/>
        </p:nvSpPr>
        <p:spPr bwMode="auto">
          <a:xfrm>
            <a:off x="5867400" y="3275014"/>
            <a:ext cx="990600" cy="915987"/>
          </a:xfrm>
          <a:prstGeom prst="rect">
            <a:avLst/>
          </a:prstGeom>
          <a:noFill/>
          <a:ln w="9525">
            <a:noFill/>
            <a:miter lim="800000"/>
            <a:headEnd/>
            <a:tailEnd/>
          </a:ln>
        </p:spPr>
        <p:txBody>
          <a:bodyPr>
            <a:spAutoFit/>
          </a:bodyPr>
          <a:lstStyle/>
          <a:p>
            <a:pPr>
              <a:spcBef>
                <a:spcPct val="50000"/>
              </a:spcBef>
            </a:pPr>
            <a:r>
              <a:rPr lang="en-US"/>
              <a:t>Repeat N</a:t>
            </a:r>
            <a:r>
              <a:rPr lang="en-US" baseline="-25000"/>
              <a:t>r</a:t>
            </a:r>
            <a:r>
              <a:rPr lang="en-US"/>
              <a:t> -1 Round</a:t>
            </a:r>
          </a:p>
        </p:txBody>
      </p:sp>
      <p:sp>
        <p:nvSpPr>
          <p:cNvPr id="805902" name="AutoShape 17"/>
          <p:cNvSpPr>
            <a:spLocks noChangeArrowheads="1"/>
          </p:cNvSpPr>
          <p:nvPr/>
        </p:nvSpPr>
        <p:spPr bwMode="auto">
          <a:xfrm>
            <a:off x="4572000" y="2601914"/>
            <a:ext cx="457200" cy="293687"/>
          </a:xfrm>
          <a:prstGeom prst="downArrow">
            <a:avLst>
              <a:gd name="adj1" fmla="val 50000"/>
              <a:gd name="adj2" fmla="val 25000"/>
            </a:avLst>
          </a:prstGeom>
          <a:noFill/>
          <a:ln w="9525">
            <a:solidFill>
              <a:schemeClr val="tx1"/>
            </a:solidFill>
            <a:miter lim="800000"/>
            <a:headEnd/>
            <a:tailEnd/>
          </a:ln>
        </p:spPr>
        <p:txBody>
          <a:bodyPr vert="eaVert" wrap="none" anchor="ctr"/>
          <a:lstStyle/>
          <a:p>
            <a:endParaRPr lang="en-US"/>
          </a:p>
        </p:txBody>
      </p:sp>
      <p:sp>
        <p:nvSpPr>
          <p:cNvPr id="805903" name="AutoShape 18"/>
          <p:cNvSpPr>
            <a:spLocks noChangeArrowheads="1"/>
          </p:cNvSpPr>
          <p:nvPr/>
        </p:nvSpPr>
        <p:spPr bwMode="auto">
          <a:xfrm>
            <a:off x="4572000" y="4475163"/>
            <a:ext cx="457200" cy="304800"/>
          </a:xfrm>
          <a:prstGeom prst="downArrow">
            <a:avLst>
              <a:gd name="adj1" fmla="val 50000"/>
              <a:gd name="adj2" fmla="val 25000"/>
            </a:avLst>
          </a:prstGeom>
          <a:noFill/>
          <a:ln w="9525">
            <a:solidFill>
              <a:schemeClr val="tx1"/>
            </a:solidFill>
            <a:miter lim="800000"/>
            <a:headEnd/>
            <a:tailEnd/>
          </a:ln>
        </p:spPr>
        <p:txBody>
          <a:bodyPr vert="eaVert" wrap="none" anchor="ctr"/>
          <a:lstStyle/>
          <a:p>
            <a:endParaRPr lang="en-US"/>
          </a:p>
        </p:txBody>
      </p:sp>
      <p:sp>
        <p:nvSpPr>
          <p:cNvPr id="805904" name="Text Box 19"/>
          <p:cNvSpPr txBox="1">
            <a:spLocks noChangeArrowheads="1"/>
          </p:cNvSpPr>
          <p:nvPr/>
        </p:nvSpPr>
        <p:spPr bwMode="auto">
          <a:xfrm>
            <a:off x="3733800" y="1538288"/>
            <a:ext cx="2133600" cy="366712"/>
          </a:xfrm>
          <a:prstGeom prst="rect">
            <a:avLst/>
          </a:prstGeom>
          <a:noFill/>
          <a:ln w="9525">
            <a:noFill/>
            <a:miter lim="800000"/>
            <a:headEnd/>
            <a:tailEnd/>
          </a:ln>
        </p:spPr>
        <p:txBody>
          <a:bodyPr>
            <a:spAutoFit/>
          </a:bodyPr>
          <a:lstStyle/>
          <a:p>
            <a:pPr algn="ctr">
              <a:spcBef>
                <a:spcPct val="50000"/>
              </a:spcBef>
            </a:pPr>
            <a:r>
              <a:rPr lang="en-US" b="1"/>
              <a:t>PlainText</a:t>
            </a:r>
          </a:p>
        </p:txBody>
      </p:sp>
      <p:sp>
        <p:nvSpPr>
          <p:cNvPr id="805905" name="Line 20"/>
          <p:cNvSpPr>
            <a:spLocks noChangeShapeType="1"/>
          </p:cNvSpPr>
          <p:nvPr/>
        </p:nvSpPr>
        <p:spPr bwMode="auto">
          <a:xfrm>
            <a:off x="4800600" y="1905000"/>
            <a:ext cx="0" cy="304800"/>
          </a:xfrm>
          <a:prstGeom prst="line">
            <a:avLst/>
          </a:prstGeom>
          <a:noFill/>
          <a:ln w="9525">
            <a:solidFill>
              <a:schemeClr val="tx1"/>
            </a:solidFill>
            <a:round/>
            <a:headEnd/>
            <a:tailEnd type="triangle" w="med" len="med"/>
          </a:ln>
        </p:spPr>
        <p:txBody>
          <a:bodyPr/>
          <a:lstStyle/>
          <a:p>
            <a:endParaRPr lang="en-US"/>
          </a:p>
        </p:txBody>
      </p:sp>
      <p:sp>
        <p:nvSpPr>
          <p:cNvPr id="805906" name="Text Box 21"/>
          <p:cNvSpPr txBox="1">
            <a:spLocks noChangeArrowheads="1"/>
          </p:cNvSpPr>
          <p:nvPr/>
        </p:nvSpPr>
        <p:spPr bwMode="auto">
          <a:xfrm>
            <a:off x="8229600" y="4814888"/>
            <a:ext cx="2133600" cy="366712"/>
          </a:xfrm>
          <a:prstGeom prst="rect">
            <a:avLst/>
          </a:prstGeom>
          <a:noFill/>
          <a:ln w="9525">
            <a:noFill/>
            <a:miter lim="800000"/>
            <a:headEnd/>
            <a:tailEnd/>
          </a:ln>
        </p:spPr>
        <p:txBody>
          <a:bodyPr>
            <a:spAutoFit/>
          </a:bodyPr>
          <a:lstStyle/>
          <a:p>
            <a:pPr algn="ctr">
              <a:spcBef>
                <a:spcPct val="50000"/>
              </a:spcBef>
            </a:pPr>
            <a:r>
              <a:rPr lang="en-US" b="1"/>
              <a:t>CipherText</a:t>
            </a:r>
          </a:p>
        </p:txBody>
      </p:sp>
      <p:sp>
        <p:nvSpPr>
          <p:cNvPr id="805907" name="Text Box 22"/>
          <p:cNvSpPr txBox="1">
            <a:spLocks noChangeArrowheads="1"/>
          </p:cNvSpPr>
          <p:nvPr/>
        </p:nvSpPr>
        <p:spPr bwMode="auto">
          <a:xfrm>
            <a:off x="3657600" y="5486400"/>
            <a:ext cx="2895600" cy="457200"/>
          </a:xfrm>
          <a:prstGeom prst="rect">
            <a:avLst/>
          </a:prstGeom>
          <a:noFill/>
          <a:ln w="9525">
            <a:noFill/>
            <a:miter lim="800000"/>
            <a:headEnd/>
            <a:tailEnd/>
          </a:ln>
        </p:spPr>
        <p:txBody>
          <a:bodyPr>
            <a:spAutoFit/>
          </a:bodyPr>
          <a:lstStyle/>
          <a:p>
            <a:pPr>
              <a:spcBef>
                <a:spcPct val="50000"/>
              </a:spcBef>
            </a:pPr>
            <a:r>
              <a:rPr lang="en-US" sz="2400" b="1"/>
              <a:t>First 9 Rounds</a:t>
            </a:r>
          </a:p>
        </p:txBody>
      </p:sp>
      <p:sp>
        <p:nvSpPr>
          <p:cNvPr id="805908" name="Line 23"/>
          <p:cNvSpPr>
            <a:spLocks noChangeShapeType="1"/>
          </p:cNvSpPr>
          <p:nvPr/>
        </p:nvSpPr>
        <p:spPr bwMode="auto">
          <a:xfrm>
            <a:off x="3692525" y="2400300"/>
            <a:ext cx="304800" cy="0"/>
          </a:xfrm>
          <a:prstGeom prst="line">
            <a:avLst/>
          </a:prstGeom>
          <a:noFill/>
          <a:ln w="9525">
            <a:solidFill>
              <a:schemeClr val="tx1"/>
            </a:solidFill>
            <a:round/>
            <a:headEnd/>
            <a:tailEnd type="triangle" w="med" len="med"/>
          </a:ln>
        </p:spPr>
        <p:txBody>
          <a:bodyPr/>
          <a:lstStyle/>
          <a:p>
            <a:endParaRPr lang="en-US"/>
          </a:p>
        </p:txBody>
      </p:sp>
      <p:sp>
        <p:nvSpPr>
          <p:cNvPr id="805909" name="Text Box 24"/>
          <p:cNvSpPr txBox="1">
            <a:spLocks noChangeArrowheads="1"/>
          </p:cNvSpPr>
          <p:nvPr/>
        </p:nvSpPr>
        <p:spPr bwMode="auto">
          <a:xfrm>
            <a:off x="2438400" y="2209801"/>
            <a:ext cx="1295400" cy="366713"/>
          </a:xfrm>
          <a:prstGeom prst="rect">
            <a:avLst/>
          </a:prstGeom>
          <a:noFill/>
          <a:ln w="9525">
            <a:noFill/>
            <a:miter lim="800000"/>
            <a:headEnd/>
            <a:tailEnd/>
          </a:ln>
        </p:spPr>
        <p:txBody>
          <a:bodyPr>
            <a:spAutoFit/>
          </a:bodyPr>
          <a:lstStyle/>
          <a:p>
            <a:pPr>
              <a:spcBef>
                <a:spcPct val="50000"/>
              </a:spcBef>
            </a:pPr>
            <a:r>
              <a:rPr lang="en-US"/>
              <a:t>RoundKey</a:t>
            </a:r>
          </a:p>
        </p:txBody>
      </p:sp>
      <p:sp>
        <p:nvSpPr>
          <p:cNvPr id="805910" name="Line 25"/>
          <p:cNvSpPr>
            <a:spLocks noChangeShapeType="1"/>
          </p:cNvSpPr>
          <p:nvPr/>
        </p:nvSpPr>
        <p:spPr bwMode="auto">
          <a:xfrm>
            <a:off x="3692525" y="4243388"/>
            <a:ext cx="304800" cy="0"/>
          </a:xfrm>
          <a:prstGeom prst="line">
            <a:avLst/>
          </a:prstGeom>
          <a:noFill/>
          <a:ln w="9525">
            <a:solidFill>
              <a:schemeClr val="tx1"/>
            </a:solidFill>
            <a:round/>
            <a:headEnd/>
            <a:tailEnd type="triangle" w="med" len="med"/>
          </a:ln>
        </p:spPr>
        <p:txBody>
          <a:bodyPr/>
          <a:lstStyle/>
          <a:p>
            <a:endParaRPr lang="en-US"/>
          </a:p>
        </p:txBody>
      </p:sp>
      <p:sp>
        <p:nvSpPr>
          <p:cNvPr id="805911" name="Text Box 26"/>
          <p:cNvSpPr txBox="1">
            <a:spLocks noChangeArrowheads="1"/>
          </p:cNvSpPr>
          <p:nvPr/>
        </p:nvSpPr>
        <p:spPr bwMode="auto">
          <a:xfrm>
            <a:off x="2438400" y="4052888"/>
            <a:ext cx="1295400" cy="366712"/>
          </a:xfrm>
          <a:prstGeom prst="rect">
            <a:avLst/>
          </a:prstGeom>
          <a:noFill/>
          <a:ln w="9525">
            <a:noFill/>
            <a:miter lim="800000"/>
            <a:headEnd/>
            <a:tailEnd/>
          </a:ln>
        </p:spPr>
        <p:txBody>
          <a:bodyPr>
            <a:spAutoFit/>
          </a:bodyPr>
          <a:lstStyle/>
          <a:p>
            <a:pPr>
              <a:spcBef>
                <a:spcPct val="50000"/>
              </a:spcBef>
            </a:pPr>
            <a:r>
              <a:rPr lang="en-US"/>
              <a:t>RoundKey</a:t>
            </a:r>
          </a:p>
        </p:txBody>
      </p:sp>
      <p:sp>
        <p:nvSpPr>
          <p:cNvPr id="805912" name="Line 27"/>
          <p:cNvSpPr>
            <a:spLocks noChangeShapeType="1"/>
          </p:cNvSpPr>
          <p:nvPr/>
        </p:nvSpPr>
        <p:spPr bwMode="auto">
          <a:xfrm>
            <a:off x="8188325" y="4243388"/>
            <a:ext cx="304800" cy="0"/>
          </a:xfrm>
          <a:prstGeom prst="line">
            <a:avLst/>
          </a:prstGeom>
          <a:noFill/>
          <a:ln w="9525">
            <a:solidFill>
              <a:schemeClr val="tx1"/>
            </a:solidFill>
            <a:round/>
            <a:headEnd/>
            <a:tailEnd type="triangle" w="med" len="med"/>
          </a:ln>
        </p:spPr>
        <p:txBody>
          <a:bodyPr/>
          <a:lstStyle/>
          <a:p>
            <a:endParaRPr lang="en-US"/>
          </a:p>
        </p:txBody>
      </p:sp>
      <p:sp>
        <p:nvSpPr>
          <p:cNvPr id="805913" name="Text Box 28"/>
          <p:cNvSpPr txBox="1">
            <a:spLocks noChangeArrowheads="1"/>
          </p:cNvSpPr>
          <p:nvPr/>
        </p:nvSpPr>
        <p:spPr bwMode="auto">
          <a:xfrm>
            <a:off x="6934200" y="4052888"/>
            <a:ext cx="1295400" cy="366712"/>
          </a:xfrm>
          <a:prstGeom prst="rect">
            <a:avLst/>
          </a:prstGeom>
          <a:noFill/>
          <a:ln w="9525">
            <a:noFill/>
            <a:miter lim="800000"/>
            <a:headEnd/>
            <a:tailEnd/>
          </a:ln>
        </p:spPr>
        <p:txBody>
          <a:bodyPr>
            <a:spAutoFit/>
          </a:bodyPr>
          <a:lstStyle/>
          <a:p>
            <a:pPr>
              <a:spcBef>
                <a:spcPct val="50000"/>
              </a:spcBef>
            </a:pPr>
            <a:r>
              <a:rPr lang="en-US"/>
              <a:t>RoundKey</a:t>
            </a:r>
          </a:p>
        </p:txBody>
      </p:sp>
      <p:sp>
        <p:nvSpPr>
          <p:cNvPr id="805914" name="Line 29"/>
          <p:cNvSpPr>
            <a:spLocks noChangeShapeType="1"/>
          </p:cNvSpPr>
          <p:nvPr/>
        </p:nvSpPr>
        <p:spPr bwMode="auto">
          <a:xfrm>
            <a:off x="7010400" y="1219200"/>
            <a:ext cx="0" cy="5562600"/>
          </a:xfrm>
          <a:prstGeom prst="line">
            <a:avLst/>
          </a:prstGeom>
          <a:noFill/>
          <a:ln w="9525">
            <a:solidFill>
              <a:schemeClr val="tx1"/>
            </a:solidFill>
            <a:round/>
            <a:headEnd/>
            <a:tailEnd/>
          </a:ln>
        </p:spPr>
        <p:txBody>
          <a:bodyPr/>
          <a:lstStyle/>
          <a:p>
            <a:endParaRPr lang="en-US"/>
          </a:p>
        </p:txBody>
      </p:sp>
      <p:sp>
        <p:nvSpPr>
          <p:cNvPr id="805915" name="Text Box 30"/>
          <p:cNvSpPr txBox="1">
            <a:spLocks noChangeArrowheads="1"/>
          </p:cNvSpPr>
          <p:nvPr/>
        </p:nvSpPr>
        <p:spPr bwMode="auto">
          <a:xfrm>
            <a:off x="8001000" y="5486400"/>
            <a:ext cx="2895600" cy="457200"/>
          </a:xfrm>
          <a:prstGeom prst="rect">
            <a:avLst/>
          </a:prstGeom>
          <a:noFill/>
          <a:ln w="9525">
            <a:noFill/>
            <a:miter lim="800000"/>
            <a:headEnd/>
            <a:tailEnd/>
          </a:ln>
        </p:spPr>
        <p:txBody>
          <a:bodyPr>
            <a:spAutoFit/>
          </a:bodyPr>
          <a:lstStyle/>
          <a:p>
            <a:pPr>
              <a:spcBef>
                <a:spcPct val="50000"/>
              </a:spcBef>
            </a:pPr>
            <a:r>
              <a:rPr lang="en-US" sz="2400" b="1"/>
              <a:t>Last Round</a:t>
            </a:r>
          </a:p>
        </p:txBody>
      </p:sp>
      <p:sp>
        <p:nvSpPr>
          <p:cNvPr id="805916" name="AutoShape 31"/>
          <p:cNvSpPr>
            <a:spLocks noChangeArrowheads="1"/>
          </p:cNvSpPr>
          <p:nvPr/>
        </p:nvSpPr>
        <p:spPr bwMode="auto">
          <a:xfrm>
            <a:off x="9067800" y="4457700"/>
            <a:ext cx="457200" cy="304800"/>
          </a:xfrm>
          <a:prstGeom prst="downArrow">
            <a:avLst>
              <a:gd name="adj1" fmla="val 50000"/>
              <a:gd name="adj2" fmla="val 25000"/>
            </a:avLst>
          </a:prstGeom>
          <a:noFill/>
          <a:ln w="9525">
            <a:solidFill>
              <a:schemeClr val="tx1"/>
            </a:solidFill>
            <a:miter lim="800000"/>
            <a:headEnd/>
            <a:tailEnd/>
          </a:ln>
        </p:spPr>
        <p:txBody>
          <a:bodyPr vert="eaVert" wrap="none" anchor="ctr"/>
          <a:lstStyle/>
          <a:p>
            <a:endParaRPr lang="en-US"/>
          </a:p>
        </p:txBody>
      </p:sp>
    </p:spTree>
    <p:extLst>
      <p:ext uri="{BB962C8B-B14F-4D97-AF65-F5344CB8AC3E}">
        <p14:creationId xmlns:p14="http://schemas.microsoft.com/office/powerpoint/2010/main" val="437602888"/>
      </p:ext>
    </p:extLst>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29" name="Rectangle 2"/>
          <p:cNvSpPr>
            <a:spLocks noGrp="1"/>
          </p:cNvSpPr>
          <p:nvPr>
            <p:ph type="title" idx="4294967295"/>
          </p:nvPr>
        </p:nvSpPr>
        <p:spPr bwMode="auto">
          <a:noFill/>
        </p:spPr>
        <p:txBody>
          <a:bodyPr/>
          <a:lstStyle/>
          <a:p>
            <a:r>
              <a:rPr lang="en-US" smtClean="0">
                <a:effectLst/>
                <a:ea typeface="ＭＳ Ｐゴシック"/>
                <a:cs typeface="ＭＳ Ｐゴシック"/>
              </a:rPr>
              <a:t>Fault Model Used </a:t>
            </a:r>
          </a:p>
        </p:txBody>
      </p:sp>
      <p:sp>
        <p:nvSpPr>
          <p:cNvPr id="764930" name="Rectangle 3"/>
          <p:cNvSpPr>
            <a:spLocks noGrp="1"/>
          </p:cNvSpPr>
          <p:nvPr>
            <p:ph type="body" idx="4294967295"/>
          </p:nvPr>
        </p:nvSpPr>
        <p:spPr>
          <a:xfrm>
            <a:off x="2514600" y="1600200"/>
            <a:ext cx="7499350" cy="4800600"/>
          </a:xfrm>
        </p:spPr>
        <p:txBody>
          <a:bodyPr/>
          <a:lstStyle/>
          <a:p>
            <a:r>
              <a:rPr lang="en-US" smtClean="0">
                <a:latin typeface="Gill Sans MT" pitchFamily="34" charset="0"/>
                <a:ea typeface="ＭＳ Ｐゴシック"/>
                <a:cs typeface="ＭＳ Ｐゴシック"/>
              </a:rPr>
              <a:t>Multi Byte Faults (more practical)</a:t>
            </a:r>
          </a:p>
          <a:p>
            <a:pPr lvl="1"/>
            <a:r>
              <a:rPr lang="en-US" smtClean="0">
                <a:latin typeface="Gill Sans MT" pitchFamily="34" charset="0"/>
                <a:ea typeface="ＭＳ Ｐゴシック"/>
              </a:rPr>
              <a:t>Attacker induces fault at the input of the 8</a:t>
            </a:r>
            <a:r>
              <a:rPr lang="en-US" baseline="30000" smtClean="0">
                <a:latin typeface="Gill Sans MT" pitchFamily="34" charset="0"/>
                <a:ea typeface="ＭＳ Ｐゴシック"/>
              </a:rPr>
              <a:t>th</a:t>
            </a:r>
            <a:r>
              <a:rPr lang="en-US" smtClean="0">
                <a:latin typeface="Gill Sans MT" pitchFamily="34" charset="0"/>
                <a:ea typeface="ＭＳ Ｐゴシック"/>
              </a:rPr>
              <a:t> round in some bytes</a:t>
            </a:r>
          </a:p>
          <a:p>
            <a:pPr lvl="1"/>
            <a:r>
              <a:rPr lang="en-US" smtClean="0">
                <a:latin typeface="Gill Sans MT" pitchFamily="34" charset="0"/>
                <a:ea typeface="ＭＳ Ｐゴシック"/>
              </a:rPr>
              <a:t>Fault value should be non-zero but can be arbitrary</a:t>
            </a:r>
          </a:p>
          <a:p>
            <a:r>
              <a:rPr lang="en-US" smtClean="0">
                <a:latin typeface="Gill Sans MT" pitchFamily="34" charset="0"/>
                <a:ea typeface="ＭＳ Ｐゴシック"/>
                <a:cs typeface="ＭＳ Ｐゴシック"/>
              </a:rPr>
              <a:t>Improves the fault coverage.</a:t>
            </a:r>
          </a:p>
        </p:txBody>
      </p:sp>
    </p:spTree>
    <p:extLst>
      <p:ext uri="{BB962C8B-B14F-4D97-AF65-F5344CB8AC3E}">
        <p14:creationId xmlns:p14="http://schemas.microsoft.com/office/powerpoint/2010/main" val="2810609925"/>
      </p:ext>
    </p:extLst>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p:cNvSpPr>
          <p:nvPr>
            <p:ph type="title" idx="4294967295"/>
          </p:nvPr>
        </p:nvSpPr>
        <p:spPr bwMode="auto"/>
        <p:txBody>
          <a:bodyPr>
            <a:normAutofit/>
          </a:bodyPr>
          <a:lstStyle/>
          <a:p>
            <a:pPr>
              <a:defRPr/>
            </a:pPr>
            <a:r>
              <a:rPr lang="en-US" smtClean="0">
                <a:effectLst/>
              </a:rPr>
              <a:t>Diagonal of AES State Matrix</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111" y="2245539"/>
            <a:ext cx="2619741" cy="2257740"/>
          </a:xfrm>
          <a:prstGeom prst="rect">
            <a:avLst/>
          </a:prstGeom>
        </p:spPr>
      </p:pic>
      <p:sp>
        <p:nvSpPr>
          <p:cNvPr id="4" name="TextBox 3"/>
          <p:cNvSpPr txBox="1"/>
          <p:nvPr/>
        </p:nvSpPr>
        <p:spPr>
          <a:xfrm>
            <a:off x="5281684" y="1525628"/>
            <a:ext cx="6428096" cy="3416320"/>
          </a:xfrm>
          <a:prstGeom prst="rect">
            <a:avLst/>
          </a:prstGeom>
        </p:spPr>
        <p:txBody>
          <a:bodyPr wrap="square" rtlCol="0" anchor="b">
            <a:spAutoFit/>
          </a:bodyPr>
          <a:lstStyle/>
          <a:p>
            <a:r>
              <a:rPr lang="en-IN" sz="2400" dirty="0"/>
              <a:t>Diagonal: A diagonal is a set of four bytes of the state matrix,</a:t>
            </a:r>
          </a:p>
          <a:p>
            <a:r>
              <a:rPr lang="en-IN" sz="2400" dirty="0"/>
              <a:t>where </a:t>
            </a:r>
            <a:r>
              <a:rPr lang="en-IN" sz="2400" dirty="0" smtClean="0"/>
              <a:t>diagonal </a:t>
            </a:r>
            <a:r>
              <a:rPr lang="en-IN" sz="2400" dirty="0" err="1" smtClean="0"/>
              <a:t>i</a:t>
            </a:r>
            <a:r>
              <a:rPr lang="en-IN" sz="2400" dirty="0" smtClean="0"/>
              <a:t> </a:t>
            </a:r>
            <a:r>
              <a:rPr lang="en-IN" sz="2400" dirty="0"/>
              <a:t>is defined as follows</a:t>
            </a:r>
            <a:r>
              <a:rPr lang="en-IN" sz="2400" dirty="0" smtClean="0"/>
              <a:t>:</a:t>
            </a:r>
          </a:p>
          <a:p>
            <a:endParaRPr lang="en-IN" sz="2400" dirty="0"/>
          </a:p>
          <a:p>
            <a:endParaRPr lang="en-IN" sz="2400" dirty="0" smtClean="0"/>
          </a:p>
          <a:p>
            <a:r>
              <a:rPr lang="en-IN" sz="2400" dirty="0" smtClean="0"/>
              <a:t>According </a:t>
            </a:r>
            <a:r>
              <a:rPr lang="en-IN" sz="2400" dirty="0"/>
              <a:t>to the above definition and with reference to the state matrix of AES</a:t>
            </a:r>
          </a:p>
          <a:p>
            <a:r>
              <a:rPr lang="en-IN" sz="2400" dirty="0"/>
              <a:t>(refer </a:t>
            </a:r>
            <a:r>
              <a:rPr lang="en-IN" sz="2400" dirty="0" smtClean="0"/>
              <a:t>figure) </a:t>
            </a:r>
            <a:r>
              <a:rPr lang="en-IN" sz="2400" dirty="0"/>
              <a:t>we </a:t>
            </a:r>
            <a:r>
              <a:rPr lang="en-IN" sz="2400" dirty="0" smtClean="0"/>
              <a:t>obtain the </a:t>
            </a:r>
            <a:r>
              <a:rPr lang="en-IN" sz="2400" dirty="0"/>
              <a:t>following four diagonals.</a:t>
            </a:r>
            <a:endParaRPr lang="en-IN" sz="2400" b="1" dirty="0" smtClean="0">
              <a:solidFill>
                <a:srgbClr val="835E01"/>
              </a:solidFill>
              <a:latin typeface="Arial Narrow"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790" y="2893800"/>
            <a:ext cx="4741448" cy="4635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9727" y="4890769"/>
            <a:ext cx="2486372" cy="1505160"/>
          </a:xfrm>
          <a:prstGeom prst="rect">
            <a:avLst/>
          </a:prstGeom>
        </p:spPr>
      </p:pic>
    </p:spTree>
    <p:extLst>
      <p:ext uri="{BB962C8B-B14F-4D97-AF65-F5344CB8AC3E}">
        <p14:creationId xmlns:p14="http://schemas.microsoft.com/office/powerpoint/2010/main" val="2476562081"/>
      </p:ext>
    </p:extLst>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7" name="Rectangle 2"/>
          <p:cNvSpPr>
            <a:spLocks noGrp="1"/>
          </p:cNvSpPr>
          <p:nvPr>
            <p:ph type="title" idx="4294967295"/>
          </p:nvPr>
        </p:nvSpPr>
        <p:spPr bwMode="auto">
          <a:noFill/>
        </p:spPr>
        <p:txBody>
          <a:bodyPr/>
          <a:lstStyle/>
          <a:p>
            <a:r>
              <a:rPr lang="en-US" smtClean="0">
                <a:effectLst/>
                <a:ea typeface="ＭＳ Ｐゴシック"/>
                <a:cs typeface="ＭＳ Ｐゴシック"/>
              </a:rPr>
              <a:t>Fault Models</a:t>
            </a:r>
          </a:p>
        </p:txBody>
      </p:sp>
      <p:sp>
        <p:nvSpPr>
          <p:cNvPr id="766978" name="Rectangle 3"/>
          <p:cNvSpPr>
            <a:spLocks noGrp="1"/>
          </p:cNvSpPr>
          <p:nvPr>
            <p:ph type="body" idx="4294967295"/>
          </p:nvPr>
        </p:nvSpPr>
        <p:spPr>
          <a:xfrm>
            <a:off x="2959100" y="3954464"/>
            <a:ext cx="7499350" cy="2293937"/>
          </a:xfrm>
        </p:spPr>
        <p:txBody>
          <a:bodyPr/>
          <a:lstStyle/>
          <a:p>
            <a:r>
              <a:rPr lang="en-US" smtClean="0">
                <a:latin typeface="Gill Sans MT" pitchFamily="34" charset="0"/>
                <a:ea typeface="ＭＳ Ｐゴシック"/>
                <a:cs typeface="ＭＳ Ｐゴシック"/>
              </a:rPr>
              <a:t>M0: One Diagonal affected.</a:t>
            </a:r>
          </a:p>
          <a:p>
            <a:r>
              <a:rPr lang="en-US" smtClean="0">
                <a:latin typeface="Gill Sans MT" pitchFamily="34" charset="0"/>
                <a:ea typeface="ＭＳ Ｐゴシック"/>
                <a:cs typeface="ＭＳ Ｐゴシック"/>
              </a:rPr>
              <a:t>M1: Two Diagonals affected.</a:t>
            </a:r>
          </a:p>
          <a:p>
            <a:r>
              <a:rPr lang="en-US" smtClean="0">
                <a:latin typeface="Gill Sans MT" pitchFamily="34" charset="0"/>
                <a:ea typeface="ＭＳ Ｐゴシック"/>
                <a:cs typeface="ＭＳ Ｐゴシック"/>
              </a:rPr>
              <a:t>M2: Three Diagonals affected.</a:t>
            </a:r>
          </a:p>
          <a:p>
            <a:r>
              <a:rPr lang="en-US" smtClean="0">
                <a:latin typeface="Gill Sans MT" pitchFamily="34" charset="0"/>
                <a:ea typeface="ＭＳ Ｐゴシック"/>
                <a:cs typeface="ＭＳ Ｐゴシック"/>
              </a:rPr>
              <a:t>M3: Four Diagonals affected.</a:t>
            </a:r>
          </a:p>
        </p:txBody>
      </p:sp>
      <p:pic>
        <p:nvPicPr>
          <p:cNvPr id="766979" name="Picture 4"/>
          <p:cNvPicPr>
            <a:picLocks noChangeAspect="1" noChangeArrowheads="1"/>
          </p:cNvPicPr>
          <p:nvPr/>
        </p:nvPicPr>
        <p:blipFill>
          <a:blip r:embed="rId2"/>
          <a:srcRect/>
          <a:stretch>
            <a:fillRect/>
          </a:stretch>
        </p:blipFill>
        <p:spPr bwMode="auto">
          <a:xfrm>
            <a:off x="2590800" y="1546226"/>
            <a:ext cx="7620000" cy="2187575"/>
          </a:xfrm>
          <a:prstGeom prst="rect">
            <a:avLst/>
          </a:prstGeom>
          <a:noFill/>
          <a:ln w="9525">
            <a:noFill/>
            <a:miter lim="800000"/>
            <a:headEnd/>
            <a:tailEnd/>
          </a:ln>
        </p:spPr>
      </p:pic>
    </p:spTree>
    <p:extLst>
      <p:ext uri="{BB962C8B-B14F-4D97-AF65-F5344CB8AC3E}">
        <p14:creationId xmlns:p14="http://schemas.microsoft.com/office/powerpoint/2010/main" val="2462446136"/>
      </p:ext>
    </p:extLst>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1" name="Rectangle 2"/>
          <p:cNvSpPr>
            <a:spLocks noGrp="1"/>
          </p:cNvSpPr>
          <p:nvPr>
            <p:ph type="title" idx="4294967295"/>
          </p:nvPr>
        </p:nvSpPr>
        <p:spPr bwMode="auto">
          <a:noFill/>
        </p:spPr>
        <p:txBody>
          <a:bodyPr/>
          <a:lstStyle/>
          <a:p>
            <a:r>
              <a:rPr lang="en-US" smtClean="0">
                <a:effectLst/>
                <a:ea typeface="ＭＳ Ｐゴシック"/>
                <a:cs typeface="ＭＳ Ｐゴシック"/>
              </a:rPr>
              <a:t>Fault Injection Setup</a:t>
            </a:r>
          </a:p>
        </p:txBody>
      </p:sp>
      <p:sp>
        <p:nvSpPr>
          <p:cNvPr id="768002" name="Rectangle 3"/>
          <p:cNvSpPr>
            <a:spLocks noGrp="1"/>
          </p:cNvSpPr>
          <p:nvPr>
            <p:ph type="body" idx="4294967295"/>
          </p:nvPr>
        </p:nvSpPr>
        <p:spPr>
          <a:xfrm>
            <a:off x="2959100" y="4600576"/>
            <a:ext cx="7499350" cy="1647825"/>
          </a:xfrm>
        </p:spPr>
        <p:txBody>
          <a:bodyPr/>
          <a:lstStyle/>
          <a:p>
            <a:pPr>
              <a:lnSpc>
                <a:spcPct val="90000"/>
              </a:lnSpc>
            </a:pPr>
            <a:r>
              <a:rPr lang="en-US" sz="2800" b="1">
                <a:latin typeface="Gill Sans MT" pitchFamily="34" charset="0"/>
                <a:ea typeface="ＭＳ Ｐゴシック"/>
                <a:cs typeface="ＭＳ Ｐゴシック"/>
              </a:rPr>
              <a:t>Tools Used:</a:t>
            </a:r>
          </a:p>
          <a:p>
            <a:pPr lvl="1">
              <a:lnSpc>
                <a:spcPct val="90000"/>
              </a:lnSpc>
            </a:pPr>
            <a:r>
              <a:rPr lang="en-US" sz="2400">
                <a:latin typeface="Gill Sans MT" pitchFamily="34" charset="0"/>
                <a:ea typeface="ＭＳ Ｐゴシック"/>
              </a:rPr>
              <a:t>AES Core Implemented on Xilinx Spartan 3E.</a:t>
            </a:r>
          </a:p>
          <a:p>
            <a:pPr lvl="1">
              <a:lnSpc>
                <a:spcPct val="90000"/>
              </a:lnSpc>
            </a:pPr>
            <a:r>
              <a:rPr lang="en-US" sz="2400">
                <a:latin typeface="Gill Sans MT" pitchFamily="34" charset="0"/>
                <a:ea typeface="ＭＳ Ｐゴシック"/>
              </a:rPr>
              <a:t>Agilent Wavefrom (80 MHz)Generator</a:t>
            </a:r>
          </a:p>
          <a:p>
            <a:pPr lvl="1">
              <a:lnSpc>
                <a:spcPct val="90000"/>
              </a:lnSpc>
            </a:pPr>
            <a:r>
              <a:rPr lang="en-US" sz="2400">
                <a:latin typeface="Gill Sans MT" pitchFamily="34" charset="0"/>
                <a:ea typeface="ＭＳ Ｐゴシック"/>
              </a:rPr>
              <a:t>Xilinx Chipscope Pro Embedded Logic Analyzer. </a:t>
            </a:r>
          </a:p>
        </p:txBody>
      </p:sp>
      <p:pic>
        <p:nvPicPr>
          <p:cNvPr id="768003" name="Picture 4"/>
          <p:cNvPicPr>
            <a:picLocks noChangeAspect="1" noChangeArrowheads="1"/>
          </p:cNvPicPr>
          <p:nvPr/>
        </p:nvPicPr>
        <p:blipFill>
          <a:blip r:embed="rId2"/>
          <a:srcRect/>
          <a:stretch>
            <a:fillRect/>
          </a:stretch>
        </p:blipFill>
        <p:spPr bwMode="auto">
          <a:xfrm>
            <a:off x="3733800" y="1524001"/>
            <a:ext cx="5334000" cy="286067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175865641"/>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a:cs typeface="ＭＳ Ｐゴシック"/>
              </a:rPr>
              <a:t>Brief History of Fault Attacks, Fault Models</a:t>
            </a:r>
            <a:endParaRPr lang="en-IN" dirty="0"/>
          </a:p>
        </p:txBody>
      </p:sp>
      <p:sp>
        <p:nvSpPr>
          <p:cNvPr id="3" name="Text Placeholder 2"/>
          <p:cNvSpPr>
            <a:spLocks noGrp="1"/>
          </p:cNvSpPr>
          <p:nvPr>
            <p:ph type="body" idx="1"/>
          </p:nvPr>
        </p:nvSpPr>
        <p:spPr/>
        <p:txBody>
          <a:bodyPr/>
          <a:lstStyle/>
          <a:p>
            <a:r>
              <a:rPr lang="en-US" sz="3600" b="1" dirty="0" smtClean="0"/>
              <a:t>PART 1</a:t>
            </a:r>
            <a:endParaRPr lang="en-IN" sz="3600" b="1" dirty="0"/>
          </a:p>
        </p:txBody>
      </p:sp>
    </p:spTree>
    <p:extLst>
      <p:ext uri="{BB962C8B-B14F-4D97-AF65-F5344CB8AC3E}">
        <p14:creationId xmlns:p14="http://schemas.microsoft.com/office/powerpoint/2010/main" val="216201068"/>
      </p:ext>
    </p:extLst>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p:cNvSpPr>
          <p:nvPr>
            <p:ph type="title" idx="4294967295"/>
          </p:nvPr>
        </p:nvSpPr>
        <p:spPr bwMode="auto"/>
        <p:txBody>
          <a:bodyPr>
            <a:normAutofit/>
          </a:bodyPr>
          <a:lstStyle/>
          <a:p>
            <a:pPr>
              <a:defRPr/>
            </a:pPr>
            <a:r>
              <a:rPr lang="en-US" sz="3900">
                <a:effectLst/>
              </a:rPr>
              <a:t>Equivalence of Faults according to M0</a:t>
            </a:r>
          </a:p>
        </p:txBody>
      </p:sp>
      <p:sp>
        <p:nvSpPr>
          <p:cNvPr id="769026" name="Rectangle 3"/>
          <p:cNvSpPr>
            <a:spLocks noGrp="1"/>
          </p:cNvSpPr>
          <p:nvPr>
            <p:ph type="body" idx="4294967295"/>
          </p:nvPr>
        </p:nvSpPr>
        <p:spPr>
          <a:xfrm>
            <a:off x="2438400" y="5303838"/>
            <a:ext cx="7772400" cy="1096962"/>
          </a:xfrm>
        </p:spPr>
        <p:txBody>
          <a:bodyPr/>
          <a:lstStyle/>
          <a:p>
            <a:pPr>
              <a:buFont typeface="Wingdings 2" pitchFamily="18" charset="2"/>
              <a:buNone/>
            </a:pPr>
            <a:r>
              <a:rPr lang="en-US" sz="2400">
                <a:latin typeface="Gill Sans MT" pitchFamily="34" charset="0"/>
                <a:ea typeface="ＭＳ Ｐゴシック"/>
                <a:cs typeface="ＭＳ Ｐゴシック"/>
              </a:rPr>
              <a:t>    Faults induced in Diagonal D</a:t>
            </a:r>
            <a:r>
              <a:rPr lang="en-US" sz="2400" baseline="-25000">
                <a:latin typeface="Gill Sans MT" pitchFamily="34" charset="0"/>
                <a:ea typeface="ＭＳ Ｐゴシック"/>
                <a:cs typeface="ＭＳ Ｐゴシック"/>
              </a:rPr>
              <a:t>0</a:t>
            </a:r>
            <a:r>
              <a:rPr lang="en-US" sz="2400">
                <a:latin typeface="Gill Sans MT" pitchFamily="34" charset="0"/>
                <a:ea typeface="ＭＳ Ｐゴシック"/>
                <a:cs typeface="ＭＳ Ｐゴシック"/>
              </a:rPr>
              <a:t> at the input of 8</a:t>
            </a:r>
            <a:r>
              <a:rPr lang="en-US" sz="2400" baseline="30000">
                <a:latin typeface="Gill Sans MT" pitchFamily="34" charset="0"/>
                <a:ea typeface="ＭＳ Ｐゴシック"/>
                <a:cs typeface="ＭＳ Ｐゴシック"/>
              </a:rPr>
              <a:t>th</a:t>
            </a:r>
            <a:r>
              <a:rPr lang="en-US" sz="2400">
                <a:latin typeface="Gill Sans MT" pitchFamily="34" charset="0"/>
                <a:ea typeface="ＭＳ Ｐゴシック"/>
                <a:cs typeface="ＭＳ Ｐゴシック"/>
              </a:rPr>
              <a:t> round AES are all equivalent.</a:t>
            </a:r>
          </a:p>
        </p:txBody>
      </p:sp>
      <p:pic>
        <p:nvPicPr>
          <p:cNvPr id="769027" name="Picture 4"/>
          <p:cNvPicPr>
            <a:picLocks noChangeAspect="1" noChangeArrowheads="1"/>
          </p:cNvPicPr>
          <p:nvPr/>
        </p:nvPicPr>
        <p:blipFill>
          <a:blip r:embed="rId2"/>
          <a:srcRect/>
          <a:stretch>
            <a:fillRect/>
          </a:stretch>
        </p:blipFill>
        <p:spPr bwMode="auto">
          <a:xfrm>
            <a:off x="3033714" y="1641476"/>
            <a:ext cx="6719887" cy="338772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507343146"/>
      </p:ext>
    </p:extLst>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p:cNvSpPr>
          <p:nvPr>
            <p:ph type="title" idx="4294967295"/>
          </p:nvPr>
        </p:nvSpPr>
        <p:spPr bwMode="auto"/>
        <p:txBody>
          <a:bodyPr>
            <a:normAutofit fontScale="90000"/>
          </a:bodyPr>
          <a:lstStyle/>
          <a:p>
            <a:pPr>
              <a:defRPr/>
            </a:pPr>
            <a:r>
              <a:rPr lang="en-US" sz="3900">
                <a:effectLst/>
              </a:rPr>
              <a:t>Inter-relationships depending on the Diagonals affected</a:t>
            </a:r>
          </a:p>
        </p:txBody>
      </p:sp>
      <p:pic>
        <p:nvPicPr>
          <p:cNvPr id="770050" name="Picture 3"/>
          <p:cNvPicPr>
            <a:picLocks noChangeAspect="1" noChangeArrowheads="1"/>
          </p:cNvPicPr>
          <p:nvPr/>
        </p:nvPicPr>
        <p:blipFill>
          <a:blip r:embed="rId2"/>
          <a:srcRect/>
          <a:stretch>
            <a:fillRect/>
          </a:stretch>
        </p:blipFill>
        <p:spPr bwMode="auto">
          <a:xfrm>
            <a:off x="3352800" y="1752601"/>
            <a:ext cx="5638800" cy="477361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60926104"/>
      </p:ext>
    </p:extLst>
  </p:cSld>
  <p:clrMapOvr>
    <a:masterClrMapping/>
  </p:clrMapOvr>
  <p:transition>
    <p:dissolv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p:cNvSpPr>
          <p:nvPr>
            <p:ph type="title" idx="4294967295"/>
          </p:nvPr>
        </p:nvSpPr>
        <p:spPr bwMode="auto"/>
        <p:txBody>
          <a:bodyPr>
            <a:normAutofit/>
          </a:bodyPr>
          <a:lstStyle/>
          <a:p>
            <a:pPr>
              <a:defRPr/>
            </a:pPr>
            <a:r>
              <a:rPr lang="en-US" sz="3900">
                <a:effectLst/>
              </a:rPr>
              <a:t>Equations if Diagonal D</a:t>
            </a:r>
            <a:r>
              <a:rPr lang="en-US" sz="3900" baseline="-25000">
                <a:effectLst/>
              </a:rPr>
              <a:t>0</a:t>
            </a:r>
            <a:r>
              <a:rPr lang="en-US" sz="3900">
                <a:effectLst/>
              </a:rPr>
              <a:t> is affected</a:t>
            </a:r>
          </a:p>
        </p:txBody>
      </p:sp>
      <p:pic>
        <p:nvPicPr>
          <p:cNvPr id="771074" name="Picture 3"/>
          <p:cNvPicPr>
            <a:picLocks noChangeAspect="1" noChangeArrowheads="1"/>
          </p:cNvPicPr>
          <p:nvPr/>
        </p:nvPicPr>
        <p:blipFill>
          <a:blip r:embed="rId2"/>
          <a:srcRect/>
          <a:stretch>
            <a:fillRect/>
          </a:stretch>
        </p:blipFill>
        <p:spPr bwMode="auto">
          <a:xfrm>
            <a:off x="2568576" y="1866900"/>
            <a:ext cx="2765425" cy="1333500"/>
          </a:xfrm>
          <a:prstGeom prst="rect">
            <a:avLst/>
          </a:prstGeom>
          <a:noFill/>
          <a:ln w="9525">
            <a:noFill/>
            <a:miter lim="800000"/>
            <a:headEnd/>
            <a:tailEnd/>
          </a:ln>
        </p:spPr>
      </p:pic>
      <p:pic>
        <p:nvPicPr>
          <p:cNvPr id="771075" name="Picture 4"/>
          <p:cNvPicPr>
            <a:picLocks noChangeAspect="1" noChangeArrowheads="1"/>
          </p:cNvPicPr>
          <p:nvPr/>
        </p:nvPicPr>
        <p:blipFill>
          <a:blip r:embed="rId3"/>
          <a:srcRect/>
          <a:stretch>
            <a:fillRect/>
          </a:stretch>
        </p:blipFill>
        <p:spPr bwMode="auto">
          <a:xfrm>
            <a:off x="5181600" y="1866900"/>
            <a:ext cx="2730500" cy="1257300"/>
          </a:xfrm>
          <a:prstGeom prst="rect">
            <a:avLst/>
          </a:prstGeom>
          <a:noFill/>
          <a:ln w="9525">
            <a:noFill/>
            <a:miter lim="800000"/>
            <a:headEnd/>
            <a:tailEnd/>
          </a:ln>
        </p:spPr>
      </p:pic>
      <p:pic>
        <p:nvPicPr>
          <p:cNvPr id="771076" name="Picture 5"/>
          <p:cNvPicPr>
            <a:picLocks noChangeAspect="1" noChangeArrowheads="1"/>
          </p:cNvPicPr>
          <p:nvPr/>
        </p:nvPicPr>
        <p:blipFill>
          <a:blip r:embed="rId4"/>
          <a:srcRect/>
          <a:stretch>
            <a:fillRect/>
          </a:stretch>
        </p:blipFill>
        <p:spPr bwMode="auto">
          <a:xfrm>
            <a:off x="8172450" y="1936750"/>
            <a:ext cx="2495550" cy="1111250"/>
          </a:xfrm>
          <a:prstGeom prst="rect">
            <a:avLst/>
          </a:prstGeom>
          <a:noFill/>
          <a:ln w="9525">
            <a:noFill/>
            <a:miter lim="800000"/>
            <a:headEnd/>
            <a:tailEnd/>
          </a:ln>
        </p:spPr>
      </p:pic>
      <p:pic>
        <p:nvPicPr>
          <p:cNvPr id="771077" name="Picture 6"/>
          <p:cNvPicPr>
            <a:picLocks noChangeAspect="1" noChangeArrowheads="1"/>
          </p:cNvPicPr>
          <p:nvPr/>
        </p:nvPicPr>
        <p:blipFill>
          <a:blip r:embed="rId5"/>
          <a:srcRect/>
          <a:stretch>
            <a:fillRect/>
          </a:stretch>
        </p:blipFill>
        <p:spPr bwMode="auto">
          <a:xfrm>
            <a:off x="2590800" y="3278188"/>
            <a:ext cx="7924800" cy="1446212"/>
          </a:xfrm>
          <a:prstGeom prst="rect">
            <a:avLst/>
          </a:prstGeom>
          <a:noFill/>
          <a:ln w="9525">
            <a:solidFill>
              <a:schemeClr val="tx1"/>
            </a:solidFill>
            <a:miter lim="800000"/>
            <a:headEnd/>
            <a:tailEnd/>
          </a:ln>
        </p:spPr>
      </p:pic>
      <p:sp>
        <p:nvSpPr>
          <p:cNvPr id="190471" name="Rectangle 7"/>
          <p:cNvSpPr>
            <a:spLocks noChangeArrowheads="1"/>
          </p:cNvSpPr>
          <p:nvPr/>
        </p:nvSpPr>
        <p:spPr bwMode="auto">
          <a:xfrm>
            <a:off x="2514600" y="4876800"/>
            <a:ext cx="8153400" cy="1676400"/>
          </a:xfrm>
          <a:prstGeom prst="rect">
            <a:avLst/>
          </a:prstGeom>
          <a:solidFill>
            <a:schemeClr val="accent2">
              <a:lumMod val="20000"/>
              <a:lumOff val="80000"/>
            </a:schemeClr>
          </a:solidFill>
          <a:ln w="9525">
            <a:noFill/>
            <a:miter lim="800000"/>
            <a:headEnd/>
            <a:tailEnd/>
          </a:ln>
          <a:effectLst>
            <a:softEdge rad="63500"/>
          </a:effectLst>
        </p:spPr>
        <p:txBody>
          <a:bodyPr wrap="none" anchor="ctr"/>
          <a:lstStyle/>
          <a:p>
            <a:pPr eaLnBrk="0" hangingPunct="0">
              <a:buFontTx/>
              <a:buChar char="•"/>
              <a:defRPr/>
            </a:pPr>
            <a:r>
              <a:rPr lang="en-US" b="1" dirty="0">
                <a:ea typeface="ＭＳ Ｐゴシック" pitchFamily="34" charset="-128"/>
              </a:rPr>
              <a:t> There are in total 4 such systems of equations for a diagonal D</a:t>
            </a:r>
            <a:r>
              <a:rPr lang="en-US" b="1" baseline="-25000" dirty="0">
                <a:ea typeface="ＭＳ Ｐゴシック" pitchFamily="34" charset="-128"/>
              </a:rPr>
              <a:t>0</a:t>
            </a:r>
            <a:r>
              <a:rPr lang="en-US" b="1" dirty="0">
                <a:ea typeface="ＭＳ Ｐゴシック" pitchFamily="34" charset="-128"/>
              </a:rPr>
              <a:t>.</a:t>
            </a:r>
          </a:p>
          <a:p>
            <a:pPr eaLnBrk="0" hangingPunct="0">
              <a:buFontTx/>
              <a:buChar char="•"/>
              <a:defRPr/>
            </a:pPr>
            <a:r>
              <a:rPr lang="en-US" b="1" dirty="0">
                <a:ea typeface="ＭＳ Ｐゴシック" pitchFamily="34" charset="-128"/>
              </a:rPr>
              <a:t> Each system of equation gives 2</a:t>
            </a:r>
            <a:r>
              <a:rPr lang="en-US" b="1" baseline="30000" dirty="0">
                <a:ea typeface="ＭＳ Ｐゴシック" pitchFamily="34" charset="-128"/>
              </a:rPr>
              <a:t>8 </a:t>
            </a:r>
            <a:r>
              <a:rPr lang="en-US" b="1" dirty="0">
                <a:ea typeface="ＭＳ Ｐゴシック" pitchFamily="34" charset="-128"/>
              </a:rPr>
              <a:t>keys on an average.</a:t>
            </a:r>
          </a:p>
          <a:p>
            <a:pPr eaLnBrk="0" hangingPunct="0">
              <a:buFontTx/>
              <a:buChar char="•"/>
              <a:defRPr/>
            </a:pPr>
            <a:r>
              <a:rPr lang="en-US" b="1" dirty="0">
                <a:ea typeface="ＭＳ Ｐゴシック" pitchFamily="34" charset="-128"/>
              </a:rPr>
              <a:t> AES key size gets reduced to 2</a:t>
            </a:r>
            <a:r>
              <a:rPr lang="en-US" b="1" baseline="30000" dirty="0">
                <a:ea typeface="ＭＳ Ｐゴシック" pitchFamily="34" charset="-128"/>
              </a:rPr>
              <a:t>32</a:t>
            </a:r>
            <a:r>
              <a:rPr lang="en-US" b="1" dirty="0">
                <a:ea typeface="ＭＳ Ｐゴシック" pitchFamily="34" charset="-128"/>
              </a:rPr>
              <a:t>.</a:t>
            </a:r>
          </a:p>
          <a:p>
            <a:pPr eaLnBrk="0" hangingPunct="0">
              <a:buFontTx/>
              <a:buChar char="•"/>
              <a:defRPr/>
            </a:pPr>
            <a:r>
              <a:rPr lang="en-US" b="1" dirty="0">
                <a:ea typeface="ＭＳ Ｐゴシック" pitchFamily="34" charset="-128"/>
              </a:rPr>
              <a:t> If the attacker does not know which diagonal is affected, then key size is </a:t>
            </a:r>
          </a:p>
          <a:p>
            <a:pPr eaLnBrk="0" hangingPunct="0">
              <a:defRPr/>
            </a:pPr>
            <a:r>
              <a:rPr lang="en-US" b="1" dirty="0">
                <a:ea typeface="ＭＳ Ｐゴシック" pitchFamily="34" charset="-128"/>
              </a:rPr>
              <a:t>  4.2</a:t>
            </a:r>
            <a:r>
              <a:rPr lang="en-US" b="1" baseline="30000" dirty="0">
                <a:ea typeface="ＭＳ Ｐゴシック" pitchFamily="34" charset="-128"/>
              </a:rPr>
              <a:t>32</a:t>
            </a:r>
            <a:r>
              <a:rPr lang="en-US" b="1" dirty="0">
                <a:ea typeface="ＭＳ Ｐゴシック" pitchFamily="34" charset="-128"/>
              </a:rPr>
              <a:t>=2</a:t>
            </a:r>
            <a:r>
              <a:rPr lang="en-US" b="1" baseline="30000" dirty="0">
                <a:ea typeface="ＭＳ Ｐゴシック" pitchFamily="34" charset="-128"/>
              </a:rPr>
              <a:t>34</a:t>
            </a:r>
            <a:r>
              <a:rPr lang="en-US" b="1" dirty="0">
                <a:ea typeface="ＭＳ Ｐゴシック" pitchFamily="34" charset="-128"/>
              </a:rPr>
              <a:t>.</a:t>
            </a:r>
          </a:p>
        </p:txBody>
      </p:sp>
    </p:spTree>
    <p:extLst>
      <p:ext uri="{BB962C8B-B14F-4D97-AF65-F5344CB8AC3E}">
        <p14:creationId xmlns:p14="http://schemas.microsoft.com/office/powerpoint/2010/main" val="3009425557"/>
      </p:ext>
    </p:extLst>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p:cNvSpPr>
          <p:nvPr>
            <p:ph type="title" idx="4294967295"/>
          </p:nvPr>
        </p:nvSpPr>
        <p:spPr bwMode="auto"/>
        <p:txBody>
          <a:bodyPr>
            <a:normAutofit fontScale="90000"/>
          </a:bodyPr>
          <a:lstStyle/>
          <a:p>
            <a:pPr>
              <a:defRPr/>
            </a:pPr>
            <a:r>
              <a:rPr lang="en-US" sz="3900" dirty="0">
                <a:effectLst/>
              </a:rPr>
              <a:t>Fault Injected across 2 Diagonals </a:t>
            </a:r>
            <a:br>
              <a:rPr lang="en-US" sz="3900" dirty="0">
                <a:effectLst/>
              </a:rPr>
            </a:br>
            <a:r>
              <a:rPr lang="en-US" sz="3900" dirty="0">
                <a:effectLst/>
              </a:rPr>
              <a:t>(Fault Model M</a:t>
            </a:r>
            <a:r>
              <a:rPr lang="en-US" sz="3900" baseline="-25000" dirty="0">
                <a:effectLst/>
              </a:rPr>
              <a:t>1</a:t>
            </a:r>
            <a:r>
              <a:rPr lang="en-US" sz="3900" dirty="0">
                <a:effectLst/>
              </a:rPr>
              <a:t>)</a:t>
            </a:r>
          </a:p>
        </p:txBody>
      </p:sp>
      <p:pic>
        <p:nvPicPr>
          <p:cNvPr id="772098" name="Picture 3"/>
          <p:cNvPicPr>
            <a:picLocks noChangeAspect="1" noChangeArrowheads="1"/>
          </p:cNvPicPr>
          <p:nvPr/>
        </p:nvPicPr>
        <p:blipFill>
          <a:blip r:embed="rId2"/>
          <a:srcRect/>
          <a:stretch>
            <a:fillRect/>
          </a:stretch>
        </p:blipFill>
        <p:spPr bwMode="auto">
          <a:xfrm>
            <a:off x="2514600" y="1781176"/>
            <a:ext cx="8066088" cy="3095625"/>
          </a:xfrm>
          <a:prstGeom prst="rect">
            <a:avLst/>
          </a:prstGeom>
          <a:noFill/>
          <a:ln w="9525">
            <a:solidFill>
              <a:schemeClr val="tx1"/>
            </a:solidFill>
            <a:miter lim="800000"/>
            <a:headEnd/>
            <a:tailEnd/>
          </a:ln>
        </p:spPr>
      </p:pic>
      <p:pic>
        <p:nvPicPr>
          <p:cNvPr id="772099" name="Picture 4"/>
          <p:cNvPicPr>
            <a:picLocks noChangeAspect="1" noChangeArrowheads="1"/>
          </p:cNvPicPr>
          <p:nvPr/>
        </p:nvPicPr>
        <p:blipFill>
          <a:blip r:embed="rId3"/>
          <a:srcRect/>
          <a:stretch>
            <a:fillRect/>
          </a:stretch>
        </p:blipFill>
        <p:spPr bwMode="auto">
          <a:xfrm>
            <a:off x="3657600" y="5000626"/>
            <a:ext cx="1847850" cy="1400175"/>
          </a:xfrm>
          <a:prstGeom prst="rect">
            <a:avLst/>
          </a:prstGeom>
          <a:noFill/>
          <a:ln w="9525">
            <a:solidFill>
              <a:schemeClr val="tx1"/>
            </a:solidFill>
            <a:miter lim="800000"/>
            <a:headEnd/>
            <a:tailEnd/>
          </a:ln>
        </p:spPr>
      </p:pic>
      <p:pic>
        <p:nvPicPr>
          <p:cNvPr id="772100" name="Picture 5"/>
          <p:cNvPicPr>
            <a:picLocks noChangeAspect="1" noChangeArrowheads="1"/>
          </p:cNvPicPr>
          <p:nvPr/>
        </p:nvPicPr>
        <p:blipFill>
          <a:blip r:embed="rId4"/>
          <a:srcRect/>
          <a:stretch>
            <a:fillRect/>
          </a:stretch>
        </p:blipFill>
        <p:spPr bwMode="auto">
          <a:xfrm>
            <a:off x="6838950" y="5429251"/>
            <a:ext cx="1847850" cy="790575"/>
          </a:xfrm>
          <a:prstGeom prst="rect">
            <a:avLst/>
          </a:prstGeom>
          <a:noFill/>
          <a:ln w="9525">
            <a:solidFill>
              <a:schemeClr val="tx1"/>
            </a:solidFill>
            <a:miter lim="800000"/>
            <a:headEnd/>
            <a:tailEnd/>
          </a:ln>
        </p:spPr>
      </p:pic>
      <p:sp>
        <p:nvSpPr>
          <p:cNvPr id="772101" name="AutoShape 6"/>
          <p:cNvSpPr>
            <a:spLocks noChangeArrowheads="1"/>
          </p:cNvSpPr>
          <p:nvPr/>
        </p:nvSpPr>
        <p:spPr bwMode="auto">
          <a:xfrm>
            <a:off x="5791200" y="5534025"/>
            <a:ext cx="838200" cy="609600"/>
          </a:xfrm>
          <a:prstGeom prst="rightArrow">
            <a:avLst>
              <a:gd name="adj1" fmla="val 50000"/>
              <a:gd name="adj2" fmla="val 34375"/>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151731564"/>
      </p:ext>
    </p:extLst>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p:cNvSpPr>
          <p:nvPr>
            <p:ph type="title" idx="4294967295"/>
          </p:nvPr>
        </p:nvSpPr>
        <p:spPr bwMode="auto"/>
        <p:txBody>
          <a:bodyPr>
            <a:normAutofit fontScale="90000"/>
          </a:bodyPr>
          <a:lstStyle/>
          <a:p>
            <a:pPr>
              <a:defRPr/>
            </a:pPr>
            <a:r>
              <a:rPr lang="en-US" sz="3900" dirty="0">
                <a:effectLst/>
              </a:rPr>
              <a:t>Equations if Diagonals D</a:t>
            </a:r>
            <a:r>
              <a:rPr lang="en-US" sz="3900" baseline="-25000" dirty="0">
                <a:effectLst/>
              </a:rPr>
              <a:t>0</a:t>
            </a:r>
            <a:r>
              <a:rPr lang="en-US" sz="3900" dirty="0">
                <a:effectLst/>
              </a:rPr>
              <a:t> and D</a:t>
            </a:r>
            <a:r>
              <a:rPr lang="en-US" sz="3900" baseline="-25000" dirty="0">
                <a:effectLst/>
              </a:rPr>
              <a:t>1</a:t>
            </a:r>
            <a:r>
              <a:rPr lang="en-US" sz="3900" dirty="0">
                <a:effectLst/>
              </a:rPr>
              <a:t/>
            </a:r>
            <a:br>
              <a:rPr lang="en-US" sz="3900" dirty="0">
                <a:effectLst/>
              </a:rPr>
            </a:br>
            <a:r>
              <a:rPr lang="en-US" sz="3900" dirty="0">
                <a:effectLst/>
              </a:rPr>
              <a:t>are affected </a:t>
            </a:r>
          </a:p>
        </p:txBody>
      </p:sp>
      <p:sp>
        <p:nvSpPr>
          <p:cNvPr id="773122" name="Rectangle 3"/>
          <p:cNvSpPr>
            <a:spLocks noGrp="1"/>
          </p:cNvSpPr>
          <p:nvPr>
            <p:ph type="body" idx="4294967295"/>
          </p:nvPr>
        </p:nvSpPr>
        <p:spPr>
          <a:xfrm>
            <a:off x="2514600" y="3954464"/>
            <a:ext cx="7943850" cy="2293937"/>
          </a:xfrm>
        </p:spPr>
        <p:txBody>
          <a:bodyPr/>
          <a:lstStyle/>
          <a:p>
            <a:r>
              <a:rPr lang="en-US" smtClean="0">
                <a:latin typeface="Gill Sans MT" pitchFamily="34" charset="0"/>
                <a:ea typeface="ＭＳ Ｐゴシック"/>
                <a:cs typeface="ＭＳ Ｐゴシック"/>
              </a:rPr>
              <a:t>The equation reduces the space of the 4 key bytes of AES to 2</a:t>
            </a:r>
            <a:r>
              <a:rPr lang="en-US" baseline="30000" smtClean="0">
                <a:latin typeface="Gill Sans MT" pitchFamily="34" charset="0"/>
                <a:ea typeface="ＭＳ Ｐゴシック"/>
                <a:cs typeface="ＭＳ Ｐゴシック"/>
              </a:rPr>
              <a:t>16</a:t>
            </a:r>
            <a:endParaRPr lang="en-US" baseline="-25000" smtClean="0">
              <a:latin typeface="Gill Sans MT" pitchFamily="34" charset="0"/>
              <a:ea typeface="ＭＳ Ｐゴシック"/>
              <a:cs typeface="ＭＳ Ｐゴシック"/>
            </a:endParaRPr>
          </a:p>
          <a:p>
            <a:r>
              <a:rPr lang="en-US" smtClean="0">
                <a:latin typeface="Gill Sans MT" pitchFamily="34" charset="0"/>
                <a:ea typeface="ＭＳ Ｐゴシック"/>
                <a:cs typeface="ＭＳ Ｐゴシック"/>
              </a:rPr>
              <a:t>Two faulty ciphertexts reduce it to a unique value on an average (experimental result).</a:t>
            </a:r>
          </a:p>
        </p:txBody>
      </p:sp>
      <p:pic>
        <p:nvPicPr>
          <p:cNvPr id="773123" name="Picture 4"/>
          <p:cNvPicPr>
            <a:picLocks noChangeAspect="1" noChangeArrowheads="1"/>
          </p:cNvPicPr>
          <p:nvPr/>
        </p:nvPicPr>
        <p:blipFill>
          <a:blip r:embed="rId2"/>
          <a:srcRect/>
          <a:stretch>
            <a:fillRect/>
          </a:stretch>
        </p:blipFill>
        <p:spPr bwMode="auto">
          <a:xfrm>
            <a:off x="3276600" y="1828801"/>
            <a:ext cx="5867400" cy="190976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238146673"/>
      </p:ext>
    </p:extLst>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p:cNvSpPr>
          <p:nvPr>
            <p:ph type="title" idx="4294967295"/>
          </p:nvPr>
        </p:nvSpPr>
        <p:spPr bwMode="auto"/>
        <p:txBody>
          <a:bodyPr>
            <a:normAutofit fontScale="90000"/>
          </a:bodyPr>
          <a:lstStyle/>
          <a:p>
            <a:pPr>
              <a:defRPr/>
            </a:pPr>
            <a:r>
              <a:rPr lang="en-US" sz="3900" dirty="0">
                <a:effectLst/>
              </a:rPr>
              <a:t>Fault Injected across 3 Diagonals</a:t>
            </a:r>
            <a:br>
              <a:rPr lang="en-US" sz="3900" dirty="0">
                <a:effectLst/>
              </a:rPr>
            </a:br>
            <a:r>
              <a:rPr lang="en-US" sz="3900" dirty="0">
                <a:effectLst/>
              </a:rPr>
              <a:t> (Fault Model M</a:t>
            </a:r>
            <a:r>
              <a:rPr lang="en-US" sz="3900" baseline="-25000" dirty="0">
                <a:effectLst/>
              </a:rPr>
              <a:t>2</a:t>
            </a:r>
            <a:r>
              <a:rPr lang="en-US" sz="3900" dirty="0">
                <a:effectLst/>
              </a:rPr>
              <a:t>)</a:t>
            </a:r>
          </a:p>
        </p:txBody>
      </p:sp>
      <p:pic>
        <p:nvPicPr>
          <p:cNvPr id="774146" name="Picture 3"/>
          <p:cNvPicPr>
            <a:picLocks noChangeAspect="1" noChangeArrowheads="1"/>
          </p:cNvPicPr>
          <p:nvPr/>
        </p:nvPicPr>
        <p:blipFill>
          <a:blip r:embed="rId2"/>
          <a:srcRect/>
          <a:stretch>
            <a:fillRect/>
          </a:stretch>
        </p:blipFill>
        <p:spPr bwMode="auto">
          <a:xfrm>
            <a:off x="2716213" y="1905001"/>
            <a:ext cx="7493000" cy="2600325"/>
          </a:xfrm>
          <a:prstGeom prst="rect">
            <a:avLst/>
          </a:prstGeom>
          <a:noFill/>
          <a:ln w="9525">
            <a:solidFill>
              <a:schemeClr val="tx1"/>
            </a:solidFill>
            <a:miter lim="800000"/>
            <a:headEnd/>
            <a:tailEnd/>
          </a:ln>
        </p:spPr>
      </p:pic>
      <p:pic>
        <p:nvPicPr>
          <p:cNvPr id="774147" name="Picture 4"/>
          <p:cNvPicPr>
            <a:picLocks noChangeAspect="1" noChangeArrowheads="1"/>
          </p:cNvPicPr>
          <p:nvPr/>
        </p:nvPicPr>
        <p:blipFill>
          <a:blip r:embed="rId3"/>
          <a:srcRect/>
          <a:stretch>
            <a:fillRect/>
          </a:stretch>
        </p:blipFill>
        <p:spPr bwMode="auto">
          <a:xfrm>
            <a:off x="3305175" y="4800600"/>
            <a:ext cx="2286000" cy="1466850"/>
          </a:xfrm>
          <a:prstGeom prst="rect">
            <a:avLst/>
          </a:prstGeom>
          <a:noFill/>
          <a:ln w="9525">
            <a:solidFill>
              <a:schemeClr val="tx1"/>
            </a:solidFill>
            <a:miter lim="800000"/>
            <a:headEnd/>
            <a:tailEnd/>
          </a:ln>
        </p:spPr>
      </p:pic>
      <p:pic>
        <p:nvPicPr>
          <p:cNvPr id="774148" name="Picture 5"/>
          <p:cNvPicPr>
            <a:picLocks noChangeAspect="1" noChangeArrowheads="1"/>
          </p:cNvPicPr>
          <p:nvPr/>
        </p:nvPicPr>
        <p:blipFill>
          <a:blip r:embed="rId4"/>
          <a:srcRect/>
          <a:stretch>
            <a:fillRect/>
          </a:stretch>
        </p:blipFill>
        <p:spPr bwMode="auto">
          <a:xfrm>
            <a:off x="6962776" y="5181601"/>
            <a:ext cx="2714625" cy="561975"/>
          </a:xfrm>
          <a:prstGeom prst="rect">
            <a:avLst/>
          </a:prstGeom>
          <a:noFill/>
          <a:ln w="9525">
            <a:solidFill>
              <a:schemeClr val="tx1"/>
            </a:solidFill>
            <a:miter lim="800000"/>
            <a:headEnd/>
            <a:tailEnd/>
          </a:ln>
        </p:spPr>
      </p:pic>
      <p:sp>
        <p:nvSpPr>
          <p:cNvPr id="774149" name="AutoShape 6"/>
          <p:cNvSpPr>
            <a:spLocks noChangeArrowheads="1"/>
          </p:cNvSpPr>
          <p:nvPr/>
        </p:nvSpPr>
        <p:spPr bwMode="auto">
          <a:xfrm>
            <a:off x="5895975" y="5105400"/>
            <a:ext cx="838200" cy="609600"/>
          </a:xfrm>
          <a:prstGeom prst="rightArrow">
            <a:avLst>
              <a:gd name="adj1" fmla="val 50000"/>
              <a:gd name="adj2" fmla="val 34375"/>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66959527"/>
      </p:ext>
    </p:extLst>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p:cNvSpPr>
          <p:nvPr>
            <p:ph type="title" idx="4294967295"/>
          </p:nvPr>
        </p:nvSpPr>
        <p:spPr bwMode="auto"/>
        <p:txBody>
          <a:bodyPr>
            <a:normAutofit/>
          </a:bodyPr>
          <a:lstStyle/>
          <a:p>
            <a:pPr>
              <a:defRPr/>
            </a:pPr>
            <a:r>
              <a:rPr lang="en-US" sz="3900">
                <a:effectLst/>
              </a:rPr>
              <a:t>Equations if D</a:t>
            </a:r>
            <a:r>
              <a:rPr lang="en-US" sz="3900" baseline="-25000">
                <a:effectLst/>
              </a:rPr>
              <a:t>0</a:t>
            </a:r>
            <a:r>
              <a:rPr lang="en-US" sz="3900">
                <a:effectLst/>
              </a:rPr>
              <a:t>, D</a:t>
            </a:r>
            <a:r>
              <a:rPr lang="en-US" sz="3900" baseline="-25000">
                <a:effectLst/>
              </a:rPr>
              <a:t>1</a:t>
            </a:r>
            <a:r>
              <a:rPr lang="en-US" sz="3900">
                <a:effectLst/>
              </a:rPr>
              <a:t> and D</a:t>
            </a:r>
            <a:r>
              <a:rPr lang="en-US" sz="3900" baseline="-25000">
                <a:effectLst/>
              </a:rPr>
              <a:t>2 </a:t>
            </a:r>
            <a:r>
              <a:rPr lang="en-US" sz="3900">
                <a:effectLst/>
              </a:rPr>
              <a:t>are affected</a:t>
            </a:r>
          </a:p>
        </p:txBody>
      </p:sp>
      <p:sp>
        <p:nvSpPr>
          <p:cNvPr id="775170" name="Rectangle 3"/>
          <p:cNvSpPr>
            <a:spLocks noGrp="1"/>
          </p:cNvSpPr>
          <p:nvPr>
            <p:ph type="body" idx="4294967295"/>
          </p:nvPr>
        </p:nvSpPr>
        <p:spPr>
          <a:xfrm>
            <a:off x="2959100" y="4267201"/>
            <a:ext cx="7499350" cy="1647825"/>
          </a:xfrm>
        </p:spPr>
        <p:txBody>
          <a:bodyPr/>
          <a:lstStyle/>
          <a:p>
            <a:pPr>
              <a:lnSpc>
                <a:spcPct val="90000"/>
              </a:lnSpc>
            </a:pPr>
            <a:r>
              <a:rPr lang="en-US" sz="2800">
                <a:latin typeface="Gill Sans MT" pitchFamily="34" charset="0"/>
                <a:ea typeface="ＭＳ Ｐゴシック"/>
                <a:cs typeface="ＭＳ Ｐゴシック"/>
              </a:rPr>
              <a:t>The equation reduces the space of the 4 key bytes of AES to 2</a:t>
            </a:r>
            <a:r>
              <a:rPr lang="en-US" sz="2800" baseline="30000">
                <a:latin typeface="Gill Sans MT" pitchFamily="34" charset="0"/>
                <a:ea typeface="ＭＳ Ｐゴシック"/>
                <a:cs typeface="ＭＳ Ｐゴシック"/>
              </a:rPr>
              <a:t>24</a:t>
            </a:r>
            <a:endParaRPr lang="en-US" sz="2800" baseline="-25000">
              <a:latin typeface="Gill Sans MT" pitchFamily="34" charset="0"/>
              <a:ea typeface="ＭＳ Ｐゴシック"/>
              <a:cs typeface="ＭＳ Ｐゴシック"/>
            </a:endParaRPr>
          </a:p>
          <a:p>
            <a:pPr>
              <a:lnSpc>
                <a:spcPct val="90000"/>
              </a:lnSpc>
            </a:pPr>
            <a:r>
              <a:rPr lang="en-US" sz="2800">
                <a:latin typeface="Gill Sans MT" pitchFamily="34" charset="0"/>
                <a:ea typeface="ＭＳ Ｐゴシック"/>
                <a:cs typeface="ＭＳ Ｐゴシック"/>
              </a:rPr>
              <a:t>Four faulty ciphertexts reduce it to a unique value on an average (experimental result).</a:t>
            </a:r>
          </a:p>
        </p:txBody>
      </p:sp>
      <p:pic>
        <p:nvPicPr>
          <p:cNvPr id="775171" name="Picture 4"/>
          <p:cNvPicPr>
            <a:picLocks noChangeAspect="1" noChangeArrowheads="1"/>
          </p:cNvPicPr>
          <p:nvPr/>
        </p:nvPicPr>
        <p:blipFill>
          <a:blip r:embed="rId2"/>
          <a:srcRect/>
          <a:stretch>
            <a:fillRect/>
          </a:stretch>
        </p:blipFill>
        <p:spPr bwMode="auto">
          <a:xfrm>
            <a:off x="3200400" y="2052638"/>
            <a:ext cx="5867400" cy="190976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665697030"/>
      </p:ext>
    </p:extLst>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3" name="Rectangle 2"/>
          <p:cNvSpPr>
            <a:spLocks noGrp="1"/>
          </p:cNvSpPr>
          <p:nvPr>
            <p:ph type="title" idx="4294967295"/>
          </p:nvPr>
        </p:nvSpPr>
        <p:spPr bwMode="auto">
          <a:noFill/>
        </p:spPr>
        <p:txBody>
          <a:bodyPr/>
          <a:lstStyle/>
          <a:p>
            <a:r>
              <a:rPr lang="en-US" smtClean="0">
                <a:effectLst/>
                <a:ea typeface="ＭＳ Ｐゴシック"/>
                <a:cs typeface="ＭＳ Ｐゴシック"/>
              </a:rPr>
              <a:t>Experimental Results</a:t>
            </a:r>
          </a:p>
        </p:txBody>
      </p:sp>
      <p:sp>
        <p:nvSpPr>
          <p:cNvPr id="776194" name="Rectangle 3"/>
          <p:cNvSpPr>
            <a:spLocks noGrp="1"/>
          </p:cNvSpPr>
          <p:nvPr>
            <p:ph type="body" idx="4294967295"/>
          </p:nvPr>
        </p:nvSpPr>
        <p:spPr/>
        <p:txBody>
          <a:bodyPr/>
          <a:lstStyle/>
          <a:p>
            <a:endParaRPr lang="en-US" smtClean="0">
              <a:latin typeface="Gill Sans MT" pitchFamily="34" charset="0"/>
              <a:ea typeface="ＭＳ Ｐゴシック"/>
              <a:cs typeface="ＭＳ Ｐゴシック"/>
            </a:endParaRPr>
          </a:p>
        </p:txBody>
      </p:sp>
      <p:pic>
        <p:nvPicPr>
          <p:cNvPr id="776195" name="Picture 4"/>
          <p:cNvPicPr>
            <a:picLocks noChangeAspect="1" noChangeArrowheads="1"/>
          </p:cNvPicPr>
          <p:nvPr/>
        </p:nvPicPr>
        <p:blipFill>
          <a:blip r:embed="rId2"/>
          <a:srcRect/>
          <a:stretch>
            <a:fillRect/>
          </a:stretch>
        </p:blipFill>
        <p:spPr bwMode="auto">
          <a:xfrm>
            <a:off x="2181226" y="1600200"/>
            <a:ext cx="3979863" cy="4419600"/>
          </a:xfrm>
          <a:prstGeom prst="rect">
            <a:avLst/>
          </a:prstGeom>
          <a:noFill/>
          <a:ln w="9525">
            <a:solidFill>
              <a:schemeClr val="tx1"/>
            </a:solidFill>
            <a:miter lim="800000"/>
            <a:headEnd/>
            <a:tailEnd/>
          </a:ln>
        </p:spPr>
      </p:pic>
      <p:pic>
        <p:nvPicPr>
          <p:cNvPr id="776196" name="Picture 5"/>
          <p:cNvPicPr>
            <a:picLocks noChangeAspect="1" noChangeArrowheads="1"/>
          </p:cNvPicPr>
          <p:nvPr/>
        </p:nvPicPr>
        <p:blipFill>
          <a:blip r:embed="rId3"/>
          <a:srcRect/>
          <a:stretch>
            <a:fillRect/>
          </a:stretch>
        </p:blipFill>
        <p:spPr bwMode="auto">
          <a:xfrm>
            <a:off x="6096000" y="1609725"/>
            <a:ext cx="4325938" cy="4419600"/>
          </a:xfrm>
          <a:prstGeom prst="rect">
            <a:avLst/>
          </a:prstGeom>
          <a:noFill/>
          <a:ln w="9525">
            <a:solidFill>
              <a:schemeClr val="tx1"/>
            </a:solidFill>
            <a:miter lim="800000"/>
            <a:headEnd/>
            <a:tailEnd/>
          </a:ln>
        </p:spPr>
      </p:pic>
      <p:grpSp>
        <p:nvGrpSpPr>
          <p:cNvPr id="2" name="Group 6"/>
          <p:cNvGrpSpPr>
            <a:grpSpLocks/>
          </p:cNvGrpSpPr>
          <p:nvPr/>
        </p:nvGrpSpPr>
        <p:grpSpPr bwMode="auto">
          <a:xfrm>
            <a:off x="1778000" y="1600200"/>
            <a:ext cx="8845550" cy="4953000"/>
            <a:chOff x="160" y="1008"/>
            <a:chExt cx="5572" cy="3120"/>
          </a:xfrm>
        </p:grpSpPr>
        <p:sp>
          <p:nvSpPr>
            <p:cNvPr id="776198" name="Line 7"/>
            <p:cNvSpPr>
              <a:spLocks noChangeShapeType="1"/>
            </p:cNvSpPr>
            <p:nvPr/>
          </p:nvSpPr>
          <p:spPr bwMode="auto">
            <a:xfrm>
              <a:off x="2804" y="1550"/>
              <a:ext cx="2928" cy="0"/>
            </a:xfrm>
            <a:prstGeom prst="line">
              <a:avLst/>
            </a:prstGeom>
            <a:noFill/>
            <a:ln w="28575">
              <a:solidFill>
                <a:srgbClr val="FF0000"/>
              </a:solidFill>
              <a:prstDash val="dash"/>
              <a:round/>
              <a:headEnd/>
              <a:tailEnd/>
            </a:ln>
          </p:spPr>
          <p:txBody>
            <a:bodyPr/>
            <a:lstStyle/>
            <a:p>
              <a:endParaRPr lang="en-US"/>
            </a:p>
          </p:txBody>
        </p:sp>
        <p:sp>
          <p:nvSpPr>
            <p:cNvPr id="776199" name="Line 8"/>
            <p:cNvSpPr>
              <a:spLocks noChangeShapeType="1"/>
            </p:cNvSpPr>
            <p:nvPr/>
          </p:nvSpPr>
          <p:spPr bwMode="auto">
            <a:xfrm>
              <a:off x="160" y="1584"/>
              <a:ext cx="2928" cy="0"/>
            </a:xfrm>
            <a:prstGeom prst="line">
              <a:avLst/>
            </a:prstGeom>
            <a:noFill/>
            <a:ln w="28575">
              <a:solidFill>
                <a:srgbClr val="FF0000"/>
              </a:solidFill>
              <a:prstDash val="dash"/>
              <a:round/>
              <a:headEnd/>
              <a:tailEnd/>
            </a:ln>
          </p:spPr>
          <p:txBody>
            <a:bodyPr/>
            <a:lstStyle/>
            <a:p>
              <a:endParaRPr lang="en-US"/>
            </a:p>
          </p:txBody>
        </p:sp>
        <p:sp>
          <p:nvSpPr>
            <p:cNvPr id="195593" name="Rectangle 9"/>
            <p:cNvSpPr>
              <a:spLocks noChangeArrowheads="1"/>
            </p:cNvSpPr>
            <p:nvPr/>
          </p:nvSpPr>
          <p:spPr bwMode="auto">
            <a:xfrm>
              <a:off x="1200" y="3840"/>
              <a:ext cx="3264" cy="288"/>
            </a:xfrm>
            <a:prstGeom prst="rect">
              <a:avLst/>
            </a:prstGeom>
            <a:solidFill>
              <a:schemeClr val="accent2">
                <a:lumMod val="20000"/>
                <a:lumOff val="80000"/>
              </a:schemeClr>
            </a:solidFill>
            <a:ln w="9525">
              <a:solidFill>
                <a:schemeClr val="tx1"/>
              </a:solidFill>
              <a:miter lim="800000"/>
              <a:headEnd/>
              <a:tailEnd/>
            </a:ln>
          </p:spPr>
          <p:txBody>
            <a:bodyPr wrap="none" anchor="ctr"/>
            <a:lstStyle/>
            <a:p>
              <a:pPr algn="ctr" eaLnBrk="0" hangingPunct="0">
                <a:defRPr/>
              </a:pPr>
              <a:r>
                <a:rPr lang="en-US" b="1">
                  <a:solidFill>
                    <a:srgbClr val="FF0000"/>
                  </a:solidFill>
                  <a:ea typeface="ＭＳ Ｐゴシック" pitchFamily="34" charset="-128"/>
                </a:rPr>
                <a:t>ATTACK REGION</a:t>
              </a:r>
            </a:p>
          </p:txBody>
        </p:sp>
        <p:sp>
          <p:nvSpPr>
            <p:cNvPr id="776201" name="AutoShape 10"/>
            <p:cNvSpPr>
              <a:spLocks/>
            </p:cNvSpPr>
            <p:nvPr/>
          </p:nvSpPr>
          <p:spPr bwMode="auto">
            <a:xfrm>
              <a:off x="192" y="1632"/>
              <a:ext cx="144" cy="2160"/>
            </a:xfrm>
            <a:prstGeom prst="leftBrace">
              <a:avLst>
                <a:gd name="adj1" fmla="val 125000"/>
                <a:gd name="adj2" fmla="val 50000"/>
              </a:avLst>
            </a:prstGeom>
            <a:noFill/>
            <a:ln w="38100">
              <a:solidFill>
                <a:srgbClr val="FF0000"/>
              </a:solidFill>
              <a:round/>
              <a:headEnd/>
              <a:tailEnd/>
            </a:ln>
          </p:spPr>
          <p:txBody>
            <a:bodyPr wrap="none" anchor="ctr"/>
            <a:lstStyle/>
            <a:p>
              <a:endParaRPr lang="en-US"/>
            </a:p>
          </p:txBody>
        </p:sp>
        <p:sp>
          <p:nvSpPr>
            <p:cNvPr id="776202" name="AutoShape 11"/>
            <p:cNvSpPr>
              <a:spLocks/>
            </p:cNvSpPr>
            <p:nvPr/>
          </p:nvSpPr>
          <p:spPr bwMode="auto">
            <a:xfrm>
              <a:off x="3072" y="1008"/>
              <a:ext cx="48" cy="576"/>
            </a:xfrm>
            <a:prstGeom prst="leftBrace">
              <a:avLst>
                <a:gd name="adj1" fmla="val 100000"/>
                <a:gd name="adj2" fmla="val 50000"/>
              </a:avLst>
            </a:prstGeom>
            <a:noFill/>
            <a:ln w="38100">
              <a:solidFill>
                <a:srgbClr val="FF0000"/>
              </a:solidFill>
              <a:round/>
              <a:headEnd/>
              <a:tailEnd/>
            </a:ln>
          </p:spPr>
          <p:txBody>
            <a:bodyPr wrap="none" anchor="ctr"/>
            <a:lstStyle/>
            <a:p>
              <a:endParaRPr lang="en-US"/>
            </a:p>
          </p:txBody>
        </p:sp>
        <p:sp>
          <p:nvSpPr>
            <p:cNvPr id="776203" name="Line 12"/>
            <p:cNvSpPr>
              <a:spLocks noChangeShapeType="1"/>
            </p:cNvSpPr>
            <p:nvPr/>
          </p:nvSpPr>
          <p:spPr bwMode="auto">
            <a:xfrm flipH="1" flipV="1">
              <a:off x="240" y="2784"/>
              <a:ext cx="960" cy="1104"/>
            </a:xfrm>
            <a:prstGeom prst="line">
              <a:avLst/>
            </a:prstGeom>
            <a:noFill/>
            <a:ln w="9525">
              <a:solidFill>
                <a:srgbClr val="FF0000"/>
              </a:solidFill>
              <a:round/>
              <a:headEnd/>
              <a:tailEnd type="triangle" w="med" len="med"/>
            </a:ln>
          </p:spPr>
          <p:txBody>
            <a:bodyPr/>
            <a:lstStyle/>
            <a:p>
              <a:endParaRPr lang="en-US"/>
            </a:p>
          </p:txBody>
        </p:sp>
        <p:sp>
          <p:nvSpPr>
            <p:cNvPr id="776204" name="Line 13"/>
            <p:cNvSpPr>
              <a:spLocks noChangeShapeType="1"/>
            </p:cNvSpPr>
            <p:nvPr/>
          </p:nvSpPr>
          <p:spPr bwMode="auto">
            <a:xfrm flipV="1">
              <a:off x="1200" y="1152"/>
              <a:ext cx="1872" cy="2688"/>
            </a:xfrm>
            <a:prstGeom prst="line">
              <a:avLst/>
            </a:prstGeom>
            <a:noFill/>
            <a:ln w="9525">
              <a:solidFill>
                <a:srgbClr val="FF0000"/>
              </a:solidFill>
              <a:round/>
              <a:headEnd/>
              <a:tailEnd type="triangle" w="med" len="med"/>
            </a:ln>
          </p:spPr>
          <p:txBody>
            <a:bodyPr/>
            <a:lstStyle/>
            <a:p>
              <a:endParaRPr lang="en-US"/>
            </a:p>
          </p:txBody>
        </p:sp>
      </p:grpSp>
    </p:spTree>
    <p:extLst>
      <p:ext uri="{BB962C8B-B14F-4D97-AF65-F5344CB8AC3E}">
        <p14:creationId xmlns:p14="http://schemas.microsoft.com/office/powerpoint/2010/main" val="72357001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5" name="Rectangle 2"/>
          <p:cNvSpPr>
            <a:spLocks noGrp="1"/>
          </p:cNvSpPr>
          <p:nvPr>
            <p:ph type="title" idx="4294967295"/>
          </p:nvPr>
        </p:nvSpPr>
        <p:spPr bwMode="auto">
          <a:xfrm>
            <a:off x="2236284" y="457200"/>
            <a:ext cx="8229600" cy="1143000"/>
          </a:xfrm>
          <a:noFill/>
        </p:spPr>
        <p:txBody>
          <a:bodyPr vert="horz" wrap="square" lIns="0" tIns="45720" rIns="0" bIns="0" numCol="1" anchor="b" anchorCtr="0" compatLnSpc="1">
            <a:prstTxWarp prst="textNoShape">
              <a:avLst/>
            </a:prstTxWarp>
            <a:normAutofit fontScale="90000"/>
          </a:bodyPr>
          <a:lstStyle/>
          <a:p>
            <a:r>
              <a:rPr lang="en-US" sz="2900" dirty="0">
                <a:effectLst/>
                <a:ea typeface="ＭＳ Ｐゴシック"/>
                <a:cs typeface="ＭＳ Ｐゴシック"/>
              </a:rPr>
              <a:t>DFA on AES Key-schedule </a:t>
            </a:r>
            <a:br>
              <a:rPr lang="en-US" sz="2900" dirty="0">
                <a:effectLst/>
                <a:ea typeface="ＭＳ Ｐゴシック"/>
                <a:cs typeface="ＭＳ Ｐゴシック"/>
              </a:rPr>
            </a:br>
            <a:r>
              <a:rPr lang="en-US" sz="2900" dirty="0">
                <a:effectLst/>
                <a:ea typeface="ＭＳ Ｐゴシック"/>
                <a:cs typeface="ＭＳ Ｐゴシック"/>
              </a:rPr>
              <a:t>vs </a:t>
            </a:r>
            <a:br>
              <a:rPr lang="en-US" sz="2900" dirty="0">
                <a:effectLst/>
                <a:ea typeface="ＭＳ Ｐゴシック"/>
                <a:cs typeface="ＭＳ Ｐゴシック"/>
              </a:rPr>
            </a:br>
            <a:r>
              <a:rPr lang="en-US" sz="2900" dirty="0">
                <a:effectLst/>
                <a:ea typeface="ＭＳ Ｐゴシック"/>
                <a:cs typeface="ＭＳ Ｐゴシック"/>
              </a:rPr>
              <a:t>DFA on AES </a:t>
            </a:r>
            <a:r>
              <a:rPr lang="en-US" sz="2900" dirty="0" err="1">
                <a:effectLst/>
                <a:ea typeface="ＭＳ Ｐゴシック"/>
                <a:cs typeface="ＭＳ Ｐゴシック"/>
              </a:rPr>
              <a:t>datapath</a:t>
            </a:r>
            <a:endParaRPr lang="en-US" sz="2900" dirty="0">
              <a:effectLst/>
              <a:ea typeface="ＭＳ Ｐゴシック"/>
              <a:cs typeface="ＭＳ Ｐゴシック"/>
            </a:endParaRPr>
          </a:p>
        </p:txBody>
      </p:sp>
      <p:sp>
        <p:nvSpPr>
          <p:cNvPr id="815106" name="Rectangle 3"/>
          <p:cNvSpPr>
            <a:spLocks noGrp="1"/>
          </p:cNvSpPr>
          <p:nvPr>
            <p:ph type="body" idx="4294967295"/>
          </p:nvPr>
        </p:nvSpPr>
        <p:spPr>
          <a:xfrm>
            <a:off x="2819400" y="1828800"/>
            <a:ext cx="7486650" cy="4114800"/>
          </a:xfrm>
        </p:spPr>
        <p:txBody>
          <a:bodyPr/>
          <a:lstStyle/>
          <a:p>
            <a:pPr marL="273050" indent="-273050">
              <a:lnSpc>
                <a:spcPct val="90000"/>
              </a:lnSpc>
            </a:pPr>
            <a:r>
              <a:rPr lang="en-US" dirty="0" smtClean="0">
                <a:latin typeface="Gill Sans MT" pitchFamily="34" charset="0"/>
                <a:ea typeface="ＭＳ Ｐゴシック"/>
                <a:cs typeface="ＭＳ Ｐゴシック"/>
              </a:rPr>
              <a:t>Faults are induced in the Key-schedule.</a:t>
            </a:r>
          </a:p>
          <a:p>
            <a:pPr marL="273050" indent="-273050">
              <a:lnSpc>
                <a:spcPct val="90000"/>
              </a:lnSpc>
            </a:pPr>
            <a:r>
              <a:rPr lang="en-US" dirty="0" smtClean="0">
                <a:latin typeface="Gill Sans MT" pitchFamily="34" charset="0"/>
                <a:ea typeface="ＭＳ Ｐゴシック"/>
                <a:cs typeface="ＭＳ Ｐゴシック"/>
              </a:rPr>
              <a:t>Attacks on Key-Schedule show that a single byte fault, in the AES-128 </a:t>
            </a:r>
            <a:r>
              <a:rPr lang="en-US" dirty="0" err="1" smtClean="0">
                <a:latin typeface="Gill Sans MT" pitchFamily="34" charset="0"/>
                <a:ea typeface="ＭＳ Ｐゴシック"/>
                <a:cs typeface="ＭＳ Ｐゴシック"/>
              </a:rPr>
              <a:t>keyschedule</a:t>
            </a:r>
            <a:r>
              <a:rPr lang="en-US" dirty="0" smtClean="0">
                <a:latin typeface="Gill Sans MT" pitchFamily="34" charset="0"/>
                <a:ea typeface="ＭＳ Ｐゴシック"/>
                <a:cs typeface="ＭＳ Ｐゴシック"/>
              </a:rPr>
              <a:t>, reduces the AES key size to 2</a:t>
            </a:r>
            <a:r>
              <a:rPr lang="en-US" baseline="30000" dirty="0" smtClean="0">
                <a:latin typeface="Gill Sans MT" pitchFamily="34" charset="0"/>
                <a:ea typeface="ＭＳ Ｐゴシック"/>
                <a:cs typeface="ＭＳ Ｐゴシック"/>
              </a:rPr>
              <a:t>8 </a:t>
            </a:r>
            <a:r>
              <a:rPr lang="en-US" dirty="0" smtClean="0">
                <a:latin typeface="Gill Sans MT" pitchFamily="34" charset="0"/>
                <a:ea typeface="ＭＳ Ｐゴシック"/>
                <a:cs typeface="ＭＳ Ｐゴシック"/>
              </a:rPr>
              <a:t>values:</a:t>
            </a:r>
          </a:p>
          <a:p>
            <a:pPr lvl="1" indent="-246063">
              <a:lnSpc>
                <a:spcPct val="90000"/>
              </a:lnSpc>
            </a:pPr>
            <a:r>
              <a:rPr lang="en-US" dirty="0" smtClean="0">
                <a:latin typeface="Gill Sans MT" pitchFamily="34" charset="0"/>
                <a:ea typeface="ＭＳ Ｐゴシック"/>
              </a:rPr>
              <a:t>This result is analogous to the single byte fault induction in the AES-128 </a:t>
            </a:r>
            <a:r>
              <a:rPr lang="en-US" dirty="0" err="1" smtClean="0">
                <a:latin typeface="Gill Sans MT" pitchFamily="34" charset="0"/>
                <a:ea typeface="ＭＳ Ｐゴシック"/>
              </a:rPr>
              <a:t>datapath</a:t>
            </a:r>
            <a:r>
              <a:rPr lang="en-US" dirty="0" smtClean="0">
                <a:latin typeface="Gill Sans MT" pitchFamily="34" charset="0"/>
                <a:ea typeface="ＭＳ Ｐゴシック"/>
              </a:rPr>
              <a:t>, where also the remaining key size is 2</a:t>
            </a:r>
            <a:r>
              <a:rPr lang="en-US" baseline="30000" dirty="0" smtClean="0">
                <a:latin typeface="Gill Sans MT" pitchFamily="34" charset="0"/>
                <a:ea typeface="ＭＳ Ｐゴシック"/>
              </a:rPr>
              <a:t>32</a:t>
            </a:r>
            <a:r>
              <a:rPr lang="en-US" dirty="0" smtClean="0">
                <a:latin typeface="Gill Sans MT" pitchFamily="34" charset="0"/>
                <a:ea typeface="ＭＳ Ｐゴシック"/>
              </a:rPr>
              <a:t> </a:t>
            </a:r>
          </a:p>
          <a:p>
            <a:pPr lvl="1" indent="-246063">
              <a:lnSpc>
                <a:spcPct val="90000"/>
              </a:lnSpc>
            </a:pPr>
            <a:r>
              <a:rPr lang="en-US" dirty="0" smtClean="0">
                <a:latin typeface="Gill Sans MT" pitchFamily="34" charset="0"/>
                <a:ea typeface="ＭＳ Ｐゴシック"/>
              </a:rPr>
              <a:t>However the time complexity in this present attack is 2</a:t>
            </a:r>
            <a:r>
              <a:rPr lang="en-US" baseline="30000" dirty="0" smtClean="0">
                <a:latin typeface="Gill Sans MT" pitchFamily="34" charset="0"/>
                <a:ea typeface="ＭＳ Ｐゴシック"/>
              </a:rPr>
              <a:t>35</a:t>
            </a:r>
            <a:r>
              <a:rPr lang="en-US" dirty="0" smtClean="0">
                <a:latin typeface="Gill Sans MT" pitchFamily="34" charset="0"/>
                <a:ea typeface="ＭＳ Ｐゴシック"/>
              </a:rPr>
              <a:t>, while for the </a:t>
            </a:r>
            <a:r>
              <a:rPr lang="en-US" dirty="0" err="1" smtClean="0">
                <a:latin typeface="Gill Sans MT" pitchFamily="34" charset="0"/>
                <a:ea typeface="ＭＳ Ｐゴシック"/>
              </a:rPr>
              <a:t>datapath</a:t>
            </a:r>
            <a:r>
              <a:rPr lang="en-US" dirty="0" smtClean="0">
                <a:latin typeface="Gill Sans MT" pitchFamily="34" charset="0"/>
                <a:ea typeface="ＭＳ Ｐゴシック"/>
              </a:rPr>
              <a:t> it was 2</a:t>
            </a:r>
            <a:r>
              <a:rPr lang="en-US" baseline="30000" dirty="0" smtClean="0">
                <a:latin typeface="Gill Sans MT" pitchFamily="34" charset="0"/>
                <a:ea typeface="ＭＳ Ｐゴシック"/>
              </a:rPr>
              <a:t>30</a:t>
            </a:r>
            <a:endParaRPr lang="en-US" dirty="0" smtClean="0">
              <a:latin typeface="Gill Sans MT" pitchFamily="34" charset="0"/>
              <a:ea typeface="ＭＳ Ｐゴシック"/>
            </a:endParaRPr>
          </a:p>
        </p:txBody>
      </p:sp>
    </p:spTree>
    <p:extLst>
      <p:ext uri="{BB962C8B-B14F-4D97-AF65-F5344CB8AC3E}">
        <p14:creationId xmlns:p14="http://schemas.microsoft.com/office/powerpoint/2010/main" val="1412405002"/>
      </p:ext>
    </p:extLst>
  </p:cSld>
  <p:clrMapOvr>
    <a:masterClrMapping/>
  </p:clrMapOvr>
  <p:transition>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29" name="Rectangle 2"/>
          <p:cNvSpPr>
            <a:spLocks noGrp="1"/>
          </p:cNvSpPr>
          <p:nvPr>
            <p:ph type="title" idx="4294967295"/>
          </p:nvPr>
        </p:nvSpPr>
        <p:spPr bwMode="auto">
          <a:noFill/>
        </p:spPr>
        <p:txBody>
          <a:bodyPr/>
          <a:lstStyle/>
          <a:p>
            <a:r>
              <a:rPr lang="en-US" sz="3900">
                <a:effectLst/>
                <a:ea typeface="ＭＳ Ｐゴシック"/>
                <a:cs typeface="ＭＳ Ｐゴシック"/>
              </a:rPr>
              <a:t>Reduction Proof for Optimality</a:t>
            </a:r>
          </a:p>
        </p:txBody>
      </p:sp>
      <p:sp>
        <p:nvSpPr>
          <p:cNvPr id="816130" name="Rectangle 3"/>
          <p:cNvSpPr>
            <a:spLocks noGrp="1"/>
          </p:cNvSpPr>
          <p:nvPr>
            <p:ph type="body" idx="4294967295"/>
          </p:nvPr>
        </p:nvSpPr>
        <p:spPr>
          <a:xfrm>
            <a:off x="6096000" y="1371600"/>
            <a:ext cx="4191000" cy="4800600"/>
          </a:xfrm>
        </p:spPr>
        <p:txBody>
          <a:bodyPr/>
          <a:lstStyle/>
          <a:p>
            <a:pPr>
              <a:lnSpc>
                <a:spcPct val="80000"/>
              </a:lnSpc>
            </a:pPr>
            <a:r>
              <a:rPr lang="en-US" sz="2400">
                <a:ea typeface="ＭＳ Ｐゴシック"/>
                <a:cs typeface="ＭＳ Ｐゴシック"/>
              </a:rPr>
              <a:t>Adv</a:t>
            </a:r>
            <a:r>
              <a:rPr lang="en-US" sz="2400" baseline="-25000">
                <a:ea typeface="ＭＳ Ｐゴシック"/>
                <a:cs typeface="ＭＳ Ｐゴシック"/>
              </a:rPr>
              <a:t>DFA</a:t>
            </a:r>
            <a:r>
              <a:rPr lang="en-US" sz="2400" baseline="30000">
                <a:ea typeface="ＭＳ Ｐゴシック"/>
                <a:cs typeface="ＭＳ Ｐゴシック"/>
              </a:rPr>
              <a:t>state</a:t>
            </a:r>
            <a:r>
              <a:rPr lang="en-US" sz="2400">
                <a:ea typeface="ＭＳ Ｐゴシック"/>
                <a:cs typeface="ＭＳ Ｐゴシック"/>
              </a:rPr>
              <a:t>: Adversary against AES performing DFA on state.</a:t>
            </a:r>
          </a:p>
          <a:p>
            <a:pPr>
              <a:lnSpc>
                <a:spcPct val="80000"/>
              </a:lnSpc>
            </a:pPr>
            <a:r>
              <a:rPr lang="en-US" sz="2400">
                <a:ea typeface="ＭＳ Ｐゴシック"/>
                <a:cs typeface="ＭＳ Ｐゴシック"/>
              </a:rPr>
              <a:t>Adv</a:t>
            </a:r>
            <a:r>
              <a:rPr lang="en-US" sz="2400" baseline="-25000">
                <a:ea typeface="ＭＳ Ｐゴシック"/>
                <a:cs typeface="ＭＳ Ｐゴシック"/>
              </a:rPr>
              <a:t>Coln</a:t>
            </a:r>
            <a:r>
              <a:rPr lang="en-US" sz="2400">
                <a:ea typeface="ＭＳ Ｐゴシック"/>
                <a:cs typeface="ＭＳ Ｐゴシック"/>
              </a:rPr>
              <a:t>: Classical Adversary on AES.</a:t>
            </a:r>
          </a:p>
          <a:p>
            <a:pPr>
              <a:lnSpc>
                <a:spcPct val="80000"/>
              </a:lnSpc>
            </a:pPr>
            <a:r>
              <a:rPr lang="en-US" sz="2400">
                <a:ea typeface="ＭＳ Ｐゴシック"/>
                <a:cs typeface="ＭＳ Ｐゴシック"/>
              </a:rPr>
              <a:t>Classical adversary searches for plaintexts P and P’ such that after a particular round r a target difference </a:t>
            </a:r>
            <a:r>
              <a:rPr lang="el-GR" sz="2400">
                <a:ea typeface="ＭＳ Ｐゴシック"/>
                <a:cs typeface="ＭＳ Ｐゴシック"/>
              </a:rPr>
              <a:t>Δ</a:t>
            </a:r>
            <a:r>
              <a:rPr lang="en-US" sz="2400">
                <a:ea typeface="ＭＳ Ｐゴシック"/>
                <a:cs typeface="ＭＳ Ｐゴシック"/>
              </a:rPr>
              <a:t>S is created. Probability: Pr(</a:t>
            </a:r>
            <a:r>
              <a:rPr lang="el-GR" sz="2400">
                <a:ea typeface="ＭＳ Ｐゴシック"/>
                <a:cs typeface="ＭＳ Ｐゴシック"/>
              </a:rPr>
              <a:t>Δ</a:t>
            </a:r>
            <a:r>
              <a:rPr lang="en-US" sz="2400">
                <a:ea typeface="ＭＳ Ｐゴシック"/>
                <a:cs typeface="ＭＳ Ｐゴシック"/>
              </a:rPr>
              <a:t>S ).</a:t>
            </a:r>
          </a:p>
          <a:p>
            <a:pPr lvl="1">
              <a:lnSpc>
                <a:spcPct val="80000"/>
              </a:lnSpc>
            </a:pPr>
            <a:r>
              <a:rPr lang="en-US" sz="2000">
                <a:ea typeface="ＭＳ Ｐゴシック"/>
              </a:rPr>
              <a:t>K</a:t>
            </a:r>
            <a:r>
              <a:rPr lang="en-US" sz="2000" baseline="-25000">
                <a:ea typeface="ＭＳ Ｐゴシック"/>
              </a:rPr>
              <a:t>S</a:t>
            </a:r>
            <a:r>
              <a:rPr lang="en-US" sz="2000">
                <a:ea typeface="ＭＳ Ｐゴシック"/>
              </a:rPr>
              <a:t>: Key space of AES wrt. classical cryptanalysis.</a:t>
            </a:r>
          </a:p>
          <a:p>
            <a:pPr lvl="1">
              <a:lnSpc>
                <a:spcPct val="80000"/>
              </a:lnSpc>
            </a:pPr>
            <a:r>
              <a:rPr lang="en-US" sz="2000">
                <a:ea typeface="ＭＳ Ｐゴシック"/>
              </a:rPr>
              <a:t>K</a:t>
            </a:r>
            <a:r>
              <a:rPr lang="en-US" sz="2000" baseline="-25000">
                <a:ea typeface="ＭＳ Ｐゴシック"/>
              </a:rPr>
              <a:t>l</a:t>
            </a:r>
            <a:r>
              <a:rPr lang="en-US" sz="2000">
                <a:ea typeface="ＭＳ Ｐゴシック"/>
              </a:rPr>
              <a:t>: Key space of AES wrt. DFA</a:t>
            </a:r>
          </a:p>
          <a:p>
            <a:pPr lvl="1">
              <a:lnSpc>
                <a:spcPct val="80000"/>
              </a:lnSpc>
            </a:pPr>
            <a:r>
              <a:rPr lang="en-US" sz="2000">
                <a:ea typeface="ＭＳ Ｐゴシック"/>
              </a:rPr>
              <a:t>K</a:t>
            </a:r>
            <a:r>
              <a:rPr lang="en-US" sz="2000" baseline="-25000">
                <a:ea typeface="ＭＳ Ｐゴシック"/>
              </a:rPr>
              <a:t>l</a:t>
            </a:r>
            <a:r>
              <a:rPr lang="en-US" sz="2000">
                <a:ea typeface="ＭＳ Ｐゴシック"/>
              </a:rPr>
              <a:t>≥K</a:t>
            </a:r>
            <a:r>
              <a:rPr lang="en-US" sz="2000" baseline="-25000">
                <a:ea typeface="ＭＳ Ｐゴシック"/>
              </a:rPr>
              <a:t>S</a:t>
            </a:r>
            <a:r>
              <a:rPr lang="en-US" sz="2000">
                <a:ea typeface="ＭＳ Ｐゴシック"/>
              </a:rPr>
              <a:t>Pr(</a:t>
            </a:r>
            <a:r>
              <a:rPr lang="el-GR" sz="2000">
                <a:ea typeface="ＭＳ Ｐゴシック"/>
              </a:rPr>
              <a:t>Δ</a:t>
            </a:r>
            <a:r>
              <a:rPr lang="en-US" sz="2000">
                <a:ea typeface="ＭＳ Ｐゴシック"/>
              </a:rPr>
              <a:t>S ).</a:t>
            </a:r>
          </a:p>
        </p:txBody>
      </p:sp>
      <p:pic>
        <p:nvPicPr>
          <p:cNvPr id="816131" name="Picture 4"/>
          <p:cNvPicPr>
            <a:picLocks noChangeAspect="1" noChangeArrowheads="1"/>
          </p:cNvPicPr>
          <p:nvPr/>
        </p:nvPicPr>
        <p:blipFill>
          <a:blip r:embed="rId2"/>
          <a:srcRect/>
          <a:stretch>
            <a:fillRect/>
          </a:stretch>
        </p:blipFill>
        <p:spPr bwMode="auto">
          <a:xfrm>
            <a:off x="2971801" y="1905000"/>
            <a:ext cx="2695575" cy="3448050"/>
          </a:xfrm>
          <a:prstGeom prst="rect">
            <a:avLst/>
          </a:prstGeom>
          <a:noFill/>
          <a:ln w="9525">
            <a:solidFill>
              <a:schemeClr val="tx1"/>
            </a:solidFill>
            <a:miter lim="800000"/>
            <a:headEnd/>
            <a:tailEnd/>
          </a:ln>
        </p:spPr>
      </p:pic>
      <p:sp>
        <p:nvSpPr>
          <p:cNvPr id="816132" name="Text Box 5"/>
          <p:cNvSpPr txBox="1">
            <a:spLocks noChangeArrowheads="1"/>
          </p:cNvSpPr>
          <p:nvPr/>
        </p:nvSpPr>
        <p:spPr bwMode="auto">
          <a:xfrm>
            <a:off x="2819400" y="5791200"/>
            <a:ext cx="7086600" cy="641350"/>
          </a:xfrm>
          <a:prstGeom prst="rect">
            <a:avLst/>
          </a:prstGeom>
          <a:noFill/>
          <a:ln w="9525">
            <a:noFill/>
            <a:miter lim="800000"/>
            <a:headEnd/>
            <a:tailEnd/>
          </a:ln>
        </p:spPr>
        <p:txBody>
          <a:bodyPr>
            <a:spAutoFit/>
          </a:bodyPr>
          <a:lstStyle/>
          <a:p>
            <a:pPr>
              <a:spcBef>
                <a:spcPct val="50000"/>
              </a:spcBef>
            </a:pPr>
            <a:r>
              <a:rPr lang="en-US" dirty="0"/>
              <a:t>Ali, </a:t>
            </a:r>
            <a:r>
              <a:rPr lang="en-US" dirty="0" err="1"/>
              <a:t>Mukhopadhyay</a:t>
            </a:r>
            <a:r>
              <a:rPr lang="en-US" dirty="0"/>
              <a:t>, </a:t>
            </a:r>
            <a:r>
              <a:rPr lang="en-US" dirty="0" err="1"/>
              <a:t>Tunstall</a:t>
            </a:r>
            <a:r>
              <a:rPr lang="en-US" dirty="0"/>
              <a:t>: Differential Fault Analysis of AES: Towards Reaching its Limits, Cryptology </a:t>
            </a:r>
            <a:r>
              <a:rPr lang="en-US" dirty="0" err="1"/>
              <a:t>eprint</a:t>
            </a:r>
            <a:r>
              <a:rPr lang="en-US" dirty="0"/>
              <a:t> 2012 (JCEN)</a:t>
            </a:r>
          </a:p>
        </p:txBody>
      </p:sp>
    </p:spTree>
    <p:extLst>
      <p:ext uri="{BB962C8B-B14F-4D97-AF65-F5344CB8AC3E}">
        <p14:creationId xmlns:p14="http://schemas.microsoft.com/office/powerpoint/2010/main" val="1097270228"/>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z="3600"/>
              <a:t>Techniques: Cryptographic Algorithms</a:t>
            </a:r>
          </a:p>
        </p:txBody>
      </p:sp>
      <p:grpSp>
        <p:nvGrpSpPr>
          <p:cNvPr id="117763" name="Group 3"/>
          <p:cNvGrpSpPr>
            <a:grpSpLocks/>
          </p:cNvGrpSpPr>
          <p:nvPr/>
        </p:nvGrpSpPr>
        <p:grpSpPr bwMode="auto">
          <a:xfrm>
            <a:off x="2286000" y="1828801"/>
            <a:ext cx="8153400" cy="3744913"/>
            <a:chOff x="336" y="1056"/>
            <a:chExt cx="5088" cy="1703"/>
          </a:xfrm>
        </p:grpSpPr>
        <p:grpSp>
          <p:nvGrpSpPr>
            <p:cNvPr id="117764" name="Group 4"/>
            <p:cNvGrpSpPr>
              <a:grpSpLocks/>
            </p:cNvGrpSpPr>
            <p:nvPr/>
          </p:nvGrpSpPr>
          <p:grpSpPr bwMode="auto">
            <a:xfrm>
              <a:off x="720" y="1824"/>
              <a:ext cx="2208" cy="935"/>
              <a:chOff x="720" y="1824"/>
              <a:chExt cx="2208" cy="935"/>
            </a:xfrm>
          </p:grpSpPr>
          <p:sp>
            <p:nvSpPr>
              <p:cNvPr id="117765" name="Text Box 5"/>
              <p:cNvSpPr txBox="1">
                <a:spLocks noChangeArrowheads="1"/>
              </p:cNvSpPr>
              <p:nvPr/>
            </p:nvSpPr>
            <p:spPr bwMode="auto">
              <a:xfrm>
                <a:off x="720" y="2592"/>
                <a:ext cx="911" cy="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ATTACKER</a:t>
                </a:r>
              </a:p>
            </p:txBody>
          </p:sp>
          <p:cxnSp>
            <p:nvCxnSpPr>
              <p:cNvPr id="117766" name="AutoShape 6"/>
              <p:cNvCxnSpPr>
                <a:cxnSpLocks noChangeShapeType="1"/>
                <a:stCxn id="117765" idx="3"/>
                <a:endCxn id="117790" idx="2"/>
              </p:cNvCxnSpPr>
              <p:nvPr/>
            </p:nvCxnSpPr>
            <p:spPr bwMode="auto">
              <a:xfrm flipV="1">
                <a:off x="1632" y="1824"/>
                <a:ext cx="1296" cy="884"/>
              </a:xfrm>
              <a:prstGeom prst="bentConnector2">
                <a:avLst/>
              </a:prstGeom>
              <a:noFill/>
              <a:ln w="76200" cap="sq">
                <a:solidFill>
                  <a:schemeClr val="tx1"/>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7767" name="Group 7"/>
            <p:cNvGrpSpPr>
              <a:grpSpLocks/>
            </p:cNvGrpSpPr>
            <p:nvPr/>
          </p:nvGrpSpPr>
          <p:grpSpPr bwMode="auto">
            <a:xfrm>
              <a:off x="336" y="1104"/>
              <a:ext cx="2016" cy="1008"/>
              <a:chOff x="336" y="1104"/>
              <a:chExt cx="2016" cy="1008"/>
            </a:xfrm>
          </p:grpSpPr>
          <p:sp>
            <p:nvSpPr>
              <p:cNvPr id="117768" name="Rectangle 8"/>
              <p:cNvSpPr>
                <a:spLocks noChangeArrowheads="1"/>
              </p:cNvSpPr>
              <p:nvPr/>
            </p:nvSpPr>
            <p:spPr bwMode="auto">
              <a:xfrm>
                <a:off x="1776" y="1344"/>
                <a:ext cx="480" cy="336"/>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b="1"/>
              </a:p>
            </p:txBody>
          </p:sp>
          <p:sp>
            <p:nvSpPr>
              <p:cNvPr id="117769" name="Text Box 9"/>
              <p:cNvSpPr txBox="1">
                <a:spLocks noChangeArrowheads="1"/>
              </p:cNvSpPr>
              <p:nvPr/>
            </p:nvSpPr>
            <p:spPr bwMode="auto">
              <a:xfrm>
                <a:off x="1824" y="1392"/>
                <a:ext cx="384"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FF0000"/>
                    </a:solidFill>
                  </a:rPr>
                  <a:t>Key</a:t>
                </a:r>
              </a:p>
              <a:p>
                <a:pPr>
                  <a:spcBef>
                    <a:spcPct val="50000"/>
                  </a:spcBef>
                </a:pPr>
                <a:r>
                  <a:rPr lang="en-US" sz="1600" b="1">
                    <a:solidFill>
                      <a:srgbClr val="FF0000"/>
                    </a:solidFill>
                  </a:rPr>
                  <a:t> (e)</a:t>
                </a:r>
                <a:endParaRPr lang="en-US" sz="1200" b="1">
                  <a:solidFill>
                    <a:srgbClr val="FF0000"/>
                  </a:solidFill>
                </a:endParaRPr>
              </a:p>
            </p:txBody>
          </p:sp>
          <p:sp>
            <p:nvSpPr>
              <p:cNvPr id="117770" name="Text Box 10"/>
              <p:cNvSpPr txBox="1">
                <a:spLocks noChangeArrowheads="1"/>
              </p:cNvSpPr>
              <p:nvPr/>
            </p:nvSpPr>
            <p:spPr bwMode="auto">
              <a:xfrm>
                <a:off x="1776" y="1104"/>
                <a:ext cx="528"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encrypt</a:t>
                </a:r>
                <a:endParaRPr lang="en-US" sz="2400" b="1"/>
              </a:p>
            </p:txBody>
          </p:sp>
          <p:sp>
            <p:nvSpPr>
              <p:cNvPr id="117771" name="Rectangle 11"/>
              <p:cNvSpPr>
                <a:spLocks noChangeArrowheads="1"/>
              </p:cNvSpPr>
              <p:nvPr/>
            </p:nvSpPr>
            <p:spPr bwMode="auto">
              <a:xfrm>
                <a:off x="336" y="1104"/>
                <a:ext cx="2016" cy="1008"/>
              </a:xfrm>
              <a:prstGeom prst="rect">
                <a:avLst/>
              </a:prstGeom>
              <a:noFill/>
              <a:ln w="12700">
                <a:solidFill>
                  <a:schemeClr val="tx1"/>
                </a:solidFill>
                <a:prstDash val="lgDash"/>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b="1"/>
              </a:p>
            </p:txBody>
          </p:sp>
        </p:grpSp>
        <p:grpSp>
          <p:nvGrpSpPr>
            <p:cNvPr id="117772" name="Group 12"/>
            <p:cNvGrpSpPr>
              <a:grpSpLocks/>
            </p:cNvGrpSpPr>
            <p:nvPr/>
          </p:nvGrpSpPr>
          <p:grpSpPr bwMode="auto">
            <a:xfrm>
              <a:off x="3984" y="1152"/>
              <a:ext cx="720" cy="670"/>
              <a:chOff x="3984" y="1152"/>
              <a:chExt cx="720" cy="670"/>
            </a:xfrm>
          </p:grpSpPr>
          <p:sp>
            <p:nvSpPr>
              <p:cNvPr id="117773" name="Line 13"/>
              <p:cNvSpPr>
                <a:spLocks noChangeShapeType="1"/>
              </p:cNvSpPr>
              <p:nvPr/>
            </p:nvSpPr>
            <p:spPr bwMode="auto">
              <a:xfrm>
                <a:off x="3984" y="1536"/>
                <a:ext cx="672" cy="0"/>
              </a:xfrm>
              <a:prstGeom prst="line">
                <a:avLst/>
              </a:prstGeom>
              <a:noFill/>
              <a:ln w="12700" cap="sq">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b="1"/>
              </a:p>
            </p:txBody>
          </p:sp>
          <p:sp>
            <p:nvSpPr>
              <p:cNvPr id="117774" name="Text Box 14"/>
              <p:cNvSpPr txBox="1">
                <a:spLocks noChangeArrowheads="1"/>
              </p:cNvSpPr>
              <p:nvPr/>
            </p:nvSpPr>
            <p:spPr bwMode="auto">
              <a:xfrm>
                <a:off x="4032" y="1152"/>
                <a:ext cx="576"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plaintext message</a:t>
                </a:r>
                <a:endParaRPr lang="en-US" sz="2400" b="1"/>
              </a:p>
            </p:txBody>
          </p:sp>
          <p:sp>
            <p:nvSpPr>
              <p:cNvPr id="117775" name="Text Box 15"/>
              <p:cNvSpPr txBox="1">
                <a:spLocks noChangeArrowheads="1"/>
              </p:cNvSpPr>
              <p:nvPr/>
            </p:nvSpPr>
            <p:spPr bwMode="auto">
              <a:xfrm>
                <a:off x="4033" y="1584"/>
                <a:ext cx="671"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latin typeface="Bookman Old Style" panose="02050604050505020204" pitchFamily="18" charset="0"/>
                  </a:rPr>
                  <a:t>retreat at dawn</a:t>
                </a:r>
                <a:endParaRPr lang="en-US" sz="2400" b="1" dirty="0">
                  <a:latin typeface="Bookman Old Style" panose="02050604050505020204" pitchFamily="18" charset="0"/>
                </a:endParaRPr>
              </a:p>
            </p:txBody>
          </p:sp>
        </p:grpSp>
        <p:grpSp>
          <p:nvGrpSpPr>
            <p:cNvPr id="117776" name="Group 16"/>
            <p:cNvGrpSpPr>
              <a:grpSpLocks/>
            </p:cNvGrpSpPr>
            <p:nvPr/>
          </p:nvGrpSpPr>
          <p:grpSpPr bwMode="auto">
            <a:xfrm>
              <a:off x="3408" y="1104"/>
              <a:ext cx="672" cy="812"/>
              <a:chOff x="3408" y="1104"/>
              <a:chExt cx="672" cy="812"/>
            </a:xfrm>
          </p:grpSpPr>
          <p:sp>
            <p:nvSpPr>
              <p:cNvPr id="117777" name="Rectangle 17"/>
              <p:cNvSpPr>
                <a:spLocks noChangeArrowheads="1"/>
              </p:cNvSpPr>
              <p:nvPr/>
            </p:nvSpPr>
            <p:spPr bwMode="auto">
              <a:xfrm>
                <a:off x="3504" y="1344"/>
                <a:ext cx="480" cy="336"/>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b="1"/>
              </a:p>
            </p:txBody>
          </p:sp>
          <p:sp>
            <p:nvSpPr>
              <p:cNvPr id="117778" name="Text Box 18"/>
              <p:cNvSpPr txBox="1">
                <a:spLocks noChangeArrowheads="1"/>
              </p:cNvSpPr>
              <p:nvPr/>
            </p:nvSpPr>
            <p:spPr bwMode="auto">
              <a:xfrm>
                <a:off x="3552" y="1392"/>
                <a:ext cx="384"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rgbClr val="FF0000"/>
                    </a:solidFill>
                  </a:rPr>
                  <a:t>Key</a:t>
                </a:r>
              </a:p>
              <a:p>
                <a:pPr>
                  <a:spcBef>
                    <a:spcPct val="50000"/>
                  </a:spcBef>
                </a:pPr>
                <a:r>
                  <a:rPr lang="en-US" sz="1600" b="1" dirty="0">
                    <a:solidFill>
                      <a:srgbClr val="FF0000"/>
                    </a:solidFill>
                  </a:rPr>
                  <a:t> (d)</a:t>
                </a:r>
                <a:endParaRPr lang="en-US" sz="1200" b="1" dirty="0">
                  <a:solidFill>
                    <a:srgbClr val="FF0000"/>
                  </a:solidFill>
                </a:endParaRPr>
              </a:p>
            </p:txBody>
          </p:sp>
          <p:sp>
            <p:nvSpPr>
              <p:cNvPr id="117779" name="Text Box 19"/>
              <p:cNvSpPr txBox="1">
                <a:spLocks noChangeArrowheads="1"/>
              </p:cNvSpPr>
              <p:nvPr/>
            </p:nvSpPr>
            <p:spPr bwMode="auto">
              <a:xfrm>
                <a:off x="3408" y="1104"/>
                <a:ext cx="576"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decrypt</a:t>
                </a:r>
                <a:endParaRPr lang="en-US" sz="2400" b="1"/>
              </a:p>
            </p:txBody>
          </p:sp>
          <p:sp>
            <p:nvSpPr>
              <p:cNvPr id="117780" name="Text Box 20"/>
              <p:cNvSpPr txBox="1">
                <a:spLocks noChangeArrowheads="1"/>
              </p:cNvSpPr>
              <p:nvPr/>
            </p:nvSpPr>
            <p:spPr bwMode="auto">
              <a:xfrm>
                <a:off x="3408" y="1776"/>
                <a:ext cx="672"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ciphertext</a:t>
                </a:r>
                <a:endParaRPr lang="en-US" sz="2400" b="1"/>
              </a:p>
            </p:txBody>
          </p:sp>
        </p:grpSp>
        <p:grpSp>
          <p:nvGrpSpPr>
            <p:cNvPr id="117781" name="Group 21"/>
            <p:cNvGrpSpPr>
              <a:grpSpLocks/>
            </p:cNvGrpSpPr>
            <p:nvPr/>
          </p:nvGrpSpPr>
          <p:grpSpPr bwMode="auto">
            <a:xfrm>
              <a:off x="480" y="1200"/>
              <a:ext cx="1296" cy="622"/>
              <a:chOff x="480" y="1200"/>
              <a:chExt cx="1296" cy="622"/>
            </a:xfrm>
          </p:grpSpPr>
          <p:sp>
            <p:nvSpPr>
              <p:cNvPr id="117782" name="Text Box 22"/>
              <p:cNvSpPr txBox="1">
                <a:spLocks noChangeArrowheads="1"/>
              </p:cNvSpPr>
              <p:nvPr/>
            </p:nvSpPr>
            <p:spPr bwMode="auto">
              <a:xfrm>
                <a:off x="1056" y="1200"/>
                <a:ext cx="578"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plaintext message</a:t>
                </a:r>
                <a:endParaRPr lang="en-US" sz="2400" b="1"/>
              </a:p>
            </p:txBody>
          </p:sp>
          <p:grpSp>
            <p:nvGrpSpPr>
              <p:cNvPr id="117783" name="Group 23"/>
              <p:cNvGrpSpPr>
                <a:grpSpLocks/>
              </p:cNvGrpSpPr>
              <p:nvPr/>
            </p:nvGrpSpPr>
            <p:grpSpPr bwMode="auto">
              <a:xfrm>
                <a:off x="480" y="1440"/>
                <a:ext cx="1296" cy="382"/>
                <a:chOff x="480" y="1440"/>
                <a:chExt cx="1296" cy="382"/>
              </a:xfrm>
            </p:grpSpPr>
            <p:sp>
              <p:nvSpPr>
                <p:cNvPr id="117784" name="Line 24"/>
                <p:cNvSpPr>
                  <a:spLocks noChangeShapeType="1"/>
                </p:cNvSpPr>
                <p:nvPr/>
              </p:nvSpPr>
              <p:spPr bwMode="auto">
                <a:xfrm>
                  <a:off x="1104" y="1536"/>
                  <a:ext cx="672" cy="0"/>
                </a:xfrm>
                <a:prstGeom prst="line">
                  <a:avLst/>
                </a:prstGeom>
                <a:noFill/>
                <a:ln w="12700" cap="sq">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b="1"/>
                </a:p>
              </p:txBody>
            </p:sp>
            <p:sp>
              <p:nvSpPr>
                <p:cNvPr id="117785" name="Text Box 25"/>
                <p:cNvSpPr txBox="1">
                  <a:spLocks noChangeArrowheads="1"/>
                </p:cNvSpPr>
                <p:nvPr/>
              </p:nvSpPr>
              <p:spPr bwMode="auto">
                <a:xfrm>
                  <a:off x="1056" y="1584"/>
                  <a:ext cx="671"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latin typeface="Bookman Old Style" panose="02050604050505020204" pitchFamily="18" charset="0"/>
                    </a:rPr>
                    <a:t>retreat at dawn</a:t>
                  </a:r>
                  <a:endParaRPr lang="en-US" sz="2400" b="1">
                    <a:latin typeface="Bookman Old Style" panose="02050604050505020204" pitchFamily="18" charset="0"/>
                  </a:endParaRPr>
                </a:p>
              </p:txBody>
            </p:sp>
            <p:sp>
              <p:nvSpPr>
                <p:cNvPr id="117786" name="Text Box 26"/>
                <p:cNvSpPr txBox="1">
                  <a:spLocks noChangeArrowheads="1"/>
                </p:cNvSpPr>
                <p:nvPr/>
              </p:nvSpPr>
              <p:spPr bwMode="auto">
                <a:xfrm>
                  <a:off x="480" y="1440"/>
                  <a:ext cx="624"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SENDER</a:t>
                  </a:r>
                  <a:endParaRPr lang="en-US" sz="1200" b="1"/>
                </a:p>
              </p:txBody>
            </p:sp>
          </p:grpSp>
        </p:grpSp>
        <p:grpSp>
          <p:nvGrpSpPr>
            <p:cNvPr id="117787" name="Group 27"/>
            <p:cNvGrpSpPr>
              <a:grpSpLocks/>
            </p:cNvGrpSpPr>
            <p:nvPr/>
          </p:nvGrpSpPr>
          <p:grpSpPr bwMode="auto">
            <a:xfrm>
              <a:off x="2256" y="1056"/>
              <a:ext cx="3168" cy="1008"/>
              <a:chOff x="2256" y="1056"/>
              <a:chExt cx="3168" cy="1008"/>
            </a:xfrm>
          </p:grpSpPr>
          <p:sp>
            <p:nvSpPr>
              <p:cNvPr id="117788" name="Line 28"/>
              <p:cNvSpPr>
                <a:spLocks noChangeShapeType="1"/>
              </p:cNvSpPr>
              <p:nvPr/>
            </p:nvSpPr>
            <p:spPr bwMode="auto">
              <a:xfrm>
                <a:off x="2256" y="1536"/>
                <a:ext cx="1248" cy="0"/>
              </a:xfrm>
              <a:prstGeom prst="line">
                <a:avLst/>
              </a:prstGeom>
              <a:noFill/>
              <a:ln w="12700" cap="sq">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b="1"/>
              </a:p>
            </p:txBody>
          </p:sp>
          <p:sp>
            <p:nvSpPr>
              <p:cNvPr id="117789" name="Text Box 29"/>
              <p:cNvSpPr txBox="1">
                <a:spLocks noChangeArrowheads="1"/>
              </p:cNvSpPr>
              <p:nvPr/>
            </p:nvSpPr>
            <p:spPr bwMode="auto">
              <a:xfrm>
                <a:off x="2592" y="1296"/>
                <a:ext cx="672" cy="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ciphertext</a:t>
                </a:r>
                <a:endParaRPr lang="en-US" sz="2400" b="1"/>
              </a:p>
            </p:txBody>
          </p:sp>
          <p:sp>
            <p:nvSpPr>
              <p:cNvPr id="117790" name="Text Box 30"/>
              <p:cNvSpPr txBox="1">
                <a:spLocks noChangeArrowheads="1"/>
              </p:cNvSpPr>
              <p:nvPr/>
            </p:nvSpPr>
            <p:spPr bwMode="auto">
              <a:xfrm>
                <a:off x="2546" y="1632"/>
                <a:ext cx="766"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latin typeface="Bookman Old Style" panose="02050604050505020204" pitchFamily="18" charset="0"/>
                  </a:rPr>
                  <a:t>sb%6x*cmf</a:t>
                </a:r>
                <a:endParaRPr lang="en-US" sz="2400" b="1">
                  <a:latin typeface="Bookman Old Style" panose="02050604050505020204" pitchFamily="18" charset="0"/>
                </a:endParaRPr>
              </a:p>
            </p:txBody>
          </p:sp>
          <p:sp>
            <p:nvSpPr>
              <p:cNvPr id="117791" name="Rectangle 31"/>
              <p:cNvSpPr>
                <a:spLocks noChangeArrowheads="1"/>
              </p:cNvSpPr>
              <p:nvPr/>
            </p:nvSpPr>
            <p:spPr bwMode="auto">
              <a:xfrm>
                <a:off x="3312" y="1056"/>
                <a:ext cx="2064" cy="1008"/>
              </a:xfrm>
              <a:prstGeom prst="rect">
                <a:avLst/>
              </a:prstGeom>
              <a:noFill/>
              <a:ln w="12700">
                <a:solidFill>
                  <a:schemeClr val="tx1"/>
                </a:solidFill>
                <a:prstDash val="lgDash"/>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b="1"/>
              </a:p>
            </p:txBody>
          </p:sp>
          <p:sp>
            <p:nvSpPr>
              <p:cNvPr id="117792" name="Text Box 32"/>
              <p:cNvSpPr txBox="1">
                <a:spLocks noChangeArrowheads="1"/>
              </p:cNvSpPr>
              <p:nvPr/>
            </p:nvSpPr>
            <p:spPr bwMode="auto">
              <a:xfrm>
                <a:off x="4704" y="1440"/>
                <a:ext cx="720" cy="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t>RECEIVER</a:t>
                </a:r>
                <a:endParaRPr lang="en-US" sz="1200" b="1"/>
              </a:p>
            </p:txBody>
          </p:sp>
        </p:grpSp>
      </p:grpSp>
    </p:spTree>
    <p:extLst>
      <p:ext uri="{BB962C8B-B14F-4D97-AF65-F5344CB8AC3E}">
        <p14:creationId xmlns:p14="http://schemas.microsoft.com/office/powerpoint/2010/main" val="3686100781"/>
      </p:ext>
    </p:extLst>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3" name="Rectangle 2"/>
          <p:cNvSpPr>
            <a:spLocks noGrp="1"/>
          </p:cNvSpPr>
          <p:nvPr>
            <p:ph type="title" idx="4294967295"/>
          </p:nvPr>
        </p:nvSpPr>
        <p:spPr bwMode="auto">
          <a:noFill/>
        </p:spPr>
        <p:txBody>
          <a:bodyPr>
            <a:normAutofit/>
          </a:bodyPr>
          <a:lstStyle/>
          <a:p>
            <a:r>
              <a:rPr lang="en-US" sz="3900">
                <a:effectLst/>
                <a:ea typeface="ＭＳ Ｐゴシック"/>
                <a:cs typeface="ＭＳ Ｐゴシック"/>
              </a:rPr>
              <a:t>Optimal limit for a byte fault DFA</a:t>
            </a:r>
          </a:p>
        </p:txBody>
      </p:sp>
      <p:sp>
        <p:nvSpPr>
          <p:cNvPr id="817154" name="Rectangle 3"/>
          <p:cNvSpPr>
            <a:spLocks noGrp="1"/>
          </p:cNvSpPr>
          <p:nvPr>
            <p:ph type="body" idx="4294967295"/>
          </p:nvPr>
        </p:nvSpPr>
        <p:spPr/>
        <p:txBody>
          <a:bodyPr/>
          <a:lstStyle/>
          <a:p>
            <a:pPr>
              <a:lnSpc>
                <a:spcPct val="90000"/>
              </a:lnSpc>
            </a:pPr>
            <a:r>
              <a:rPr lang="en-US" smtClean="0">
                <a:ea typeface="ＭＳ Ｐゴシック"/>
                <a:cs typeface="ＭＳ Ｐゴシック"/>
              </a:rPr>
              <a:t>Assuming, K</a:t>
            </a:r>
            <a:r>
              <a:rPr lang="en-US" baseline="-25000" smtClean="0">
                <a:ea typeface="ＭＳ Ｐゴシック"/>
                <a:cs typeface="ＭＳ Ｐゴシック"/>
              </a:rPr>
              <a:t>s</a:t>
            </a:r>
            <a:r>
              <a:rPr lang="en-US" smtClean="0">
                <a:ea typeface="ＭＳ Ｐゴシック"/>
                <a:cs typeface="ＭＳ Ｐゴシック"/>
              </a:rPr>
              <a:t>=2</a:t>
            </a:r>
            <a:r>
              <a:rPr lang="en-US" baseline="30000" smtClean="0">
                <a:ea typeface="ＭＳ Ｐゴシック"/>
                <a:cs typeface="ＭＳ Ｐゴシック"/>
              </a:rPr>
              <a:t>128</a:t>
            </a:r>
            <a:r>
              <a:rPr lang="en-US" smtClean="0">
                <a:ea typeface="ＭＳ Ｐゴシック"/>
                <a:cs typeface="ＭＳ Ｐゴシック"/>
              </a:rPr>
              <a:t>.</a:t>
            </a:r>
          </a:p>
          <a:p>
            <a:pPr>
              <a:lnSpc>
                <a:spcPct val="90000"/>
              </a:lnSpc>
            </a:pPr>
            <a:r>
              <a:rPr lang="el-GR" smtClean="0">
                <a:ea typeface="ＭＳ Ｐゴシック"/>
                <a:cs typeface="ＭＳ Ｐゴシック"/>
              </a:rPr>
              <a:t>Δ</a:t>
            </a:r>
            <a:r>
              <a:rPr lang="en-US" smtClean="0">
                <a:ea typeface="ＭＳ Ｐゴシック"/>
                <a:cs typeface="ＭＳ Ｐゴシック"/>
              </a:rPr>
              <a:t>S: Single Byte difference at the input to the eighth round.</a:t>
            </a:r>
          </a:p>
          <a:p>
            <a:pPr lvl="1">
              <a:lnSpc>
                <a:spcPct val="90000"/>
              </a:lnSpc>
            </a:pPr>
            <a:r>
              <a:rPr lang="en-US" smtClean="0">
                <a:ea typeface="ＭＳ Ｐゴシック"/>
              </a:rPr>
              <a:t>Pr(</a:t>
            </a:r>
            <a:r>
              <a:rPr lang="el-GR" smtClean="0">
                <a:ea typeface="ＭＳ Ｐゴシック"/>
              </a:rPr>
              <a:t>Δ</a:t>
            </a:r>
            <a:r>
              <a:rPr lang="en-US" smtClean="0">
                <a:ea typeface="ＭＳ Ｐゴシック"/>
              </a:rPr>
              <a:t>S)=2</a:t>
            </a:r>
            <a:r>
              <a:rPr lang="en-US" baseline="30000" smtClean="0">
                <a:ea typeface="ＭＳ Ｐゴシック"/>
              </a:rPr>
              <a:t>-120</a:t>
            </a:r>
            <a:r>
              <a:rPr lang="en-US" smtClean="0">
                <a:ea typeface="ＭＳ Ｐゴシック"/>
              </a:rPr>
              <a:t>.</a:t>
            </a:r>
          </a:p>
          <a:p>
            <a:pPr lvl="1">
              <a:lnSpc>
                <a:spcPct val="90000"/>
              </a:lnSpc>
            </a:pPr>
            <a:r>
              <a:rPr lang="en-US" smtClean="0">
                <a:ea typeface="ＭＳ Ｐゴシック"/>
              </a:rPr>
              <a:t>Therefore, K</a:t>
            </a:r>
            <a:r>
              <a:rPr lang="en-US" baseline="-25000" smtClean="0">
                <a:ea typeface="ＭＳ Ｐゴシック"/>
              </a:rPr>
              <a:t>l</a:t>
            </a:r>
            <a:r>
              <a:rPr lang="en-US" smtClean="0">
                <a:ea typeface="ＭＳ Ｐゴシック"/>
              </a:rPr>
              <a:t>=2</a:t>
            </a:r>
            <a:r>
              <a:rPr lang="en-US" baseline="30000" smtClean="0">
                <a:ea typeface="ＭＳ Ｐゴシック"/>
              </a:rPr>
              <a:t>-120</a:t>
            </a:r>
            <a:r>
              <a:rPr lang="en-US" smtClean="0">
                <a:ea typeface="ＭＳ Ｐゴシック"/>
              </a:rPr>
              <a:t>2</a:t>
            </a:r>
            <a:r>
              <a:rPr lang="en-US" baseline="30000" smtClean="0">
                <a:ea typeface="ＭＳ Ｐゴシック"/>
              </a:rPr>
              <a:t>128</a:t>
            </a:r>
            <a:r>
              <a:rPr lang="en-US" smtClean="0">
                <a:ea typeface="ＭＳ Ｐゴシック"/>
              </a:rPr>
              <a:t>=2</a:t>
            </a:r>
            <a:r>
              <a:rPr lang="en-US" baseline="30000" smtClean="0">
                <a:ea typeface="ＭＳ Ｐゴシック"/>
              </a:rPr>
              <a:t>8</a:t>
            </a:r>
            <a:r>
              <a:rPr lang="en-US" smtClean="0">
                <a:ea typeface="ＭＳ Ｐゴシック"/>
              </a:rPr>
              <a:t>.</a:t>
            </a:r>
          </a:p>
          <a:p>
            <a:pPr>
              <a:lnSpc>
                <a:spcPct val="90000"/>
              </a:lnSpc>
            </a:pPr>
            <a:r>
              <a:rPr lang="en-US" smtClean="0">
                <a:ea typeface="ＭＳ Ｐゴシック"/>
                <a:cs typeface="ＭＳ Ｐゴシック"/>
              </a:rPr>
              <a:t>This analysis has been found to work for single byte fault attacks on AES-192, 256 and also for multiple byte faults.</a:t>
            </a:r>
          </a:p>
          <a:p>
            <a:pPr>
              <a:lnSpc>
                <a:spcPct val="90000"/>
              </a:lnSpc>
            </a:pPr>
            <a:r>
              <a:rPr lang="en-US" smtClean="0">
                <a:ea typeface="ＭＳ Ｐゴシック"/>
                <a:cs typeface="ＭＳ Ｐゴシック"/>
              </a:rPr>
              <a:t>Similar analysis can be also performed for DFA on key-schedules.</a:t>
            </a:r>
            <a:endParaRPr lang="el-GR" smtClean="0">
              <a:ea typeface="ＭＳ Ｐゴシック"/>
              <a:cs typeface="ＭＳ Ｐゴシック"/>
            </a:endParaRPr>
          </a:p>
        </p:txBody>
      </p:sp>
    </p:spTree>
    <p:extLst>
      <p:ext uri="{BB962C8B-B14F-4D97-AF65-F5344CB8AC3E}">
        <p14:creationId xmlns:p14="http://schemas.microsoft.com/office/powerpoint/2010/main" val="2077778584"/>
      </p:ext>
    </p:extLst>
  </p:cSld>
  <p:clrMapOvr>
    <a:masterClrMapping/>
  </p:clrMapOvr>
  <p:transition>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616" y="452058"/>
            <a:ext cx="9999133" cy="1143000"/>
          </a:xfrm>
        </p:spPr>
        <p:txBody>
          <a:bodyPr/>
          <a:lstStyle/>
          <a:p>
            <a:r>
              <a:rPr lang="en-US" dirty="0"/>
              <a:t>DFA of AES: </a:t>
            </a:r>
            <a:r>
              <a:rPr lang="en-US" dirty="0" smtClean="0"/>
              <a:t>Summary</a:t>
            </a:r>
            <a:endParaRPr lang="en-IN" dirty="0"/>
          </a:p>
        </p:txBody>
      </p:sp>
      <p:graphicFrame>
        <p:nvGraphicFramePr>
          <p:cNvPr id="7" name="Content Placeholder 7"/>
          <p:cNvGraphicFramePr>
            <a:graphicFrameLocks/>
          </p:cNvGraphicFramePr>
          <p:nvPr>
            <p:extLst/>
          </p:nvPr>
        </p:nvGraphicFramePr>
        <p:xfrm>
          <a:off x="1951628" y="1665023"/>
          <a:ext cx="9717206" cy="48506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346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p:cNvSpPr>
          <p:nvPr>
            <p:ph type="title" idx="4294967295"/>
          </p:nvPr>
        </p:nvSpPr>
        <p:spPr bwMode="auto">
          <a:noFill/>
        </p:spPr>
        <p:txBody>
          <a:bodyPr/>
          <a:lstStyle/>
          <a:p>
            <a:r>
              <a:rPr lang="en-US" smtClean="0">
                <a:effectLst/>
                <a:ea typeface="ＭＳ Ｐゴシック"/>
                <a:cs typeface="ＭＳ Ｐゴシック"/>
              </a:rPr>
              <a:t>DFA Complexities</a:t>
            </a:r>
          </a:p>
        </p:txBody>
      </p:sp>
      <p:sp>
        <p:nvSpPr>
          <p:cNvPr id="849923" name="Rectangle 3"/>
          <p:cNvSpPr>
            <a:spLocks noGrp="1"/>
          </p:cNvSpPr>
          <p:nvPr>
            <p:ph type="body" idx="4294967295"/>
          </p:nvPr>
        </p:nvSpPr>
        <p:spPr>
          <a:xfrm>
            <a:off x="2895600" y="1371600"/>
            <a:ext cx="7499350" cy="4800600"/>
          </a:xfrm>
        </p:spPr>
        <p:txBody>
          <a:bodyPr/>
          <a:lstStyle/>
          <a:p>
            <a:endParaRPr lang="en-US" smtClean="0">
              <a:ea typeface="ＭＳ Ｐゴシック"/>
              <a:cs typeface="ＭＳ Ｐゴシック"/>
            </a:endParaRPr>
          </a:p>
        </p:txBody>
      </p:sp>
      <p:pic>
        <p:nvPicPr>
          <p:cNvPr id="849924" name="Picture 4"/>
          <p:cNvPicPr>
            <a:picLocks noChangeAspect="1" noChangeArrowheads="1"/>
          </p:cNvPicPr>
          <p:nvPr/>
        </p:nvPicPr>
        <p:blipFill>
          <a:blip r:embed="rId3"/>
          <a:srcRect/>
          <a:stretch>
            <a:fillRect/>
          </a:stretch>
        </p:blipFill>
        <p:spPr bwMode="auto">
          <a:xfrm>
            <a:off x="2895600" y="1285876"/>
            <a:ext cx="7620000" cy="4505325"/>
          </a:xfrm>
          <a:prstGeom prst="rect">
            <a:avLst/>
          </a:prstGeom>
          <a:noFill/>
          <a:ln w="9525">
            <a:noFill/>
            <a:miter lim="800000"/>
            <a:headEnd/>
            <a:tailEnd/>
          </a:ln>
        </p:spPr>
      </p:pic>
      <p:graphicFrame>
        <p:nvGraphicFramePr>
          <p:cNvPr id="849925" name="Object 5"/>
          <p:cNvGraphicFramePr>
            <a:graphicFrameLocks noChangeAspect="1"/>
          </p:cNvGraphicFramePr>
          <p:nvPr/>
        </p:nvGraphicFramePr>
        <p:xfrm>
          <a:off x="4781550" y="6019800"/>
          <a:ext cx="2628900" cy="203200"/>
        </p:xfrm>
        <a:graphic>
          <a:graphicData uri="http://schemas.openxmlformats.org/presentationml/2006/ole">
            <mc:AlternateContent xmlns:mc="http://schemas.openxmlformats.org/markup-compatibility/2006">
              <mc:Choice xmlns:v="urn:schemas-microsoft-com:vml" Requires="v">
                <p:oleObj spid="_x0000_s7252" name="Equation" r:id="rId4" imgW="2628900" imgH="203200" progId="">
                  <p:embed/>
                </p:oleObj>
              </mc:Choice>
              <mc:Fallback>
                <p:oleObj name="Equation" r:id="rId4" imgW="2628900" imgH="2032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1550" y="6019800"/>
                        <a:ext cx="26289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23380500"/>
      </p:ext>
    </p:extLst>
  </p:cSld>
  <p:clrMapOvr>
    <a:masterClrMapping/>
  </p:clrMapOvr>
  <p:transition>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for Part 2</a:t>
            </a:r>
            <a:endParaRPr lang="en-IN" dirty="0"/>
          </a:p>
        </p:txBody>
      </p:sp>
      <p:sp>
        <p:nvSpPr>
          <p:cNvPr id="3" name="Content Placeholder 2"/>
          <p:cNvSpPr>
            <a:spLocks noGrp="1"/>
          </p:cNvSpPr>
          <p:nvPr>
            <p:ph idx="1"/>
          </p:nvPr>
        </p:nvSpPr>
        <p:spPr/>
        <p:txBody>
          <a:bodyPr/>
          <a:lstStyle/>
          <a:p>
            <a:r>
              <a:rPr lang="en-US" sz="2800" dirty="0"/>
              <a:t>Faults can be catastrophic for ciphers. </a:t>
            </a:r>
          </a:p>
          <a:p>
            <a:endParaRPr lang="en-US" sz="2800" dirty="0"/>
          </a:p>
          <a:p>
            <a:r>
              <a:rPr lang="en-US" sz="2800" dirty="0"/>
              <a:t>The leakage is so strong that all conventional ciphers are vulnerable against fault attacks. </a:t>
            </a:r>
          </a:p>
          <a:p>
            <a:endParaRPr lang="en-US" sz="2800" dirty="0"/>
          </a:p>
          <a:p>
            <a:r>
              <a:rPr lang="en-US" sz="2800" dirty="0"/>
              <a:t>Important to design suitable countermeasures: of particular interest to smart card industry</a:t>
            </a:r>
          </a:p>
          <a:p>
            <a:endParaRPr lang="en-US" sz="2800" dirty="0"/>
          </a:p>
          <a:p>
            <a:r>
              <a:rPr lang="en-US" sz="2800" dirty="0"/>
              <a:t>This brings a new spectrum to the design philosophy of ciphers to prevent fault analysis.</a:t>
            </a:r>
            <a:endParaRPr lang="en-IN" sz="2800" dirty="0"/>
          </a:p>
        </p:txBody>
      </p:sp>
    </p:spTree>
    <p:extLst>
      <p:ext uri="{BB962C8B-B14F-4D97-AF65-F5344CB8AC3E}">
        <p14:creationId xmlns:p14="http://schemas.microsoft.com/office/powerpoint/2010/main" val="1936298915"/>
      </p:ext>
    </p:extLst>
  </p:cSld>
  <p:clrMapOvr>
    <a:masterClrMapping/>
  </p:clrMapOvr>
  <p:transition>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dirty="0">
                <a:ea typeface="ＭＳ Ｐゴシック"/>
                <a:cs typeface="ＭＳ Ｐゴシック"/>
              </a:rPr>
              <a:t>Countermeasures versus Biased Faults – Pushing the Limits</a:t>
            </a:r>
            <a:endParaRPr lang="en-IN" dirty="0"/>
          </a:p>
        </p:txBody>
      </p:sp>
      <p:sp>
        <p:nvSpPr>
          <p:cNvPr id="3" name="Text Placeholder 2"/>
          <p:cNvSpPr>
            <a:spLocks noGrp="1"/>
          </p:cNvSpPr>
          <p:nvPr>
            <p:ph type="body" idx="1"/>
          </p:nvPr>
        </p:nvSpPr>
        <p:spPr/>
        <p:txBody>
          <a:bodyPr/>
          <a:lstStyle/>
          <a:p>
            <a:r>
              <a:rPr lang="en-US" sz="3600" b="1" dirty="0" smtClean="0"/>
              <a:t>PART 3</a:t>
            </a:r>
            <a:endParaRPr lang="en-IN" sz="3600" b="1" dirty="0"/>
          </a:p>
        </p:txBody>
      </p:sp>
    </p:spTree>
    <p:extLst>
      <p:ext uri="{BB962C8B-B14F-4D97-AF65-F5344CB8AC3E}">
        <p14:creationId xmlns:p14="http://schemas.microsoft.com/office/powerpoint/2010/main" val="2203211695"/>
      </p:ext>
    </p:extLst>
  </p:cSld>
  <p:clrMapOvr>
    <a:masterClrMapping/>
  </p:clrMapOvr>
  <p:transition>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Countering Fault Attacks</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05401" y="1905000"/>
            <a:ext cx="2466975" cy="1847850"/>
          </a:xfrm>
        </p:spPr>
      </p:pic>
      <p:sp>
        <p:nvSpPr>
          <p:cNvPr id="5" name="TextBox 4"/>
          <p:cNvSpPr txBox="1"/>
          <p:nvPr/>
        </p:nvSpPr>
        <p:spPr>
          <a:xfrm>
            <a:off x="2947949" y="3886200"/>
            <a:ext cx="6781800" cy="2862322"/>
          </a:xfrm>
          <a:prstGeom prst="rect">
            <a:avLst/>
          </a:prstGeom>
        </p:spPr>
        <p:txBody>
          <a:bodyPr wrap="square" rtlCol="0" anchor="b">
            <a:spAutoFit/>
          </a:bodyPr>
          <a:lstStyle/>
          <a:p>
            <a:r>
              <a:rPr lang="en-US" sz="2800" b="1" dirty="0">
                <a:solidFill>
                  <a:srgbClr val="C00000"/>
                </a:solidFill>
                <a:latin typeface="Arial Narrow" pitchFamily="34" charset="0"/>
              </a:rPr>
              <a:t>Whose fault is It?</a:t>
            </a:r>
          </a:p>
          <a:p>
            <a:pPr marL="457200" indent="-457200">
              <a:buFont typeface="Arial" panose="020B0604020202020204" pitchFamily="34" charset="0"/>
              <a:buChar char="•"/>
            </a:pPr>
            <a:r>
              <a:rPr lang="en-US" sz="2800" b="1" dirty="0">
                <a:solidFill>
                  <a:srgbClr val="835E01"/>
                </a:solidFill>
                <a:latin typeface="Arial Narrow" pitchFamily="34" charset="0"/>
              </a:rPr>
              <a:t>Is the flaw in the algorithm?</a:t>
            </a:r>
          </a:p>
          <a:p>
            <a:pPr marL="457200" indent="-457200">
              <a:buFont typeface="Arial" panose="020B0604020202020204" pitchFamily="34" charset="0"/>
              <a:buChar char="•"/>
            </a:pPr>
            <a:r>
              <a:rPr lang="en-US" sz="2800" b="1" dirty="0">
                <a:solidFill>
                  <a:srgbClr val="835E01"/>
                </a:solidFill>
                <a:latin typeface="Arial Narrow" pitchFamily="34" charset="0"/>
              </a:rPr>
              <a:t>Is the flaw in the implementation?</a:t>
            </a:r>
          </a:p>
          <a:p>
            <a:r>
              <a:rPr lang="en-US" sz="2800" b="1" dirty="0">
                <a:solidFill>
                  <a:srgbClr val="C00000"/>
                </a:solidFill>
                <a:latin typeface="Arial Narrow" pitchFamily="34" charset="0"/>
              </a:rPr>
              <a:t>How can Countermeasures be built?</a:t>
            </a:r>
          </a:p>
          <a:p>
            <a:pPr marL="457200" indent="-457200">
              <a:buFont typeface="Arial" panose="020B0604020202020204" pitchFamily="34" charset="0"/>
              <a:buChar char="•"/>
            </a:pPr>
            <a:r>
              <a:rPr lang="en-US" sz="2800" b="1" dirty="0">
                <a:solidFill>
                  <a:srgbClr val="835E01"/>
                </a:solidFill>
                <a:latin typeface="Arial Narrow" pitchFamily="34" charset="0"/>
              </a:rPr>
              <a:t>Does Classical Fault Tolerance work?		 </a:t>
            </a:r>
          </a:p>
          <a:p>
            <a:endParaRPr lang="en-IN" sz="1200" b="1" dirty="0">
              <a:solidFill>
                <a:srgbClr val="835E01"/>
              </a:solidFill>
              <a:latin typeface="Arial Narrow" pitchFamily="34" charset="0"/>
            </a:endParaRPr>
          </a:p>
        </p:txBody>
      </p:sp>
    </p:spTree>
    <p:extLst>
      <p:ext uri="{BB962C8B-B14F-4D97-AF65-F5344CB8AC3E}">
        <p14:creationId xmlns:p14="http://schemas.microsoft.com/office/powerpoint/2010/main" val="936377099"/>
      </p:ext>
    </p:extLst>
  </p:cSld>
  <p:clrMapOvr>
    <a:masterClrMapping/>
  </p:clrMapOvr>
  <p:transition>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Detection Based Countermeasures</a:t>
            </a:r>
            <a:endParaRPr lang="en-IN" dirty="0"/>
          </a:p>
        </p:txBody>
      </p:sp>
      <p:sp>
        <p:nvSpPr>
          <p:cNvPr id="3" name="Content Placeholder 2"/>
          <p:cNvSpPr>
            <a:spLocks noGrp="1"/>
          </p:cNvSpPr>
          <p:nvPr>
            <p:ph idx="1"/>
          </p:nvPr>
        </p:nvSpPr>
        <p:spPr/>
        <p:txBody>
          <a:bodyPr/>
          <a:lstStyle/>
          <a:p>
            <a:endParaRPr lang="en-US" dirty="0" smtClean="0"/>
          </a:p>
          <a:p>
            <a:r>
              <a:rPr lang="en-US" dirty="0" smtClean="0"/>
              <a:t>Also </a:t>
            </a:r>
            <a:r>
              <a:rPr lang="en-US" dirty="0"/>
              <a:t>known as Concurrent Error Detection (CED) techniques</a:t>
            </a:r>
          </a:p>
          <a:p>
            <a:r>
              <a:rPr lang="en-US" dirty="0"/>
              <a:t>Use various kinds of redundancy to detect faults</a:t>
            </a:r>
          </a:p>
          <a:p>
            <a:r>
              <a:rPr lang="en-US" dirty="0" smtClean="0">
                <a:solidFill>
                  <a:srgbClr val="000000"/>
                </a:solidFill>
              </a:rPr>
              <a:t>Vulnerable </a:t>
            </a:r>
            <a:r>
              <a:rPr lang="en-US" dirty="0">
                <a:solidFill>
                  <a:srgbClr val="000000"/>
                </a:solidFill>
              </a:rPr>
              <a:t>to attacks in the comparison step </a:t>
            </a:r>
            <a:r>
              <a:rPr lang="en-US" dirty="0" smtClean="0">
                <a:solidFill>
                  <a:srgbClr val="000000"/>
                </a:solidFill>
              </a:rPr>
              <a:t>itself</a:t>
            </a:r>
          </a:p>
          <a:p>
            <a:r>
              <a:rPr lang="en-US" dirty="0" smtClean="0">
                <a:solidFill>
                  <a:srgbClr val="000000"/>
                </a:solidFill>
              </a:rPr>
              <a:t>Vulnerable to biased fault attacks</a:t>
            </a:r>
            <a:endParaRPr lang="en-US" dirty="0">
              <a:solidFill>
                <a:srgbClr val="000000"/>
              </a:solidFill>
            </a:endParaRPr>
          </a:p>
          <a:p>
            <a:endParaRPr lang="en-IN" dirty="0"/>
          </a:p>
          <a:p>
            <a:endParaRPr lang="en-IN" dirty="0"/>
          </a:p>
        </p:txBody>
      </p:sp>
    </p:spTree>
    <p:extLst>
      <p:ext uri="{BB962C8B-B14F-4D97-AF65-F5344CB8AC3E}">
        <p14:creationId xmlns:p14="http://schemas.microsoft.com/office/powerpoint/2010/main" val="1231578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Basic Principle of CEDs</a:t>
            </a:r>
            <a:endParaRPr lang="en-IN"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778424" y="1549538"/>
            <a:ext cx="6269218" cy="4555561"/>
          </a:xfrm>
          <a:prstGeom prst="rect">
            <a:avLst/>
          </a:prstGeom>
          <a:noFill/>
          <a:ln w="9525">
            <a:noFill/>
            <a:miter lim="800000"/>
            <a:headEnd/>
            <a:tailEnd/>
          </a:ln>
        </p:spPr>
      </p:pic>
    </p:spTree>
    <p:extLst>
      <p:ext uri="{BB962C8B-B14F-4D97-AF65-F5344CB8AC3E}">
        <p14:creationId xmlns:p14="http://schemas.microsoft.com/office/powerpoint/2010/main" val="1112363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Examples of CED</a:t>
            </a:r>
            <a:endParaRPr lang="en-IN" dirty="0"/>
          </a:p>
        </p:txBody>
      </p:sp>
      <p:pic>
        <p:nvPicPr>
          <p:cNvPr id="5" name="Content Placeholder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913466" y="1726702"/>
            <a:ext cx="2926059" cy="3909823"/>
          </a:xfrm>
          <a:prstGeom prst="rect">
            <a:avLst/>
          </a:prstGeom>
          <a:noFill/>
          <a:ln w="9525">
            <a:noFill/>
            <a:miter lim="800000"/>
            <a:headEnd/>
            <a:tailEnd/>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293" y="1417638"/>
            <a:ext cx="1861525" cy="188084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5814" y="3879955"/>
            <a:ext cx="1804481" cy="21481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9870" y="1726702"/>
            <a:ext cx="3202774" cy="3620484"/>
          </a:xfrm>
          <a:prstGeom prst="rect">
            <a:avLst/>
          </a:prstGeom>
        </p:spPr>
      </p:pic>
      <p:sp>
        <p:nvSpPr>
          <p:cNvPr id="9" name="TextBox 8"/>
          <p:cNvSpPr txBox="1"/>
          <p:nvPr/>
        </p:nvSpPr>
        <p:spPr>
          <a:xfrm>
            <a:off x="1330899" y="5690155"/>
            <a:ext cx="4268970" cy="369332"/>
          </a:xfrm>
          <a:prstGeom prst="rect">
            <a:avLst/>
          </a:prstGeom>
          <a:noFill/>
        </p:spPr>
        <p:txBody>
          <a:bodyPr wrap="square" rtlCol="0">
            <a:spAutoFit/>
          </a:bodyPr>
          <a:lstStyle/>
          <a:p>
            <a:pPr algn="ctr"/>
            <a:r>
              <a:rPr lang="en-US" b="1" dirty="0" smtClean="0"/>
              <a:t>Information Redundancy – Robust Codes</a:t>
            </a:r>
            <a:endParaRPr lang="en-IN" b="1" dirty="0"/>
          </a:p>
        </p:txBody>
      </p:sp>
      <p:sp>
        <p:nvSpPr>
          <p:cNvPr id="10" name="TextBox 9"/>
          <p:cNvSpPr txBox="1"/>
          <p:nvPr/>
        </p:nvSpPr>
        <p:spPr>
          <a:xfrm>
            <a:off x="5245024" y="3294616"/>
            <a:ext cx="2926059" cy="369332"/>
          </a:xfrm>
          <a:prstGeom prst="rect">
            <a:avLst/>
          </a:prstGeom>
          <a:noFill/>
        </p:spPr>
        <p:txBody>
          <a:bodyPr wrap="square" rtlCol="0">
            <a:spAutoFit/>
          </a:bodyPr>
          <a:lstStyle/>
          <a:p>
            <a:pPr algn="ctr"/>
            <a:r>
              <a:rPr lang="en-US" b="1" dirty="0" smtClean="0"/>
              <a:t>Time Redundancy </a:t>
            </a:r>
            <a:endParaRPr lang="en-IN" b="1" dirty="0"/>
          </a:p>
        </p:txBody>
      </p:sp>
      <p:sp>
        <p:nvSpPr>
          <p:cNvPr id="11" name="TextBox 10"/>
          <p:cNvSpPr txBox="1"/>
          <p:nvPr/>
        </p:nvSpPr>
        <p:spPr>
          <a:xfrm>
            <a:off x="5245024" y="6059487"/>
            <a:ext cx="2926059" cy="369332"/>
          </a:xfrm>
          <a:prstGeom prst="rect">
            <a:avLst/>
          </a:prstGeom>
          <a:noFill/>
        </p:spPr>
        <p:txBody>
          <a:bodyPr wrap="square" rtlCol="0">
            <a:spAutoFit/>
          </a:bodyPr>
          <a:lstStyle/>
          <a:p>
            <a:pPr algn="ctr"/>
            <a:r>
              <a:rPr lang="en-US" b="1" dirty="0" smtClean="0"/>
              <a:t>Hardware Redundancy </a:t>
            </a:r>
            <a:endParaRPr lang="en-IN" b="1" dirty="0"/>
          </a:p>
        </p:txBody>
      </p:sp>
      <p:sp>
        <p:nvSpPr>
          <p:cNvPr id="12" name="TextBox 11"/>
          <p:cNvSpPr txBox="1"/>
          <p:nvPr/>
        </p:nvSpPr>
        <p:spPr>
          <a:xfrm>
            <a:off x="8438227" y="5497310"/>
            <a:ext cx="2926059" cy="369332"/>
          </a:xfrm>
          <a:prstGeom prst="rect">
            <a:avLst/>
          </a:prstGeom>
          <a:noFill/>
        </p:spPr>
        <p:txBody>
          <a:bodyPr wrap="square" rtlCol="0">
            <a:spAutoFit/>
          </a:bodyPr>
          <a:lstStyle/>
          <a:p>
            <a:pPr algn="ctr"/>
            <a:r>
              <a:rPr lang="en-US" b="1" dirty="0" smtClean="0"/>
              <a:t>Hybrid Redundancy - REPO</a:t>
            </a:r>
            <a:endParaRPr lang="en-IN" b="1" dirty="0"/>
          </a:p>
        </p:txBody>
      </p:sp>
      <p:sp>
        <p:nvSpPr>
          <p:cNvPr id="13" name="TextBox 12"/>
          <p:cNvSpPr txBox="1"/>
          <p:nvPr/>
        </p:nvSpPr>
        <p:spPr>
          <a:xfrm>
            <a:off x="9137372" y="5905689"/>
            <a:ext cx="3054628" cy="769441"/>
          </a:xfrm>
          <a:prstGeom prst="rect">
            <a:avLst/>
          </a:prstGeom>
          <a:noFill/>
        </p:spPr>
        <p:txBody>
          <a:bodyPr wrap="square" rtlCol="0">
            <a:spAutoFit/>
          </a:bodyPr>
          <a:lstStyle/>
          <a:p>
            <a:r>
              <a:rPr lang="en-US" sz="1100" b="1" dirty="0" smtClean="0"/>
              <a:t>Source : </a:t>
            </a:r>
            <a:r>
              <a:rPr lang="en-US" sz="1100" b="1" dirty="0" err="1" smtClean="0"/>
              <a:t>Guo</a:t>
            </a:r>
            <a:r>
              <a:rPr lang="en-US" sz="1100" b="1" dirty="0" smtClean="0"/>
              <a:t> et. al. , Security analysis of concurrent error detection against differential fault analysis – Journal of Cryptographic Engineering, 2014</a:t>
            </a:r>
            <a:endParaRPr lang="en-IN" sz="1100" b="1" dirty="0"/>
          </a:p>
        </p:txBody>
      </p:sp>
    </p:spTree>
    <p:extLst>
      <p:ext uri="{BB962C8B-B14F-4D97-AF65-F5344CB8AC3E}">
        <p14:creationId xmlns:p14="http://schemas.microsoft.com/office/powerpoint/2010/main" val="255142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2486025" y="390525"/>
            <a:ext cx="7162800" cy="457200"/>
          </a:xfrm>
        </p:spPr>
        <p:txBody>
          <a:bodyPr>
            <a:normAutofit fontScale="90000"/>
          </a:bodyPr>
          <a:lstStyle/>
          <a:p>
            <a:r>
              <a:rPr lang="en-US" dirty="0"/>
              <a:t>Error Detecting Codes (EDCs)</a:t>
            </a:r>
          </a:p>
        </p:txBody>
      </p:sp>
      <p:sp>
        <p:nvSpPr>
          <p:cNvPr id="371715" name="Rectangle 3"/>
          <p:cNvSpPr>
            <a:spLocks noGrp="1" noChangeArrowheads="1"/>
          </p:cNvSpPr>
          <p:nvPr>
            <p:ph type="body" idx="1"/>
          </p:nvPr>
        </p:nvSpPr>
        <p:spPr>
          <a:xfrm>
            <a:off x="1996982" y="1551154"/>
            <a:ext cx="4185454" cy="4849646"/>
          </a:xfrm>
        </p:spPr>
        <p:txBody>
          <a:bodyPr/>
          <a:lstStyle/>
          <a:p>
            <a:r>
              <a:rPr lang="en-US" sz="2000" dirty="0"/>
              <a:t>First generate check bits</a:t>
            </a:r>
          </a:p>
          <a:p>
            <a:r>
              <a:rPr lang="en-US" sz="2000" dirty="0"/>
              <a:t>For each operation within encryption predict check bits</a:t>
            </a:r>
          </a:p>
          <a:p>
            <a:r>
              <a:rPr lang="en-US" sz="2000" dirty="0"/>
              <a:t>Periodically compare predicted check bits to generated ones</a:t>
            </a:r>
          </a:p>
          <a:p>
            <a:r>
              <a:rPr lang="en-US" sz="2000" dirty="0"/>
              <a:t>Predicting check bits for each operation - most complex step</a:t>
            </a:r>
          </a:p>
          <a:p>
            <a:pPr lvl="1"/>
            <a:r>
              <a:rPr lang="en-US" sz="2000" dirty="0"/>
              <a:t>Should be compared to duplication</a:t>
            </a:r>
          </a:p>
          <a:p>
            <a:r>
              <a:rPr lang="en-US" sz="2000" dirty="0"/>
              <a:t>Examples of EDC – parity based and residue checks</a:t>
            </a:r>
          </a:p>
          <a:p>
            <a:r>
              <a:rPr lang="en-US" sz="2000" dirty="0"/>
              <a:t>Can be applied </a:t>
            </a:r>
            <a:r>
              <a:rPr lang="en-US" sz="2000" dirty="0" smtClean="0"/>
              <a:t>at different levels </a:t>
            </a:r>
            <a:r>
              <a:rPr lang="en-US" sz="2000" dirty="0"/>
              <a:t>–                                                    word, byte, nibble</a:t>
            </a:r>
          </a:p>
        </p:txBody>
      </p:sp>
      <p:pic>
        <p:nvPicPr>
          <p:cNvPr id="3717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2700" y="1810960"/>
            <a:ext cx="5829300" cy="2947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98591" y="5890280"/>
            <a:ext cx="2402006" cy="523220"/>
          </a:xfrm>
          <a:prstGeom prst="rect">
            <a:avLst/>
          </a:prstGeom>
        </p:spPr>
        <p:txBody>
          <a:bodyPr wrap="square" rtlCol="0" anchor="b">
            <a:spAutoFit/>
          </a:bodyPr>
          <a:lstStyle/>
          <a:p>
            <a:r>
              <a:rPr lang="en-US" sz="1400" b="1" dirty="0" smtClean="0">
                <a:latin typeface="Arial Narrow" pitchFamily="34" charset="0"/>
              </a:rPr>
              <a:t>Source : </a:t>
            </a:r>
            <a:r>
              <a:rPr lang="en-US" sz="1400" b="1" dirty="0" err="1" smtClean="0">
                <a:latin typeface="Arial Narrow" pitchFamily="34" charset="0"/>
              </a:rPr>
              <a:t>Koren</a:t>
            </a:r>
            <a:r>
              <a:rPr lang="en-US" sz="1400" b="1" dirty="0" smtClean="0">
                <a:latin typeface="Arial Narrow" pitchFamily="34" charset="0"/>
              </a:rPr>
              <a:t> and Krishna, Morgan-Kaufman 2007</a:t>
            </a:r>
            <a:endParaRPr lang="en-IN" sz="1400" b="1" dirty="0" smtClean="0">
              <a:latin typeface="Arial Narrow" pitchFamily="34" charset="0"/>
            </a:endParaRPr>
          </a:p>
        </p:txBody>
      </p:sp>
    </p:spTree>
    <p:extLst>
      <p:ext uri="{BB962C8B-B14F-4D97-AF65-F5344CB8AC3E}">
        <p14:creationId xmlns:p14="http://schemas.microsoft.com/office/powerpoint/2010/main" val="1235928659"/>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Fault </a:t>
            </a:r>
            <a:r>
              <a:rPr lang="en-US" dirty="0"/>
              <a:t>Attacks </a:t>
            </a:r>
            <a:r>
              <a:rPr lang="en-US" dirty="0" smtClean="0"/>
              <a:t>: A Brief Overview</a:t>
            </a:r>
            <a:endParaRPr lang="en-IN" dirty="0"/>
          </a:p>
        </p:txBody>
      </p:sp>
      <p:sp>
        <p:nvSpPr>
          <p:cNvPr id="3" name="Content Placeholder 2"/>
          <p:cNvSpPr>
            <a:spLocks noGrp="1"/>
          </p:cNvSpPr>
          <p:nvPr>
            <p:ph idx="1"/>
          </p:nvPr>
        </p:nvSpPr>
        <p:spPr/>
        <p:txBody>
          <a:bodyPr/>
          <a:lstStyle/>
          <a:p>
            <a:r>
              <a:rPr lang="en-US" sz="2800" dirty="0"/>
              <a:t>Introduction of faults in the normal execution of cryptographic </a:t>
            </a:r>
            <a:r>
              <a:rPr lang="en-US" sz="2800" dirty="0" smtClean="0"/>
              <a:t>algorithms and analysis of faulty output to obtain the key</a:t>
            </a:r>
            <a:endParaRPr lang="en-US" sz="2800" dirty="0"/>
          </a:p>
          <a:p>
            <a:r>
              <a:rPr lang="en-US" sz="2800" dirty="0" smtClean="0">
                <a:ea typeface="ＭＳ Ｐゴシック"/>
                <a:cs typeface="ＭＳ Ｐゴシック"/>
              </a:rPr>
              <a:t>First conceived in 1996 by </a:t>
            </a:r>
            <a:r>
              <a:rPr lang="en-US" sz="2800" dirty="0" err="1" smtClean="0">
                <a:ea typeface="ＭＳ Ｐゴシック"/>
                <a:cs typeface="ＭＳ Ｐゴシック"/>
              </a:rPr>
              <a:t>Boneh</a:t>
            </a:r>
            <a:r>
              <a:rPr lang="en-US" sz="2800" dirty="0" smtClean="0">
                <a:ea typeface="ＭＳ Ｐゴシック"/>
                <a:cs typeface="ＭＳ Ｐゴシック"/>
              </a:rPr>
              <a:t>, </a:t>
            </a:r>
            <a:r>
              <a:rPr lang="en-US" sz="2800" dirty="0" err="1" smtClean="0">
                <a:ea typeface="ＭＳ Ｐゴシック"/>
                <a:cs typeface="ＭＳ Ｐゴシック"/>
              </a:rPr>
              <a:t>Demillo</a:t>
            </a:r>
            <a:r>
              <a:rPr lang="en-US" sz="2800" dirty="0" smtClean="0">
                <a:ea typeface="ＭＳ Ｐゴシック"/>
                <a:cs typeface="ＭＳ Ｐゴシック"/>
              </a:rPr>
              <a:t> and Lipton </a:t>
            </a:r>
          </a:p>
          <a:p>
            <a:r>
              <a:rPr lang="en-US" sz="2800" dirty="0" smtClean="0">
                <a:ea typeface="ＭＳ Ｐゴシック"/>
                <a:cs typeface="ＭＳ Ｐゴシック"/>
              </a:rPr>
              <a:t>E. </a:t>
            </a:r>
            <a:r>
              <a:rPr lang="en-US" sz="2800" dirty="0" err="1" smtClean="0">
                <a:ea typeface="ＭＳ Ｐゴシック"/>
                <a:cs typeface="ＭＳ Ｐゴシック"/>
              </a:rPr>
              <a:t>Biham</a:t>
            </a:r>
            <a:r>
              <a:rPr lang="en-US" sz="2800" dirty="0" smtClean="0">
                <a:ea typeface="ＭＳ Ｐゴシック"/>
                <a:cs typeface="ＭＳ Ｐゴシック"/>
              </a:rPr>
              <a:t> developed Differential Fault Analysis (DFA) of DES</a:t>
            </a:r>
          </a:p>
          <a:p>
            <a:r>
              <a:rPr lang="en-US" sz="2800" dirty="0" smtClean="0"/>
              <a:t>Today </a:t>
            </a:r>
            <a:r>
              <a:rPr lang="en-US" sz="2800" dirty="0"/>
              <a:t>there are numerous examples of fault analysis of block ciphers such as AES under a variety of fault models and fault injection techniques</a:t>
            </a:r>
          </a:p>
          <a:p>
            <a:r>
              <a:rPr lang="en-US" sz="2800" dirty="0"/>
              <a:t>Popular Fault Injection Techniques – Clock Glitches, Voltage Glitches, EM and Optical Injection Techniques</a:t>
            </a:r>
            <a:endParaRPr lang="en-IN" sz="2800" dirty="0"/>
          </a:p>
          <a:p>
            <a:endParaRPr lang="en-IN" dirty="0"/>
          </a:p>
        </p:txBody>
      </p:sp>
    </p:spTree>
    <p:extLst>
      <p:ext uri="{BB962C8B-B14F-4D97-AF65-F5344CB8AC3E}">
        <p14:creationId xmlns:p14="http://schemas.microsoft.com/office/powerpoint/2010/main" val="277805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2505075" y="323850"/>
            <a:ext cx="7162800" cy="476250"/>
          </a:xfrm>
        </p:spPr>
        <p:txBody>
          <a:bodyPr>
            <a:normAutofit fontScale="90000"/>
          </a:bodyPr>
          <a:lstStyle/>
          <a:p>
            <a:r>
              <a:rPr lang="en-US"/>
              <a:t>Parity-based Code for AES</a:t>
            </a:r>
          </a:p>
        </p:txBody>
      </p:sp>
      <p:sp>
        <p:nvSpPr>
          <p:cNvPr id="372739" name="Rectangle 3"/>
          <p:cNvSpPr>
            <a:spLocks noGrp="1" noChangeArrowheads="1"/>
          </p:cNvSpPr>
          <p:nvPr>
            <p:ph type="body" idx="1"/>
          </p:nvPr>
        </p:nvSpPr>
        <p:spPr>
          <a:xfrm>
            <a:off x="2066926" y="952500"/>
            <a:ext cx="8029575" cy="5421004"/>
          </a:xfrm>
        </p:spPr>
        <p:txBody>
          <a:bodyPr/>
          <a:lstStyle/>
          <a:p>
            <a:r>
              <a:rPr lang="en-US" sz="2000" dirty="0"/>
              <a:t>Operations operate on bytes so byte-level parity is natural</a:t>
            </a:r>
          </a:p>
          <a:p>
            <a:r>
              <a:rPr lang="en-US" sz="2000" b="1" dirty="0" err="1"/>
              <a:t>ShiftRows</a:t>
            </a:r>
            <a:r>
              <a:rPr lang="en-US" sz="2000" b="1" dirty="0"/>
              <a:t>:</a:t>
            </a:r>
            <a:r>
              <a:rPr lang="en-US" sz="2000" dirty="0"/>
              <a:t> </a:t>
            </a:r>
            <a:r>
              <a:rPr lang="en-US" sz="2000" dirty="0" smtClean="0"/>
              <a:t>Rotating </a:t>
            </a:r>
            <a:r>
              <a:rPr lang="en-US" sz="2000" dirty="0"/>
              <a:t>the parity bits</a:t>
            </a:r>
          </a:p>
          <a:p>
            <a:r>
              <a:rPr lang="en-US" sz="2000" b="1" dirty="0" err="1"/>
              <a:t>AddRoundKey</a:t>
            </a:r>
            <a:r>
              <a:rPr lang="en-US" sz="2000" b="1" dirty="0"/>
              <a:t>:</a:t>
            </a:r>
            <a:r>
              <a:rPr lang="en-US" sz="2000" dirty="0"/>
              <a:t> </a:t>
            </a:r>
            <a:r>
              <a:rPr lang="en-US" sz="2000" dirty="0" smtClean="0"/>
              <a:t>Add </a:t>
            </a:r>
            <a:r>
              <a:rPr lang="en-US" sz="2000" dirty="0"/>
              <a:t>parity bits of state to those of key</a:t>
            </a:r>
          </a:p>
          <a:p>
            <a:r>
              <a:rPr lang="en-US" sz="2000" b="1" dirty="0"/>
              <a:t>SubBytes:</a:t>
            </a:r>
            <a:r>
              <a:rPr lang="en-US" sz="2000" dirty="0"/>
              <a:t> Expand </a:t>
            </a:r>
            <a:r>
              <a:rPr lang="en-US" sz="2000" dirty="0" err="1"/>
              <a:t>Sbox</a:t>
            </a:r>
            <a:r>
              <a:rPr lang="en-US" sz="2000" dirty="0"/>
              <a:t> to 256</a:t>
            </a:r>
            <a:r>
              <a:rPr lang="en-US" sz="2000" dirty="0">
                <a:sym typeface="Symbol" panose="05050102010706020507" pitchFamily="18" charset="2"/>
              </a:rPr>
              <a:t>9 – add output parity bit; to propagate incoming errors (rather than having to check) expand to </a:t>
            </a:r>
            <a:r>
              <a:rPr lang="en-US" sz="2000" dirty="0"/>
              <a:t>512</a:t>
            </a:r>
            <a:r>
              <a:rPr lang="en-US" sz="2000" dirty="0">
                <a:sym typeface="Symbol" panose="05050102010706020507" pitchFamily="18" charset="2"/>
              </a:rPr>
              <a:t>9 – put incorrect parity bit for inputs with incorrect parity </a:t>
            </a:r>
          </a:p>
          <a:p>
            <a:r>
              <a:rPr lang="en-US" sz="2000" b="1" dirty="0" err="1" smtClean="0">
                <a:sym typeface="Symbol" panose="05050102010706020507" pitchFamily="18" charset="2"/>
              </a:rPr>
              <a:t>MixColumns</a:t>
            </a:r>
            <a:r>
              <a:rPr lang="en-US" sz="2000" b="1" dirty="0">
                <a:sym typeface="Symbol" panose="05050102010706020507" pitchFamily="18" charset="2"/>
              </a:rPr>
              <a:t>:</a:t>
            </a:r>
            <a:r>
              <a:rPr lang="en-US" sz="2000" dirty="0">
                <a:sym typeface="Symbol" panose="05050102010706020507" pitchFamily="18" charset="2"/>
              </a:rPr>
              <a:t> The expressions are:                                        </a:t>
            </a:r>
            <a:endParaRPr lang="en-US" sz="2000" dirty="0" smtClean="0">
              <a:sym typeface="Symbol" panose="05050102010706020507" pitchFamily="18" charset="2"/>
            </a:endParaRPr>
          </a:p>
          <a:p>
            <a:pPr marL="82550" indent="0">
              <a:buNone/>
            </a:pPr>
            <a:r>
              <a:rPr lang="en-US" sz="2000" dirty="0" smtClean="0">
                <a:sym typeface="Symbol" panose="05050102010706020507" pitchFamily="18" charset="2"/>
              </a:rPr>
              <a:t>           </a:t>
            </a:r>
          </a:p>
          <a:p>
            <a:pPr marL="82550" indent="0">
              <a:buNone/>
            </a:pPr>
            <a:endParaRPr lang="en-US" sz="2000" dirty="0">
              <a:sym typeface="Symbol" panose="05050102010706020507" pitchFamily="18" charset="2"/>
            </a:endParaRPr>
          </a:p>
          <a:p>
            <a:pPr marL="82550" indent="0">
              <a:buNone/>
            </a:pPr>
            <a:endParaRPr lang="en-US" sz="2000" dirty="0" smtClean="0">
              <a:sym typeface="Symbol" panose="05050102010706020507" pitchFamily="18" charset="2"/>
            </a:endParaRPr>
          </a:p>
          <a:p>
            <a:pPr marL="82550" indent="0">
              <a:buNone/>
            </a:pPr>
            <a:endParaRPr lang="en-US" sz="2000" dirty="0">
              <a:sym typeface="Symbol" panose="05050102010706020507" pitchFamily="18" charset="2"/>
            </a:endParaRPr>
          </a:p>
          <a:p>
            <a:pPr marL="82550" indent="0">
              <a:buNone/>
            </a:pPr>
            <a:endParaRPr lang="en-US" sz="2000" dirty="0" smtClean="0">
              <a:sym typeface="Symbol" panose="05050102010706020507" pitchFamily="18" charset="2"/>
            </a:endParaRPr>
          </a:p>
          <a:p>
            <a:pPr marL="82550" indent="0">
              <a:buNone/>
            </a:pPr>
            <a:r>
              <a:rPr lang="en-US" sz="2000" dirty="0" smtClean="0">
                <a:sym typeface="Symbol" panose="05050102010706020507" pitchFamily="18" charset="2"/>
              </a:rPr>
              <a:t>         where          </a:t>
            </a:r>
            <a:r>
              <a:rPr lang="en-US" sz="2000" dirty="0">
                <a:sym typeface="Symbol" panose="05050102010706020507" pitchFamily="18" charset="2"/>
              </a:rPr>
              <a:t>is the </a:t>
            </a:r>
            <a:r>
              <a:rPr lang="en-US" sz="2000" dirty="0" err="1">
                <a:sym typeface="Symbol" panose="05050102010706020507" pitchFamily="18" charset="2"/>
              </a:rPr>
              <a:t>msb</a:t>
            </a:r>
            <a:r>
              <a:rPr lang="en-US" sz="2000" dirty="0">
                <a:sym typeface="Symbol" panose="05050102010706020507" pitchFamily="18" charset="2"/>
              </a:rPr>
              <a:t> of </a:t>
            </a:r>
            <a:endParaRPr lang="en-US" sz="2000" dirty="0" smtClean="0">
              <a:sym typeface="Symbol" panose="05050102010706020507" pitchFamily="18" charset="2"/>
            </a:endParaRPr>
          </a:p>
          <a:p>
            <a:pPr marL="82550" indent="0">
              <a:buNone/>
            </a:pPr>
            <a:r>
              <a:rPr lang="en-US" sz="2000" dirty="0" smtClean="0">
                <a:sym typeface="Symbol" panose="05050102010706020507" pitchFamily="18" charset="2"/>
              </a:rPr>
              <a:t>        the  state byte   in position </a:t>
            </a:r>
            <a:r>
              <a:rPr lang="en-US" sz="2000" dirty="0" err="1" smtClean="0">
                <a:sym typeface="Symbol" panose="05050102010706020507" pitchFamily="18" charset="2"/>
              </a:rPr>
              <a:t>i,j</a:t>
            </a:r>
            <a:endParaRPr lang="en-US" sz="2000" dirty="0" smtClean="0">
              <a:sym typeface="Symbol" panose="05050102010706020507" pitchFamily="18" charset="2"/>
            </a:endParaRPr>
          </a:p>
          <a:p>
            <a:pPr marL="82550" indent="0">
              <a:buNone/>
            </a:pPr>
            <a:endParaRPr lang="en-US" sz="2000" dirty="0">
              <a:sym typeface="Symbol" panose="05050102010706020507" pitchFamily="18" charset="2"/>
            </a:endParaRPr>
          </a:p>
        </p:txBody>
      </p:sp>
      <p:graphicFrame>
        <p:nvGraphicFramePr>
          <p:cNvPr id="372740" name="Object 4"/>
          <p:cNvGraphicFramePr>
            <a:graphicFrameLocks noChangeAspect="1"/>
          </p:cNvGraphicFramePr>
          <p:nvPr>
            <p:extLst>
              <p:ext uri="{D42A27DB-BD31-4B8C-83A1-F6EECF244321}">
                <p14:modId xmlns:p14="http://schemas.microsoft.com/office/powerpoint/2010/main" val="73120256"/>
              </p:ext>
            </p:extLst>
          </p:nvPr>
        </p:nvGraphicFramePr>
        <p:xfrm>
          <a:off x="2679892" y="3498871"/>
          <a:ext cx="3230562" cy="1674812"/>
        </p:xfrm>
        <a:graphic>
          <a:graphicData uri="http://schemas.openxmlformats.org/presentationml/2006/ole">
            <mc:AlternateContent xmlns:mc="http://schemas.openxmlformats.org/markup-compatibility/2006">
              <mc:Choice xmlns:v="urn:schemas-microsoft-com:vml" Requires="v">
                <p:oleObj spid="_x0000_s8362" name="Equation" r:id="rId3" imgW="2057400" imgH="1066680" progId="Equation.3">
                  <p:embed/>
                </p:oleObj>
              </mc:Choice>
              <mc:Fallback>
                <p:oleObj name="Equation" r:id="rId3" imgW="2057400" imgH="1066680" progId="Equation.3">
                  <p:embed/>
                  <p:pic>
                    <p:nvPicPr>
                      <p:cNvPr id="0" name=""/>
                      <p:cNvPicPr>
                        <a:picLocks noChangeAspect="1" noChangeArrowheads="1"/>
                      </p:cNvPicPr>
                      <p:nvPr/>
                    </p:nvPicPr>
                    <p:blipFill>
                      <a:blip r:embed="rId4"/>
                      <a:srcRect/>
                      <a:stretch>
                        <a:fillRect/>
                      </a:stretch>
                    </p:blipFill>
                    <p:spPr bwMode="auto">
                      <a:xfrm>
                        <a:off x="2679892" y="3498871"/>
                        <a:ext cx="3230562" cy="167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2741" name="Object 5"/>
          <p:cNvGraphicFramePr>
            <a:graphicFrameLocks noChangeAspect="1"/>
          </p:cNvGraphicFramePr>
          <p:nvPr>
            <p:extLst>
              <p:ext uri="{D42A27DB-BD31-4B8C-83A1-F6EECF244321}">
                <p14:modId xmlns:p14="http://schemas.microsoft.com/office/powerpoint/2010/main" val="1482286519"/>
              </p:ext>
            </p:extLst>
          </p:nvPr>
        </p:nvGraphicFramePr>
        <p:xfrm>
          <a:off x="3411031" y="5195743"/>
          <a:ext cx="527050" cy="577850"/>
        </p:xfrm>
        <a:graphic>
          <a:graphicData uri="http://schemas.openxmlformats.org/presentationml/2006/ole">
            <mc:AlternateContent xmlns:mc="http://schemas.openxmlformats.org/markup-compatibility/2006">
              <mc:Choice xmlns:v="urn:schemas-microsoft-com:vml" Requires="v">
                <p:oleObj spid="_x0000_s8363" name="Equation" r:id="rId5" imgW="266400" imgH="291960" progId="Equation.3">
                  <p:embed/>
                </p:oleObj>
              </mc:Choice>
              <mc:Fallback>
                <p:oleObj name="Equation" r:id="rId5" imgW="266400" imgH="291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1031" y="5195743"/>
                        <a:ext cx="527050"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72742" name="Group 6"/>
          <p:cNvGrpSpPr>
            <a:grpSpLocks/>
          </p:cNvGrpSpPr>
          <p:nvPr/>
        </p:nvGrpSpPr>
        <p:grpSpPr bwMode="auto">
          <a:xfrm>
            <a:off x="6557962" y="3014470"/>
            <a:ext cx="5305425" cy="2724150"/>
            <a:chOff x="118" y="834"/>
            <a:chExt cx="3342" cy="1952"/>
          </a:xfrm>
        </p:grpSpPr>
        <p:sp>
          <p:nvSpPr>
            <p:cNvPr id="372743" name="Rectangle 7"/>
            <p:cNvSpPr>
              <a:spLocks noChangeArrowheads="1"/>
            </p:cNvSpPr>
            <p:nvPr/>
          </p:nvSpPr>
          <p:spPr bwMode="auto">
            <a:xfrm>
              <a:off x="1722" y="1571"/>
              <a:ext cx="1426" cy="377"/>
            </a:xfrm>
            <a:prstGeom prst="rect">
              <a:avLst/>
            </a:prstGeom>
            <a:solidFill>
              <a:srgbClr val="FFFF6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it-IT">
                  <a:solidFill>
                    <a:srgbClr val="800000"/>
                  </a:solidFill>
                  <a:latin typeface="Arial" panose="020B0604020202020204" pitchFamily="34" charset="0"/>
                </a:rPr>
                <a:t>Transformation</a:t>
              </a:r>
              <a:endParaRPr lang="en-GB">
                <a:solidFill>
                  <a:srgbClr val="800000"/>
                </a:solidFill>
                <a:latin typeface="Arial" panose="020B0604020202020204" pitchFamily="34" charset="0"/>
              </a:endParaRPr>
            </a:p>
          </p:txBody>
        </p:sp>
        <p:sp>
          <p:nvSpPr>
            <p:cNvPr id="372744" name="AutoShape 8"/>
            <p:cNvSpPr>
              <a:spLocks noChangeArrowheads="1"/>
            </p:cNvSpPr>
            <p:nvPr/>
          </p:nvSpPr>
          <p:spPr bwMode="auto">
            <a:xfrm>
              <a:off x="2288" y="1225"/>
              <a:ext cx="268" cy="346"/>
            </a:xfrm>
            <a:prstGeom prst="downArrow">
              <a:avLst>
                <a:gd name="adj1" fmla="val 50000"/>
                <a:gd name="adj2" fmla="val 32276"/>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2745" name="AutoShape 9"/>
            <p:cNvSpPr>
              <a:spLocks noChangeArrowheads="1"/>
            </p:cNvSpPr>
            <p:nvPr/>
          </p:nvSpPr>
          <p:spPr bwMode="auto">
            <a:xfrm>
              <a:off x="2301" y="1948"/>
              <a:ext cx="268" cy="346"/>
            </a:xfrm>
            <a:prstGeom prst="downArrow">
              <a:avLst>
                <a:gd name="adj1" fmla="val 50000"/>
                <a:gd name="adj2" fmla="val 32276"/>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372746" name="Text Box 10"/>
            <p:cNvSpPr txBox="1">
              <a:spLocks noChangeArrowheads="1"/>
            </p:cNvSpPr>
            <p:nvPr/>
          </p:nvSpPr>
          <p:spPr bwMode="auto">
            <a:xfrm>
              <a:off x="1411" y="834"/>
              <a:ext cx="2006"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it-IT" dirty="0">
                  <a:solidFill>
                    <a:srgbClr val="800000"/>
                  </a:solidFill>
                  <a:latin typeface="Arial" panose="020B0604020202020204" pitchFamily="34" charset="0"/>
                </a:rPr>
                <a:t>Transformation Input</a:t>
              </a:r>
              <a:br>
                <a:rPr lang="it-IT" dirty="0">
                  <a:solidFill>
                    <a:srgbClr val="800000"/>
                  </a:solidFill>
                  <a:latin typeface="Arial" panose="020B0604020202020204" pitchFamily="34" charset="0"/>
                </a:rPr>
              </a:br>
              <a:r>
                <a:rPr lang="it-IT" dirty="0">
                  <a:solidFill>
                    <a:srgbClr val="800000"/>
                  </a:solidFill>
                  <a:latin typeface="Arial" panose="020B0604020202020204" pitchFamily="34" charset="0"/>
                </a:rPr>
                <a:t>(input state matrix)</a:t>
              </a:r>
              <a:endParaRPr lang="en-GB" dirty="0">
                <a:solidFill>
                  <a:srgbClr val="800000"/>
                </a:solidFill>
                <a:latin typeface="Arial" panose="020B0604020202020204" pitchFamily="34" charset="0"/>
              </a:endParaRPr>
            </a:p>
          </p:txBody>
        </p:sp>
        <p:sp>
          <p:nvSpPr>
            <p:cNvPr id="372747" name="Text Box 11"/>
            <p:cNvSpPr txBox="1">
              <a:spLocks noChangeArrowheads="1"/>
            </p:cNvSpPr>
            <p:nvPr/>
          </p:nvSpPr>
          <p:spPr bwMode="auto">
            <a:xfrm>
              <a:off x="1411" y="2326"/>
              <a:ext cx="2049"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it-IT">
                  <a:solidFill>
                    <a:srgbClr val="800000"/>
                  </a:solidFill>
                  <a:latin typeface="Arial" panose="020B0604020202020204" pitchFamily="34" charset="0"/>
                </a:rPr>
                <a:t>Transformation Result</a:t>
              </a:r>
              <a:br>
                <a:rPr lang="it-IT">
                  <a:solidFill>
                    <a:srgbClr val="800000"/>
                  </a:solidFill>
                  <a:latin typeface="Arial" panose="020B0604020202020204" pitchFamily="34" charset="0"/>
                </a:rPr>
              </a:br>
              <a:r>
                <a:rPr lang="it-IT">
                  <a:solidFill>
                    <a:srgbClr val="800000"/>
                  </a:solidFill>
                  <a:latin typeface="Arial" panose="020B0604020202020204" pitchFamily="34" charset="0"/>
                </a:rPr>
                <a:t>(output state matrix)</a:t>
              </a:r>
              <a:endParaRPr lang="en-GB">
                <a:solidFill>
                  <a:srgbClr val="800000"/>
                </a:solidFill>
                <a:latin typeface="Arial" panose="020B0604020202020204" pitchFamily="34" charset="0"/>
              </a:endParaRPr>
            </a:p>
          </p:txBody>
        </p:sp>
        <p:sp>
          <p:nvSpPr>
            <p:cNvPr id="372748" name="Text Box 12"/>
            <p:cNvSpPr txBox="1">
              <a:spLocks noChangeArrowheads="1"/>
            </p:cNvSpPr>
            <p:nvPr/>
          </p:nvSpPr>
          <p:spPr bwMode="auto">
            <a:xfrm>
              <a:off x="252" y="1005"/>
              <a:ext cx="1114" cy="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it-IT">
                  <a:solidFill>
                    <a:srgbClr val="800000"/>
                  </a:solidFill>
                  <a:latin typeface="Arial" panose="020B0604020202020204" pitchFamily="34" charset="0"/>
                </a:rPr>
                <a:t>Parity Bit(s)</a:t>
              </a:r>
              <a:endParaRPr lang="en-GB">
                <a:solidFill>
                  <a:srgbClr val="800000"/>
                </a:solidFill>
                <a:latin typeface="Arial" panose="020B0604020202020204" pitchFamily="34" charset="0"/>
              </a:endParaRPr>
            </a:p>
          </p:txBody>
        </p:sp>
        <p:sp>
          <p:nvSpPr>
            <p:cNvPr id="372749" name="Rectangle 13"/>
            <p:cNvSpPr>
              <a:spLocks noChangeArrowheads="1"/>
            </p:cNvSpPr>
            <p:nvPr/>
          </p:nvSpPr>
          <p:spPr bwMode="auto">
            <a:xfrm>
              <a:off x="118" y="1571"/>
              <a:ext cx="1515" cy="377"/>
            </a:xfrm>
            <a:prstGeom prst="rect">
              <a:avLst/>
            </a:prstGeom>
            <a:solidFill>
              <a:srgbClr val="99FF66"/>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it-IT" dirty="0">
                  <a:solidFill>
                    <a:srgbClr val="800000"/>
                  </a:solidFill>
                  <a:latin typeface="Arial" panose="020B0604020202020204" pitchFamily="34" charset="0"/>
                </a:rPr>
                <a:t>Parity Prediction</a:t>
              </a:r>
              <a:endParaRPr lang="en-GB" dirty="0">
                <a:solidFill>
                  <a:srgbClr val="800000"/>
                </a:solidFill>
                <a:latin typeface="Arial" panose="020B0604020202020204" pitchFamily="34" charset="0"/>
              </a:endParaRPr>
            </a:p>
          </p:txBody>
        </p:sp>
        <p:sp>
          <p:nvSpPr>
            <p:cNvPr id="372750" name="Text Box 14"/>
            <p:cNvSpPr txBox="1">
              <a:spLocks noChangeArrowheads="1"/>
            </p:cNvSpPr>
            <p:nvPr/>
          </p:nvSpPr>
          <p:spPr bwMode="auto">
            <a:xfrm>
              <a:off x="161" y="2324"/>
              <a:ext cx="1337"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it-IT">
                  <a:solidFill>
                    <a:srgbClr val="800000"/>
                  </a:solidFill>
                  <a:latin typeface="Arial" panose="020B0604020202020204" pitchFamily="34" charset="0"/>
                </a:rPr>
                <a:t>Predicted</a:t>
              </a:r>
              <a:br>
                <a:rPr lang="it-IT">
                  <a:solidFill>
                    <a:srgbClr val="800000"/>
                  </a:solidFill>
                  <a:latin typeface="Arial" panose="020B0604020202020204" pitchFamily="34" charset="0"/>
                </a:rPr>
              </a:br>
              <a:r>
                <a:rPr lang="it-IT">
                  <a:solidFill>
                    <a:srgbClr val="800000"/>
                  </a:solidFill>
                  <a:latin typeface="Arial" panose="020B0604020202020204" pitchFamily="34" charset="0"/>
                </a:rPr>
                <a:t>Parity Bit(s)</a:t>
              </a:r>
              <a:endParaRPr lang="en-GB">
                <a:solidFill>
                  <a:srgbClr val="800000"/>
                </a:solidFill>
                <a:latin typeface="Arial" panose="020B0604020202020204" pitchFamily="34" charset="0"/>
              </a:endParaRPr>
            </a:p>
          </p:txBody>
        </p:sp>
        <p:sp>
          <p:nvSpPr>
            <p:cNvPr id="372751" name="Line 15"/>
            <p:cNvSpPr>
              <a:spLocks noChangeShapeType="1"/>
            </p:cNvSpPr>
            <p:nvPr/>
          </p:nvSpPr>
          <p:spPr bwMode="auto">
            <a:xfrm>
              <a:off x="831" y="1225"/>
              <a:ext cx="0" cy="34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72752" name="Line 16"/>
            <p:cNvSpPr>
              <a:spLocks noChangeShapeType="1"/>
            </p:cNvSpPr>
            <p:nvPr/>
          </p:nvSpPr>
          <p:spPr bwMode="auto">
            <a:xfrm>
              <a:off x="831" y="1948"/>
              <a:ext cx="0" cy="31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72753" name="Freeform 17"/>
            <p:cNvSpPr>
              <a:spLocks/>
            </p:cNvSpPr>
            <p:nvPr/>
          </p:nvSpPr>
          <p:spPr bwMode="auto">
            <a:xfrm>
              <a:off x="1230" y="1348"/>
              <a:ext cx="1116" cy="223"/>
            </a:xfrm>
            <a:custGeom>
              <a:avLst/>
              <a:gdLst>
                <a:gd name="T0" fmla="*/ 1250 w 1250"/>
                <a:gd name="T1" fmla="*/ 4 h 340"/>
                <a:gd name="T2" fmla="*/ 0 w 1250"/>
                <a:gd name="T3" fmla="*/ 0 h 340"/>
                <a:gd name="T4" fmla="*/ 2 w 1250"/>
                <a:gd name="T5" fmla="*/ 340 h 340"/>
              </a:gdLst>
              <a:ahLst/>
              <a:cxnLst>
                <a:cxn ang="0">
                  <a:pos x="T0" y="T1"/>
                </a:cxn>
                <a:cxn ang="0">
                  <a:pos x="T2" y="T3"/>
                </a:cxn>
                <a:cxn ang="0">
                  <a:pos x="T4" y="T5"/>
                </a:cxn>
              </a:cxnLst>
              <a:rect l="0" t="0" r="r" b="b"/>
              <a:pathLst>
                <a:path w="1250" h="340">
                  <a:moveTo>
                    <a:pt x="1250" y="4"/>
                  </a:moveTo>
                  <a:lnTo>
                    <a:pt x="0" y="0"/>
                  </a:lnTo>
                  <a:lnTo>
                    <a:pt x="2" y="340"/>
                  </a:lnTo>
                </a:path>
              </a:pathLst>
            </a:custGeom>
            <a:noFill/>
            <a:ln w="28575" cmpd="sng">
              <a:solidFill>
                <a:schemeClr val="tx1"/>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18" name="TextBox 17"/>
          <p:cNvSpPr txBox="1"/>
          <p:nvPr/>
        </p:nvSpPr>
        <p:spPr>
          <a:xfrm>
            <a:off x="9198591" y="5890280"/>
            <a:ext cx="2402006" cy="523220"/>
          </a:xfrm>
          <a:prstGeom prst="rect">
            <a:avLst/>
          </a:prstGeom>
        </p:spPr>
        <p:txBody>
          <a:bodyPr wrap="square" rtlCol="0" anchor="b">
            <a:spAutoFit/>
          </a:bodyPr>
          <a:lstStyle/>
          <a:p>
            <a:r>
              <a:rPr lang="en-US" sz="1400" b="1" dirty="0" smtClean="0">
                <a:latin typeface="Arial Narrow" pitchFamily="34" charset="0"/>
              </a:rPr>
              <a:t>Source : </a:t>
            </a:r>
            <a:r>
              <a:rPr lang="en-US" sz="1400" b="1" dirty="0" err="1" smtClean="0">
                <a:latin typeface="Arial Narrow" pitchFamily="34" charset="0"/>
              </a:rPr>
              <a:t>Koren</a:t>
            </a:r>
            <a:r>
              <a:rPr lang="en-US" sz="1400" b="1" dirty="0" smtClean="0">
                <a:latin typeface="Arial Narrow" pitchFamily="34" charset="0"/>
              </a:rPr>
              <a:t> and Krishna, Morgan-Kaufman 2007</a:t>
            </a:r>
            <a:endParaRPr lang="en-IN" sz="1400" b="1" dirty="0" smtClean="0">
              <a:latin typeface="Arial Narrow" pitchFamily="34" charset="0"/>
            </a:endParaRPr>
          </a:p>
        </p:txBody>
      </p:sp>
    </p:spTree>
    <p:extLst>
      <p:ext uri="{BB962C8B-B14F-4D97-AF65-F5344CB8AC3E}">
        <p14:creationId xmlns:p14="http://schemas.microsoft.com/office/powerpoint/2010/main" val="3577558972"/>
      </p:ext>
    </p:extLst>
  </p:cSld>
  <p:clrMapOvr>
    <a:masterClrMapping/>
  </p:clrMapOvr>
  <p:transition>
    <p:dissolv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4144" y="2717269"/>
            <a:ext cx="9997440" cy="1143000"/>
          </a:xfrm>
        </p:spPr>
        <p:txBody>
          <a:bodyPr>
            <a:normAutofit fontScale="90000"/>
          </a:bodyPr>
          <a:lstStyle/>
          <a:p>
            <a:r>
              <a:rPr lang="en-US" dirty="0" smtClean="0"/>
              <a:t>Does Detection Always Guarantee Security?</a:t>
            </a:r>
            <a:endParaRPr lang="en-IN" dirty="0"/>
          </a:p>
        </p:txBody>
      </p:sp>
    </p:spTree>
    <p:extLst>
      <p:ext uri="{BB962C8B-B14F-4D97-AF65-F5344CB8AC3E}">
        <p14:creationId xmlns:p14="http://schemas.microsoft.com/office/powerpoint/2010/main" val="15789329"/>
      </p:ext>
    </p:extLst>
  </p:cSld>
  <p:clrMapOvr>
    <a:masterClrMapping/>
  </p:clrMapOvr>
  <p:transition>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Time Redundancy Countermeasure</a:t>
            </a:r>
            <a:endParaRPr lang="en-IN" dirty="0"/>
          </a:p>
        </p:txBody>
      </p:sp>
      <p:pic>
        <p:nvPicPr>
          <p:cNvPr id="6" name="Content Placeholder 5" descr="Fig1.jpg"/>
          <p:cNvPicPr>
            <a:picLocks noGrp="1" noChangeAspect="1"/>
          </p:cNvPicPr>
          <p:nvPr>
            <p:ph idx="1"/>
          </p:nvPr>
        </p:nvPicPr>
        <p:blipFill>
          <a:blip r:embed="rId2"/>
          <a:stretch>
            <a:fillRect/>
          </a:stretch>
        </p:blipFill>
        <p:spPr>
          <a:xfrm>
            <a:off x="2959100" y="2142676"/>
            <a:ext cx="7499350" cy="3410848"/>
          </a:xfrm>
        </p:spPr>
      </p:pic>
      <p:sp>
        <p:nvSpPr>
          <p:cNvPr id="2" name="TextBox 1"/>
          <p:cNvSpPr txBox="1"/>
          <p:nvPr/>
        </p:nvSpPr>
        <p:spPr>
          <a:xfrm>
            <a:off x="2959100" y="5625645"/>
            <a:ext cx="6946900" cy="954107"/>
          </a:xfrm>
          <a:prstGeom prst="rect">
            <a:avLst/>
          </a:prstGeom>
        </p:spPr>
        <p:txBody>
          <a:bodyPr wrap="square" rtlCol="0" anchor="b">
            <a:spAutoFit/>
          </a:bodyPr>
          <a:lstStyle/>
          <a:p>
            <a:pPr marL="0" lvl="1"/>
            <a:r>
              <a:rPr lang="en-US" sz="1400" b="1" dirty="0" err="1"/>
              <a:t>S.Patranabis</a:t>
            </a:r>
            <a:r>
              <a:rPr lang="en-US" sz="1400" b="1" dirty="0"/>
              <a:t>, </a:t>
            </a:r>
            <a:r>
              <a:rPr lang="en-US" sz="1400" b="1" dirty="0" err="1"/>
              <a:t>A.Chakraborty</a:t>
            </a:r>
            <a:r>
              <a:rPr lang="en-US" sz="1400" b="1" dirty="0"/>
              <a:t>, </a:t>
            </a:r>
            <a:r>
              <a:rPr lang="en-US" sz="1400" b="1" dirty="0" err="1"/>
              <a:t>P.H.Nguyen</a:t>
            </a:r>
            <a:r>
              <a:rPr lang="en-US" sz="1400" b="1" dirty="0"/>
              <a:t> and </a:t>
            </a:r>
            <a:r>
              <a:rPr lang="en-US" sz="1400" b="1" dirty="0" err="1"/>
              <a:t>D.Mukhopadhyay</a:t>
            </a:r>
            <a:r>
              <a:rPr lang="en-US" sz="1400" b="1" dirty="0"/>
              <a:t>. A Biased Fault Attack on the Time Redundancy Countermeasure for AES. In </a:t>
            </a:r>
            <a:r>
              <a:rPr lang="en-US" sz="1400" b="1" i="1" dirty="0"/>
              <a:t>Proceedings of Constructive Side Channel Analysis and Secure Design 2015 (COSADE 2015</a:t>
            </a:r>
            <a:r>
              <a:rPr lang="en-US" sz="1400" b="1" dirty="0"/>
              <a:t>), Berlin, Germany, April 2015</a:t>
            </a:r>
          </a:p>
          <a:p>
            <a:endParaRPr lang="en-IN" sz="1400" b="1" dirty="0">
              <a:solidFill>
                <a:srgbClr val="835E01"/>
              </a:solidFill>
              <a:latin typeface="Arial Narrow" pitchFamily="34" charset="0"/>
            </a:endParaRPr>
          </a:p>
        </p:txBody>
      </p:sp>
    </p:spTree>
    <p:extLst>
      <p:ext uri="{BB962C8B-B14F-4D97-AF65-F5344CB8AC3E}">
        <p14:creationId xmlns:p14="http://schemas.microsoft.com/office/powerpoint/2010/main" val="715716966"/>
      </p:ext>
    </p:extLst>
  </p:cSld>
  <p:clrMapOvr>
    <a:masterClrMapping/>
  </p:clrMapOvr>
  <p:transition>
    <p:dissolv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Against Double Fault Attacks : Detection</a:t>
            </a:r>
            <a:endParaRPr lang="en-IN" dirty="0"/>
          </a:p>
        </p:txBody>
      </p:sp>
      <p:pic>
        <p:nvPicPr>
          <p:cNvPr id="4" name="Content Placeholder 6" descr="Fig2.jpg"/>
          <p:cNvPicPr>
            <a:picLocks noGrp="1" noChangeAspect="1"/>
          </p:cNvPicPr>
          <p:nvPr>
            <p:ph idx="1"/>
          </p:nvPr>
        </p:nvPicPr>
        <p:blipFill>
          <a:blip r:embed="rId2"/>
          <a:stretch>
            <a:fillRect/>
          </a:stretch>
        </p:blipFill>
        <p:spPr>
          <a:xfrm>
            <a:off x="2959100" y="1945027"/>
            <a:ext cx="7499350" cy="3806146"/>
          </a:xfrm>
        </p:spPr>
      </p:pic>
    </p:spTree>
    <p:extLst>
      <p:ext uri="{BB962C8B-B14F-4D97-AF65-F5344CB8AC3E}">
        <p14:creationId xmlns:p14="http://schemas.microsoft.com/office/powerpoint/2010/main" val="2331392395"/>
      </p:ext>
    </p:extLst>
  </p:cSld>
  <p:clrMapOvr>
    <a:masterClrMapping/>
  </p:clrMapOvr>
  <p:transition>
    <p:dissolv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Against Double Fault Attacks: Misses</a:t>
            </a:r>
            <a:endParaRPr lang="en-IN" dirty="0"/>
          </a:p>
        </p:txBody>
      </p:sp>
      <p:pic>
        <p:nvPicPr>
          <p:cNvPr id="5" name="Content Placeholder 7" descr="Fig3.jpg"/>
          <p:cNvPicPr>
            <a:picLocks noChangeAspect="1"/>
          </p:cNvPicPr>
          <p:nvPr/>
        </p:nvPicPr>
        <p:blipFill>
          <a:blip r:embed="rId2"/>
          <a:stretch>
            <a:fillRect/>
          </a:stretch>
        </p:blipFill>
        <p:spPr bwMode="auto">
          <a:xfrm>
            <a:off x="2940050" y="1945027"/>
            <a:ext cx="7499350" cy="3806146"/>
          </a:xfrm>
          <a:prstGeom prst="rect">
            <a:avLst/>
          </a:prstGeom>
          <a:noFill/>
          <a:ln w="9525">
            <a:noFill/>
            <a:miter lim="800000"/>
            <a:headEnd/>
            <a:tailEnd/>
          </a:ln>
        </p:spPr>
      </p:pic>
    </p:spTree>
    <p:extLst>
      <p:ext uri="{BB962C8B-B14F-4D97-AF65-F5344CB8AC3E}">
        <p14:creationId xmlns:p14="http://schemas.microsoft.com/office/powerpoint/2010/main" val="3188022451"/>
      </p:ext>
    </p:extLst>
  </p:cSld>
  <p:clrMapOvr>
    <a:masterClrMapping/>
  </p:clrMapOvr>
  <p:transition>
    <p:dissolv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Beating The Countermeasure</a:t>
            </a:r>
            <a:endParaRPr lang="en-IN" dirty="0"/>
          </a:p>
        </p:txBody>
      </p:sp>
      <p:sp>
        <p:nvSpPr>
          <p:cNvPr id="3" name="Content Placeholder 2"/>
          <p:cNvSpPr>
            <a:spLocks noGrp="1"/>
          </p:cNvSpPr>
          <p:nvPr>
            <p:ph idx="1"/>
          </p:nvPr>
        </p:nvSpPr>
        <p:spPr/>
        <p:txBody>
          <a:bodyPr/>
          <a:lstStyle/>
          <a:p>
            <a:r>
              <a:rPr lang="en-US" sz="2400" dirty="0"/>
              <a:t>Improving </a:t>
            </a:r>
            <a:r>
              <a:rPr lang="en-US" sz="2400" b="1" dirty="0">
                <a:solidFill>
                  <a:srgbClr val="FF0000"/>
                </a:solidFill>
              </a:rPr>
              <a:t>fault collision probability </a:t>
            </a:r>
          </a:p>
          <a:p>
            <a:pPr lvl="1"/>
            <a:r>
              <a:rPr lang="en-US" sz="2400" dirty="0"/>
              <a:t>Enhancing the probability of identical faults in original and redundant rounds</a:t>
            </a:r>
          </a:p>
          <a:p>
            <a:r>
              <a:rPr lang="en-US" sz="2400" dirty="0"/>
              <a:t>Two major aspects</a:t>
            </a:r>
          </a:p>
          <a:p>
            <a:pPr lvl="1"/>
            <a:r>
              <a:rPr lang="en-US" sz="2400" dirty="0"/>
              <a:t>The </a:t>
            </a:r>
            <a:r>
              <a:rPr lang="en-US" sz="2400" dirty="0">
                <a:solidFill>
                  <a:srgbClr val="C42F1A"/>
                </a:solidFill>
              </a:rPr>
              <a:t>size</a:t>
            </a:r>
            <a:r>
              <a:rPr lang="en-US" sz="2400" dirty="0"/>
              <a:t> of the fault space </a:t>
            </a:r>
          </a:p>
          <a:p>
            <a:pPr lvl="1"/>
            <a:r>
              <a:rPr lang="en-US" sz="2400" dirty="0"/>
              <a:t>The </a:t>
            </a:r>
            <a:r>
              <a:rPr lang="en-US" sz="2400" dirty="0">
                <a:solidFill>
                  <a:srgbClr val="C42F1A"/>
                </a:solidFill>
              </a:rPr>
              <a:t>probability distribution</a:t>
            </a:r>
            <a:r>
              <a:rPr lang="en-US" sz="2400" dirty="0"/>
              <a:t> of faults in the fault space</a:t>
            </a:r>
          </a:p>
          <a:p>
            <a:r>
              <a:rPr lang="en-US" sz="2400" dirty="0"/>
              <a:t>A smaller fault space enhances the fault collision probability</a:t>
            </a:r>
          </a:p>
          <a:p>
            <a:r>
              <a:rPr lang="en-US" sz="2400" dirty="0"/>
              <a:t>A non-uniform probability distribution of faults in the fault space also enhances the fault collision probability</a:t>
            </a:r>
          </a:p>
          <a:p>
            <a:endParaRPr lang="en-IN" sz="2400" dirty="0"/>
          </a:p>
        </p:txBody>
      </p:sp>
    </p:spTree>
    <p:extLst>
      <p:ext uri="{BB962C8B-B14F-4D97-AF65-F5344CB8AC3E}">
        <p14:creationId xmlns:p14="http://schemas.microsoft.com/office/powerpoint/2010/main" val="3436684093"/>
      </p:ext>
    </p:extLst>
  </p:cSld>
  <p:clrMapOvr>
    <a:masterClrMapping/>
  </p:clrMapOvr>
  <p:transition>
    <p:dissolv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Fault Model</a:t>
            </a:r>
            <a:endParaRPr lang="en-IN" dirty="0"/>
          </a:p>
        </p:txBody>
      </p:sp>
      <p:sp>
        <p:nvSpPr>
          <p:cNvPr id="3" name="Content Placeholder 2"/>
          <p:cNvSpPr>
            <a:spLocks noGrp="1"/>
          </p:cNvSpPr>
          <p:nvPr>
            <p:ph idx="1"/>
          </p:nvPr>
        </p:nvSpPr>
        <p:spPr/>
        <p:txBody>
          <a:bodyPr/>
          <a:lstStyle/>
          <a:p>
            <a:r>
              <a:rPr lang="en-US" dirty="0" smtClean="0"/>
              <a:t>All faults are equally likely</a:t>
            </a:r>
            <a:endParaRPr lang="en-IN" dirty="0"/>
          </a:p>
        </p:txBody>
      </p:sp>
      <p:pic>
        <p:nvPicPr>
          <p:cNvPr id="4" name="Content Placeholder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048000" y="2438400"/>
            <a:ext cx="7162800" cy="3581400"/>
          </a:xfrm>
          <a:prstGeom prst="rect">
            <a:avLst/>
          </a:prstGeom>
          <a:noFill/>
          <a:ln w="9525">
            <a:noFill/>
            <a:miter lim="800000"/>
            <a:headEnd/>
            <a:tailEnd/>
          </a:ln>
        </p:spPr>
      </p:pic>
    </p:spTree>
    <p:extLst>
      <p:ext uri="{BB962C8B-B14F-4D97-AF65-F5344CB8AC3E}">
        <p14:creationId xmlns:p14="http://schemas.microsoft.com/office/powerpoint/2010/main" val="211054368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Biased Fault Model</a:t>
            </a:r>
            <a:endParaRPr lang="en-IN" dirty="0"/>
          </a:p>
        </p:txBody>
      </p:sp>
      <p:sp>
        <p:nvSpPr>
          <p:cNvPr id="3" name="Content Placeholder 2"/>
          <p:cNvSpPr>
            <a:spLocks noGrp="1"/>
          </p:cNvSpPr>
          <p:nvPr>
            <p:ph idx="1"/>
          </p:nvPr>
        </p:nvSpPr>
        <p:spPr/>
        <p:txBody>
          <a:bodyPr/>
          <a:lstStyle/>
          <a:p>
            <a:r>
              <a:rPr lang="en-US" sz="2400" dirty="0"/>
              <a:t>A total of n faults possible under a fault model F</a:t>
            </a:r>
          </a:p>
          <a:p>
            <a:r>
              <a:rPr lang="en-US" sz="2400" dirty="0"/>
              <a:t>Each fault fi has a probability of occurrence Pr[fi] </a:t>
            </a:r>
          </a:p>
          <a:p>
            <a:r>
              <a:rPr lang="en-US" sz="2400" dirty="0"/>
              <a:t>Let V be the variance of the fault probability distribution</a:t>
            </a:r>
          </a:p>
          <a:p>
            <a:r>
              <a:rPr lang="en-US" sz="2400" dirty="0"/>
              <a:t>Degree of Bias of a fault model increases with increase in V</a:t>
            </a:r>
          </a:p>
        </p:txBody>
      </p:sp>
      <p:graphicFrame>
        <p:nvGraphicFramePr>
          <p:cNvPr id="4" name="Table 3"/>
          <p:cNvGraphicFramePr>
            <a:graphicFrameLocks noGrp="1"/>
          </p:cNvGraphicFramePr>
          <p:nvPr>
            <p:extLst/>
          </p:nvPr>
        </p:nvGraphicFramePr>
        <p:xfrm>
          <a:off x="2590799" y="3886201"/>
          <a:ext cx="8001000" cy="2247986"/>
        </p:xfrm>
        <a:graphic>
          <a:graphicData uri="http://schemas.openxmlformats.org/drawingml/2006/table">
            <a:tbl>
              <a:tblPr firstRow="1" bandRow="1">
                <a:tableStyleId>{5C22544A-7EE6-4342-B048-85BDC9FD1C3A}</a:tableStyleId>
              </a:tblPr>
              <a:tblGrid>
                <a:gridCol w="800100"/>
                <a:gridCol w="800100"/>
                <a:gridCol w="800100"/>
                <a:gridCol w="800100"/>
                <a:gridCol w="800100"/>
                <a:gridCol w="800100"/>
                <a:gridCol w="800100"/>
                <a:gridCol w="800100"/>
                <a:gridCol w="800100"/>
                <a:gridCol w="800100"/>
              </a:tblGrid>
              <a:tr h="991905">
                <a:tc>
                  <a:txBody>
                    <a:bodyPr/>
                    <a:lstStyle/>
                    <a:p>
                      <a:pPr algn="ctr"/>
                      <a:r>
                        <a:rPr lang="en-US" sz="2000" dirty="0" smtClean="0"/>
                        <a:t>Fault Model</a:t>
                      </a:r>
                      <a:endParaRPr lang="en-IN" sz="2000" dirty="0"/>
                    </a:p>
                  </a:txBody>
                  <a:tcPr/>
                </a:tc>
                <a:tc>
                  <a:txBody>
                    <a:bodyPr/>
                    <a:lstStyle/>
                    <a:p>
                      <a:pPr algn="ctr"/>
                      <a:r>
                        <a:rPr lang="en-US" sz="2000" dirty="0" smtClean="0"/>
                        <a:t>Pr[f</a:t>
                      </a:r>
                      <a:r>
                        <a:rPr lang="en-US" sz="1800" dirty="0" smtClean="0"/>
                        <a:t>1</a:t>
                      </a:r>
                      <a:r>
                        <a:rPr lang="en-US" sz="2000" dirty="0" smtClean="0"/>
                        <a:t>]</a:t>
                      </a:r>
                      <a:endParaRPr lang="en-IN" sz="2000" dirty="0"/>
                    </a:p>
                  </a:txBody>
                  <a:tcPr/>
                </a:tc>
                <a:tc>
                  <a:txBody>
                    <a:bodyPr/>
                    <a:lstStyle/>
                    <a:p>
                      <a:pPr algn="ctr"/>
                      <a:r>
                        <a:rPr lang="en-US" sz="2000" dirty="0" smtClean="0"/>
                        <a:t>Pr[f</a:t>
                      </a:r>
                      <a:r>
                        <a:rPr lang="en-US" sz="1800" dirty="0" smtClean="0"/>
                        <a:t>2</a:t>
                      </a:r>
                      <a:r>
                        <a:rPr lang="en-US" sz="2000" dirty="0" smtClean="0"/>
                        <a:t>]</a:t>
                      </a:r>
                      <a:endParaRPr lang="en-IN" sz="2000" dirty="0"/>
                    </a:p>
                  </a:txBody>
                  <a:tcPr/>
                </a:tc>
                <a:tc>
                  <a:txBody>
                    <a:bodyPr/>
                    <a:lstStyle/>
                    <a:p>
                      <a:pPr algn="ctr"/>
                      <a:r>
                        <a:rPr lang="en-US" sz="2000" dirty="0" smtClean="0"/>
                        <a:t>Pr[f</a:t>
                      </a:r>
                      <a:r>
                        <a:rPr lang="en-US" sz="1800" dirty="0" smtClean="0"/>
                        <a:t>3</a:t>
                      </a:r>
                      <a:r>
                        <a:rPr lang="en-US" sz="2000" dirty="0" smtClean="0"/>
                        <a:t>]</a:t>
                      </a:r>
                      <a:endParaRPr lang="en-IN" sz="2000" dirty="0"/>
                    </a:p>
                  </a:txBody>
                  <a:tcPr/>
                </a:tc>
                <a:tc>
                  <a:txBody>
                    <a:bodyPr/>
                    <a:lstStyle/>
                    <a:p>
                      <a:pPr algn="ctr"/>
                      <a:r>
                        <a:rPr lang="en-US" sz="2000" dirty="0" smtClean="0"/>
                        <a:t>Pr[f</a:t>
                      </a:r>
                      <a:r>
                        <a:rPr lang="en-US" sz="1800" dirty="0" smtClean="0"/>
                        <a:t>4</a:t>
                      </a:r>
                      <a:r>
                        <a:rPr lang="en-US" sz="2000" dirty="0" smtClean="0"/>
                        <a:t>]</a:t>
                      </a:r>
                      <a:endParaRPr lang="en-IN" sz="2000" dirty="0"/>
                    </a:p>
                  </a:txBody>
                  <a:tcPr/>
                </a:tc>
                <a:tc>
                  <a:txBody>
                    <a:bodyPr/>
                    <a:lstStyle/>
                    <a:p>
                      <a:pPr algn="ctr"/>
                      <a:r>
                        <a:rPr lang="en-US" sz="2000" dirty="0" smtClean="0"/>
                        <a:t>Pr[f</a:t>
                      </a:r>
                      <a:r>
                        <a:rPr lang="en-US" sz="1800" dirty="0" smtClean="0"/>
                        <a:t>5</a:t>
                      </a:r>
                      <a:r>
                        <a:rPr lang="en-US" sz="2000" dirty="0" smtClean="0"/>
                        <a:t>]</a:t>
                      </a:r>
                      <a:endParaRPr lang="en-IN" sz="2000" dirty="0"/>
                    </a:p>
                  </a:txBody>
                  <a:tcPr/>
                </a:tc>
                <a:tc>
                  <a:txBody>
                    <a:bodyPr/>
                    <a:lstStyle/>
                    <a:p>
                      <a:pPr algn="ctr"/>
                      <a:r>
                        <a:rPr lang="en-US" sz="2000" dirty="0" smtClean="0"/>
                        <a:t>Pr[f</a:t>
                      </a:r>
                      <a:r>
                        <a:rPr lang="en-US" sz="1800" dirty="0" smtClean="0"/>
                        <a:t>6</a:t>
                      </a:r>
                      <a:r>
                        <a:rPr lang="en-US" sz="2000" dirty="0" smtClean="0"/>
                        <a:t>]</a:t>
                      </a:r>
                      <a:endParaRPr lang="en-IN" sz="2000" dirty="0"/>
                    </a:p>
                  </a:txBody>
                  <a:tcPr/>
                </a:tc>
                <a:tc>
                  <a:txBody>
                    <a:bodyPr/>
                    <a:lstStyle/>
                    <a:p>
                      <a:pPr algn="ctr"/>
                      <a:r>
                        <a:rPr lang="en-US" sz="2000" dirty="0" smtClean="0"/>
                        <a:t>Pr[f</a:t>
                      </a:r>
                      <a:r>
                        <a:rPr lang="en-US" sz="1800" dirty="0" smtClean="0"/>
                        <a:t>7</a:t>
                      </a:r>
                      <a:r>
                        <a:rPr lang="en-US" sz="2000" dirty="0" smtClean="0"/>
                        <a:t>]</a:t>
                      </a:r>
                      <a:endParaRPr lang="en-IN" sz="2000" dirty="0"/>
                    </a:p>
                  </a:txBody>
                  <a:tcPr/>
                </a:tc>
                <a:tc>
                  <a:txBody>
                    <a:bodyPr/>
                    <a:lstStyle/>
                    <a:p>
                      <a:pPr algn="ctr"/>
                      <a:r>
                        <a:rPr lang="en-US" sz="2000" dirty="0" smtClean="0"/>
                        <a:t>Pr[f</a:t>
                      </a:r>
                      <a:r>
                        <a:rPr lang="en-US" sz="1800" dirty="0" smtClean="0"/>
                        <a:t>8</a:t>
                      </a:r>
                      <a:r>
                        <a:rPr lang="en-US" sz="2000" dirty="0" smtClean="0"/>
                        <a:t>]</a:t>
                      </a:r>
                      <a:endParaRPr lang="en-IN" sz="2000" dirty="0"/>
                    </a:p>
                  </a:txBody>
                  <a:tcPr/>
                </a:tc>
                <a:tc>
                  <a:txBody>
                    <a:bodyPr/>
                    <a:lstStyle/>
                    <a:p>
                      <a:pPr algn="ctr"/>
                      <a:r>
                        <a:rPr lang="en-US" sz="2000" dirty="0" smtClean="0"/>
                        <a:t>V</a:t>
                      </a:r>
                      <a:endParaRPr lang="en-IN" sz="2000" dirty="0"/>
                    </a:p>
                  </a:txBody>
                  <a:tcPr/>
                </a:tc>
              </a:tr>
              <a:tr h="341508">
                <a:tc>
                  <a:txBody>
                    <a:bodyPr/>
                    <a:lstStyle/>
                    <a:p>
                      <a:pPr algn="ctr"/>
                      <a:r>
                        <a:rPr lang="en-US" b="0" dirty="0" smtClean="0"/>
                        <a:t>1</a:t>
                      </a:r>
                      <a:endParaRPr lang="en-IN" b="0" dirty="0"/>
                    </a:p>
                  </a:txBody>
                  <a:tcPr/>
                </a:tc>
                <a:tc>
                  <a:txBody>
                    <a:bodyPr/>
                    <a:lstStyle/>
                    <a:p>
                      <a:pPr algn="ctr"/>
                      <a:r>
                        <a:rPr lang="en-US" b="0" dirty="0" smtClean="0"/>
                        <a:t>0.125</a:t>
                      </a:r>
                      <a:endParaRPr lang="en-IN" b="0" dirty="0"/>
                    </a:p>
                  </a:txBody>
                  <a:tcPr/>
                </a:tc>
                <a:tc>
                  <a:txBody>
                    <a:bodyPr/>
                    <a:lstStyle/>
                    <a:p>
                      <a:pPr algn="ctr"/>
                      <a:r>
                        <a:rPr lang="en-US" b="0" dirty="0" smtClean="0"/>
                        <a:t>0.125</a:t>
                      </a:r>
                      <a:endParaRPr lang="en-IN" b="0" dirty="0"/>
                    </a:p>
                  </a:txBody>
                  <a:tcPr/>
                </a:tc>
                <a:tc>
                  <a:txBody>
                    <a:bodyPr/>
                    <a:lstStyle/>
                    <a:p>
                      <a:pPr algn="ctr"/>
                      <a:r>
                        <a:rPr lang="en-US" b="0" dirty="0" smtClean="0"/>
                        <a:t>0.125</a:t>
                      </a:r>
                      <a:endParaRPr lang="en-IN" b="0" dirty="0"/>
                    </a:p>
                  </a:txBody>
                  <a:tcPr/>
                </a:tc>
                <a:tc>
                  <a:txBody>
                    <a:bodyPr/>
                    <a:lstStyle/>
                    <a:p>
                      <a:pPr algn="ctr"/>
                      <a:r>
                        <a:rPr lang="en-US" b="0" dirty="0" smtClean="0"/>
                        <a:t>0.125</a:t>
                      </a:r>
                      <a:endParaRPr lang="en-IN" b="0" dirty="0"/>
                    </a:p>
                  </a:txBody>
                  <a:tcPr/>
                </a:tc>
                <a:tc>
                  <a:txBody>
                    <a:bodyPr/>
                    <a:lstStyle/>
                    <a:p>
                      <a:pPr algn="ctr"/>
                      <a:r>
                        <a:rPr lang="en-US" b="0" dirty="0" smtClean="0"/>
                        <a:t>0.125</a:t>
                      </a:r>
                      <a:endParaRPr lang="en-IN" b="0" dirty="0"/>
                    </a:p>
                  </a:txBody>
                  <a:tcPr/>
                </a:tc>
                <a:tc>
                  <a:txBody>
                    <a:bodyPr/>
                    <a:lstStyle/>
                    <a:p>
                      <a:pPr algn="ctr"/>
                      <a:r>
                        <a:rPr lang="en-US" b="0" dirty="0" smtClean="0"/>
                        <a:t>0.125</a:t>
                      </a:r>
                      <a:endParaRPr lang="en-IN" b="0" dirty="0"/>
                    </a:p>
                  </a:txBody>
                  <a:tcPr/>
                </a:tc>
                <a:tc>
                  <a:txBody>
                    <a:bodyPr/>
                    <a:lstStyle/>
                    <a:p>
                      <a:pPr algn="ctr"/>
                      <a:r>
                        <a:rPr lang="en-US" b="0" dirty="0" smtClean="0"/>
                        <a:t>0.125</a:t>
                      </a:r>
                      <a:endParaRPr lang="en-IN" b="0" dirty="0"/>
                    </a:p>
                  </a:txBody>
                  <a:tcPr/>
                </a:tc>
                <a:tc>
                  <a:txBody>
                    <a:bodyPr/>
                    <a:lstStyle/>
                    <a:p>
                      <a:pPr algn="ctr"/>
                      <a:r>
                        <a:rPr lang="en-US" b="0" dirty="0" smtClean="0"/>
                        <a:t>0.125</a:t>
                      </a:r>
                      <a:endParaRPr lang="en-IN" b="0" dirty="0"/>
                    </a:p>
                  </a:txBody>
                  <a:tcPr/>
                </a:tc>
                <a:tc>
                  <a:txBody>
                    <a:bodyPr/>
                    <a:lstStyle/>
                    <a:p>
                      <a:pPr algn="ctr"/>
                      <a:r>
                        <a:rPr lang="en-US" b="1" dirty="0" smtClean="0"/>
                        <a:t>0</a:t>
                      </a:r>
                      <a:endParaRPr lang="en-IN" b="1" dirty="0"/>
                    </a:p>
                  </a:txBody>
                  <a:tcPr/>
                </a:tc>
              </a:tr>
              <a:tr h="438193">
                <a:tc>
                  <a:txBody>
                    <a:bodyPr/>
                    <a:lstStyle/>
                    <a:p>
                      <a:pPr algn="ctr"/>
                      <a:r>
                        <a:rPr lang="en-US" b="0" dirty="0" smtClean="0"/>
                        <a:t>2</a:t>
                      </a:r>
                      <a:endParaRPr lang="en-IN" b="0" dirty="0"/>
                    </a:p>
                  </a:txBody>
                  <a:tcPr/>
                </a:tc>
                <a:tc>
                  <a:txBody>
                    <a:bodyPr/>
                    <a:lstStyle/>
                    <a:p>
                      <a:pPr algn="ctr"/>
                      <a:r>
                        <a:rPr lang="en-US" b="0" dirty="0" smtClean="0"/>
                        <a:t>0.225</a:t>
                      </a:r>
                      <a:endParaRPr lang="en-IN" b="0" dirty="0"/>
                    </a:p>
                  </a:txBody>
                  <a:tcPr/>
                </a:tc>
                <a:tc>
                  <a:txBody>
                    <a:bodyPr/>
                    <a:lstStyle/>
                    <a:p>
                      <a:pPr algn="ctr"/>
                      <a:r>
                        <a:rPr lang="en-US" b="0" dirty="0" smtClean="0"/>
                        <a:t>0.200</a:t>
                      </a:r>
                      <a:endParaRPr lang="en-IN" b="0" dirty="0"/>
                    </a:p>
                  </a:txBody>
                  <a:tcPr/>
                </a:tc>
                <a:tc>
                  <a:txBody>
                    <a:bodyPr/>
                    <a:lstStyle/>
                    <a:p>
                      <a:pPr algn="ctr"/>
                      <a:r>
                        <a:rPr lang="en-US" b="0" dirty="0" smtClean="0"/>
                        <a:t>0.175</a:t>
                      </a:r>
                      <a:endParaRPr lang="en-IN" b="0" dirty="0"/>
                    </a:p>
                  </a:txBody>
                  <a:tcPr/>
                </a:tc>
                <a:tc>
                  <a:txBody>
                    <a:bodyPr/>
                    <a:lstStyle/>
                    <a:p>
                      <a:pPr algn="ctr"/>
                      <a:r>
                        <a:rPr lang="en-US" b="0" dirty="0" smtClean="0"/>
                        <a:t>0.125</a:t>
                      </a:r>
                      <a:endParaRPr lang="en-IN" b="0" dirty="0"/>
                    </a:p>
                  </a:txBody>
                  <a:tcPr/>
                </a:tc>
                <a:tc>
                  <a:txBody>
                    <a:bodyPr/>
                    <a:lstStyle/>
                    <a:p>
                      <a:pPr algn="ctr"/>
                      <a:r>
                        <a:rPr lang="en-US" b="0" dirty="0" smtClean="0"/>
                        <a:t>0.100</a:t>
                      </a:r>
                      <a:endParaRPr lang="en-IN" b="0" dirty="0"/>
                    </a:p>
                  </a:txBody>
                  <a:tcPr/>
                </a:tc>
                <a:tc>
                  <a:txBody>
                    <a:bodyPr/>
                    <a:lstStyle/>
                    <a:p>
                      <a:pPr algn="ctr"/>
                      <a:r>
                        <a:rPr lang="en-US" b="0" dirty="0" smtClean="0"/>
                        <a:t>0.075</a:t>
                      </a:r>
                      <a:endParaRPr lang="en-IN" b="0" dirty="0"/>
                    </a:p>
                  </a:txBody>
                  <a:tcPr/>
                </a:tc>
                <a:tc>
                  <a:txBody>
                    <a:bodyPr/>
                    <a:lstStyle/>
                    <a:p>
                      <a:pPr algn="ctr"/>
                      <a:r>
                        <a:rPr lang="en-US" b="0" dirty="0" smtClean="0"/>
                        <a:t>0.050</a:t>
                      </a:r>
                      <a:endParaRPr lang="en-IN" b="0" dirty="0"/>
                    </a:p>
                  </a:txBody>
                  <a:tcPr/>
                </a:tc>
                <a:tc>
                  <a:txBody>
                    <a:bodyPr/>
                    <a:lstStyle/>
                    <a:p>
                      <a:pPr algn="ctr"/>
                      <a:r>
                        <a:rPr lang="en-US" b="0" dirty="0" smtClean="0"/>
                        <a:t>0.050</a:t>
                      </a:r>
                      <a:endParaRPr lang="en-IN" b="0" dirty="0"/>
                    </a:p>
                  </a:txBody>
                  <a:tcPr/>
                </a:tc>
                <a:tc>
                  <a:txBody>
                    <a:bodyPr/>
                    <a:lstStyle/>
                    <a:p>
                      <a:pPr algn="ctr"/>
                      <a:r>
                        <a:rPr lang="en-US" b="1" dirty="0" smtClean="0"/>
                        <a:t>0.004</a:t>
                      </a:r>
                      <a:endParaRPr lang="en-IN" b="1" dirty="0"/>
                    </a:p>
                  </a:txBody>
                  <a:tcPr/>
                </a:tc>
              </a:tr>
              <a:tr h="438193">
                <a:tc>
                  <a:txBody>
                    <a:bodyPr/>
                    <a:lstStyle/>
                    <a:p>
                      <a:pPr algn="ctr"/>
                      <a:r>
                        <a:rPr lang="en-US" b="0" dirty="0" smtClean="0"/>
                        <a:t>3</a:t>
                      </a:r>
                      <a:endParaRPr lang="en-IN" b="0" dirty="0"/>
                    </a:p>
                  </a:txBody>
                  <a:tcPr/>
                </a:tc>
                <a:tc>
                  <a:txBody>
                    <a:bodyPr/>
                    <a:lstStyle/>
                    <a:p>
                      <a:pPr algn="ctr"/>
                      <a:r>
                        <a:rPr lang="en-US" b="0" dirty="0" smtClean="0"/>
                        <a:t>0.500</a:t>
                      </a:r>
                      <a:endParaRPr lang="en-IN" b="0" dirty="0"/>
                    </a:p>
                  </a:txBody>
                  <a:tcPr/>
                </a:tc>
                <a:tc>
                  <a:txBody>
                    <a:bodyPr/>
                    <a:lstStyle/>
                    <a:p>
                      <a:pPr algn="ctr"/>
                      <a:r>
                        <a:rPr lang="en-US" b="0" dirty="0" smtClean="0"/>
                        <a:t>0.250</a:t>
                      </a:r>
                      <a:endParaRPr lang="en-IN" b="0" dirty="0"/>
                    </a:p>
                  </a:txBody>
                  <a:tcPr/>
                </a:tc>
                <a:tc>
                  <a:txBody>
                    <a:bodyPr/>
                    <a:lstStyle/>
                    <a:p>
                      <a:pPr algn="ctr"/>
                      <a:r>
                        <a:rPr lang="en-US" b="0" dirty="0" smtClean="0"/>
                        <a:t>0.125</a:t>
                      </a:r>
                      <a:endParaRPr lang="en-IN" b="0" dirty="0"/>
                    </a:p>
                  </a:txBody>
                  <a:tcPr/>
                </a:tc>
                <a:tc>
                  <a:txBody>
                    <a:bodyPr/>
                    <a:lstStyle/>
                    <a:p>
                      <a:pPr algn="ctr"/>
                      <a:r>
                        <a:rPr lang="en-US" b="0" dirty="0" smtClean="0"/>
                        <a:t>0.050</a:t>
                      </a:r>
                      <a:endParaRPr lang="en-IN" b="0" dirty="0"/>
                    </a:p>
                  </a:txBody>
                  <a:tcPr/>
                </a:tc>
                <a:tc>
                  <a:txBody>
                    <a:bodyPr/>
                    <a:lstStyle/>
                    <a:p>
                      <a:pPr algn="ctr"/>
                      <a:r>
                        <a:rPr lang="en-US" b="0" dirty="0" smtClean="0"/>
                        <a:t>0.050</a:t>
                      </a:r>
                      <a:endParaRPr lang="en-IN" b="0" dirty="0"/>
                    </a:p>
                  </a:txBody>
                  <a:tcPr/>
                </a:tc>
                <a:tc>
                  <a:txBody>
                    <a:bodyPr/>
                    <a:lstStyle/>
                    <a:p>
                      <a:pPr algn="ctr"/>
                      <a:r>
                        <a:rPr lang="en-US" b="0" dirty="0" smtClean="0"/>
                        <a:t>0.025</a:t>
                      </a:r>
                      <a:endParaRPr lang="en-IN" b="0" dirty="0"/>
                    </a:p>
                  </a:txBody>
                  <a:tcPr/>
                </a:tc>
                <a:tc>
                  <a:txBody>
                    <a:bodyPr/>
                    <a:lstStyle/>
                    <a:p>
                      <a:pPr algn="ctr"/>
                      <a:r>
                        <a:rPr lang="en-US" b="0" dirty="0" smtClean="0"/>
                        <a:t>0</a:t>
                      </a:r>
                      <a:endParaRPr lang="en-IN" b="0" dirty="0"/>
                    </a:p>
                  </a:txBody>
                  <a:tcPr/>
                </a:tc>
                <a:tc>
                  <a:txBody>
                    <a:bodyPr/>
                    <a:lstStyle/>
                    <a:p>
                      <a:pPr algn="ctr"/>
                      <a:r>
                        <a:rPr lang="en-US" b="0" dirty="0" smtClean="0"/>
                        <a:t>0</a:t>
                      </a:r>
                      <a:endParaRPr lang="en-IN" b="0" dirty="0"/>
                    </a:p>
                  </a:txBody>
                  <a:tcPr/>
                </a:tc>
                <a:tc>
                  <a:txBody>
                    <a:bodyPr/>
                    <a:lstStyle/>
                    <a:p>
                      <a:pPr algn="ctr"/>
                      <a:r>
                        <a:rPr lang="en-US" b="1" dirty="0" smtClean="0"/>
                        <a:t>0.026</a:t>
                      </a:r>
                      <a:endParaRPr lang="en-IN" b="1" dirty="0"/>
                    </a:p>
                  </a:txBody>
                  <a:tcPr/>
                </a:tc>
              </a:tr>
            </a:tbl>
          </a:graphicData>
        </a:graphic>
      </p:graphicFrame>
    </p:spTree>
    <p:extLst>
      <p:ext uri="{BB962C8B-B14F-4D97-AF65-F5344CB8AC3E}">
        <p14:creationId xmlns:p14="http://schemas.microsoft.com/office/powerpoint/2010/main" val="308420773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The Fault Collision Probability</a:t>
            </a:r>
            <a:endParaRPr lang="en-IN" dirty="0"/>
          </a:p>
        </p:txBody>
      </p:sp>
      <p:sp>
        <p:nvSpPr>
          <p:cNvPr id="9" name="Content Placeholder 8"/>
          <p:cNvSpPr>
            <a:spLocks noGrp="1"/>
          </p:cNvSpPr>
          <p:nvPr>
            <p:ph idx="1"/>
          </p:nvPr>
        </p:nvSpPr>
        <p:spPr/>
        <p:txBody>
          <a:bodyPr/>
          <a:lstStyle/>
          <a:p>
            <a:r>
              <a:rPr lang="en-US" dirty="0" smtClean="0"/>
              <a:t>With increase in bias, collision probability increases</a:t>
            </a:r>
            <a:endParaRPr lang="en-IN" dirty="0"/>
          </a:p>
        </p:txBody>
      </p:sp>
      <p:pic>
        <p:nvPicPr>
          <p:cNvPr id="8"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598" y="2438401"/>
            <a:ext cx="6917622" cy="4146997"/>
          </a:xfrm>
          <a:prstGeom prst="rect">
            <a:avLst/>
          </a:prstGeom>
        </p:spPr>
      </p:pic>
    </p:spTree>
    <p:extLst>
      <p:ext uri="{BB962C8B-B14F-4D97-AF65-F5344CB8AC3E}">
        <p14:creationId xmlns:p14="http://schemas.microsoft.com/office/powerpoint/2010/main" val="65019248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Adversarial Perspective</a:t>
            </a:r>
            <a:endParaRPr lang="en-IN" dirty="0"/>
          </a:p>
        </p:txBody>
      </p:sp>
      <p:pic>
        <p:nvPicPr>
          <p:cNvPr id="4" name="Content Placeholder 7" descr="Attacker_perspective.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9400" y="2311400"/>
            <a:ext cx="6299200" cy="4241800"/>
          </a:xfrm>
        </p:spPr>
      </p:pic>
      <p:sp>
        <p:nvSpPr>
          <p:cNvPr id="5" name="Cloud Callout 4"/>
          <p:cNvSpPr/>
          <p:nvPr/>
        </p:nvSpPr>
        <p:spPr>
          <a:xfrm>
            <a:off x="8000303" y="1256050"/>
            <a:ext cx="2236595" cy="1907501"/>
          </a:xfrm>
          <a:prstGeom prst="cloud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How can </a:t>
            </a:r>
          </a:p>
          <a:p>
            <a:pPr algn="ctr"/>
            <a:r>
              <a:rPr lang="en-US" dirty="0"/>
              <a:t>we exploit </a:t>
            </a:r>
          </a:p>
          <a:p>
            <a:pPr algn="ctr"/>
            <a:r>
              <a:rPr lang="en-US" dirty="0"/>
              <a:t>the bias? </a:t>
            </a:r>
          </a:p>
          <a:p>
            <a:pPr algn="ctr"/>
            <a:endParaRPr lang="en-US" dirty="0"/>
          </a:p>
        </p:txBody>
      </p:sp>
      <p:sp>
        <p:nvSpPr>
          <p:cNvPr id="6" name="Cloud Callout 5"/>
          <p:cNvSpPr/>
          <p:nvPr/>
        </p:nvSpPr>
        <p:spPr>
          <a:xfrm>
            <a:off x="5942981" y="1066801"/>
            <a:ext cx="2236595" cy="1907501"/>
          </a:xfrm>
          <a:prstGeom prst="cloud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a:t>But what about practical feasibility?</a:t>
            </a:r>
          </a:p>
        </p:txBody>
      </p:sp>
    </p:spTree>
    <p:extLst>
      <p:ext uri="{BB962C8B-B14F-4D97-AF65-F5344CB8AC3E}">
        <p14:creationId xmlns:p14="http://schemas.microsoft.com/office/powerpoint/2010/main" val="258224422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ORIGINALHEIGHT" val="374.9532"/>
  <p:tag name="ORIGINALWIDTH" val="2093.739"/>
  <p:tag name="LATEXADDIN" val="\documentclass{article}&#10;\usepackage{amsmath}&#10;\pagestyle{empty}&#10;\begin{document}&#10;&#10;$\begin{array}{cc|c} &#10;&#10;IS_i = &amp; \underbrace{(x_{i} , \ldots , x_{i+127}} &amp; \underbrace{y_{i} , \ldots , y_{i+127}) }   \\&#10;&#10;~ &amp; X_i &amp; Y_i  &#10;&#10;\end{array}$&#10;&#10;&#10;\end{document}"/>
  <p:tag name="IGUANATEXSIZE" val="30"/>
  <p:tag name="IGUANATEXCURSOR" val="197"/>
</p:tagLst>
</file>

<file path=ppt/tags/tag10.xml><?xml version="1.0" encoding="utf-8"?>
<p:tagLst xmlns:a="http://schemas.openxmlformats.org/drawingml/2006/main" xmlns:r="http://schemas.openxmlformats.org/officeDocument/2006/relationships" xmlns:p="http://schemas.openxmlformats.org/presentationml/2006/main">
  <p:tag name="ORIGINALHEIGHT" val="54.0026"/>
  <p:tag name="ORIGINALWIDTH" val="719.3802"/>
  <p:tag name="LATEXADDIN" val="\documentclass{article}&#10;\usepackage{amsmath}&#10;\pagestyle{empty}&#10;\begin{document}&#10;&#10;&#10;\begin{tabular}{| c | c | c | c | c | c | c | c | c | c | c | c | c | c | c | c |}  \hline&#10; &#10;$i$ &amp; 1 &amp; 2  &amp; 3 &amp; 4 &amp; 5 &amp; 6 &amp; 7 &amp; 8 &amp; 9 &amp; 10 &amp; 11 &amp; 12 &amp; 13 &amp; 14 &amp; 15 \\ \hline &#10; $d^{\phi,1}_i$ &amp; 0 &amp; $x_1$ &amp; 0 &amp; $x_1$ &amp; 0 &amp; $x_2$ &amp; 1 &amp; 0  &amp; $x_3$ &amp; 0 &amp; 1 &amp; 1  &amp; 0  &amp; $x_3+1$ &amp; $x_4$ \\ \hline &#10;\end{tabular}&#10;&#10;\end{document}"/>
  <p:tag name="IGUANATEXSIZE" val="20"/>
  <p:tag name="IGUANATEXCURSOR" val="362"/>
</p:tagLst>
</file>

<file path=ppt/tags/tag11.xml><?xml version="1.0" encoding="utf-8"?>
<p:tagLst xmlns:a="http://schemas.openxmlformats.org/drawingml/2006/main" xmlns:r="http://schemas.openxmlformats.org/officeDocument/2006/relationships" xmlns:p="http://schemas.openxmlformats.org/presentationml/2006/main">
  <p:tag name="ORIGINALHEIGHT" val="343.5479"/>
  <p:tag name="ORIGINALWIDTH" val="2485.097"/>
  <p:tag name="LATEXADDIN" val="\documentclass{article}&#10;\usepackage{amsmath}&#10;\pagestyle{empty}&#10;\begin{document}&#10;&#10;$sig^{1}_{\phi,1}=\{7,11,12\}$, $sig^{0}_{\phi,1}=\{1,3,5,8,10,13\}$,&#10;&#10; $sig^{=}_{\phi,1}=\{\{2,4\}\}$, $sig^{\neq}_{\phi,1}=\{\{9,14\}\}$&#10;\end{document}"/>
  <p:tag name="IGUANATEXSIZE" val="60"/>
  <p:tag name="IGUANATEXCURSOR" val="81"/>
</p:tagLst>
</file>

<file path=ppt/tags/tag12.xml><?xml version="1.0" encoding="utf-8"?>
<p:tagLst xmlns:a="http://schemas.openxmlformats.org/drawingml/2006/main" xmlns:r="http://schemas.openxmlformats.org/officeDocument/2006/relationships" xmlns:p="http://schemas.openxmlformats.org/presentationml/2006/main">
  <p:tag name="ORIGINALHEIGHT" val="124.4844"/>
  <p:tag name="ORIGINALWIDTH" val="2585.677"/>
  <p:tag name="LATEXADDIN" val="\documentclass{article}&#10;\usepackage{amsmath}&#10;\pagestyle{empty}&#10;\begin{document}&#10;&#10;&#10;Round $t$ $\rightarrow$ $IS_t=(x_{t},\ldots$, $x_{t+127},y_t, \ldots,y_{t+127})$&#10;&#10;\end{document}"/>
  <p:tag name="IGUANATEXSIZE" val="30"/>
  <p:tag name="IGUANATEXCURSOR" val="104"/>
</p:tagLst>
</file>

<file path=ppt/tags/tag13.xml><?xml version="1.0" encoding="utf-8"?>
<p:tagLst xmlns:a="http://schemas.openxmlformats.org/drawingml/2006/main" xmlns:r="http://schemas.openxmlformats.org/officeDocument/2006/relationships" xmlns:p="http://schemas.openxmlformats.org/presentationml/2006/main">
  <p:tag name="ORIGINALHEIGHT" val="115.5161"/>
  <p:tag name="ORIGINALWIDTH" val="1689.986"/>
  <p:tag name="LATEXADDIN" val="\documentclass{article}&#10;\usepackage{amsmath}&#10;\pagestyle{empty}&#10;\begin{document}&#10;&#10;&#10;\noindent New variables $\rightarrow$ $x_{i+128}$, $y_{i+128}$ &#10;&#10;\end{document}"/>
  <p:tag name="IGUANATEXSIZE" val="30"/>
  <p:tag name="IGUANATEXCURSOR" val="123"/>
</p:tagLst>
</file>

<file path=ppt/tags/tag14.xml><?xml version="1.0" encoding="utf-8"?>
<p:tagLst xmlns:a="http://schemas.openxmlformats.org/drawingml/2006/main" xmlns:r="http://schemas.openxmlformats.org/officeDocument/2006/relationships" xmlns:p="http://schemas.openxmlformats.org/presentationml/2006/main">
  <p:tag name="ORIGINALHEIGHT" val="98.98764"/>
  <p:tag name="ORIGINALWIDTH" val="488.9389"/>
  <p:tag name="LATEXADDIN" val="\documentclass{article}&#10;\usepackage{amsmath}&#10;\pagestyle{empty}&#10;\begin{document}&#10;&#10;$t \leq i\leq n$&#10;&#10;&#10;\end{document}"/>
  <p:tag name="IGUANATEXSIZE" val="20"/>
  <p:tag name="IGUANATEXCURSOR" val="96"/>
</p:tagLst>
</file>

<file path=ppt/tags/tag15.xml><?xml version="1.0" encoding="utf-8"?>
<p:tagLst xmlns:a="http://schemas.openxmlformats.org/drawingml/2006/main" xmlns:r="http://schemas.openxmlformats.org/officeDocument/2006/relationships" xmlns:p="http://schemas.openxmlformats.org/presentationml/2006/main">
  <p:tag name="ORIGINALHEIGHT" val="423.0591"/>
  <p:tag name="ORIGINALWIDTH" val="2030.534"/>
  <p:tag name="LATEXADDIN" val="\documentclass{article}&#10;\usepackage{amsmath}&#10;\pagestyle{empty}&#10;\begin{document}&#10;&#10;&#10;\noindent New equations $\rightarrow$ $z_{i}=H(X_i,Y_i)$, \\&#10;$~~~~~~~~~~~~~~~~~~~~~~~~$ $x_{i+128} = G(X_i,Y_i)$,\\ &#10;$~~~~~~~~~~~~~~~~~~~~~~~~$ $y_{i+128} = F(Y_i)$&#10;\end{document}"/>
  <p:tag name="IGUANATEXSIZE" val="30"/>
  <p:tag name="IGUANATEXCURSOR" val="240"/>
</p:tagLst>
</file>

<file path=ppt/tags/tag16.xml><?xml version="1.0" encoding="utf-8"?>
<p:tagLst xmlns:a="http://schemas.openxmlformats.org/drawingml/2006/main" xmlns:r="http://schemas.openxmlformats.org/officeDocument/2006/relationships" xmlns:p="http://schemas.openxmlformats.org/presentationml/2006/main">
  <p:tag name="ORIGINALHEIGHT" val="154.4807"/>
  <p:tag name="ORIGINALWIDTH" val="1026.622"/>
  <p:tag name="LATEXADDIN" val="\documentclass{article}&#10;\usepackage{amsmath}&#10;\pagestyle{empty}&#10;\begin{document}&#10;&#10;&#10;\noindent Fault $(\phi_j,t) \leftrightarrow IS^j_t$&#10;&#10;\end{document}"/>
  <p:tag name="IGUANATEXSIZE" val="25"/>
  <p:tag name="IGUANATEXCURSOR" val="132"/>
</p:tagLst>
</file>

<file path=ppt/tags/tag17.xml><?xml version="1.0" encoding="utf-8"?>
<p:tagLst xmlns:a="http://schemas.openxmlformats.org/drawingml/2006/main" xmlns:r="http://schemas.openxmlformats.org/officeDocument/2006/relationships" xmlns:p="http://schemas.openxmlformats.org/presentationml/2006/main">
  <p:tag name="ORIGINALHEIGHT" val="303.712"/>
  <p:tag name="ORIGINALWIDTH" val="1862.017"/>
  <p:tag name="LATEXADDIN" val="\documentclass{article}&#10;\usepackage{amsmath}&#10;\pagestyle{empty}&#10;\begin{document}&#10;&#10;\noindent $IS^{j}_t(e) = IS_t(e)+1 ,~ \forall e \in \phi_j$\\&#10;$~~~~~~~~~~$ $= IS_t(e) ,~ \forall e \in [1,256] \setminus \phi_j$&#10;&#10;&#10;\end{document}"/>
  <p:tag name="IGUANATEXSIZE" val="25"/>
  <p:tag name="IGUANATEXCURSOR" val="154"/>
</p:tagLst>
</file>

<file path=ppt/tags/tag18.xml><?xml version="1.0" encoding="utf-8"?>
<p:tagLst xmlns:a="http://schemas.openxmlformats.org/drawingml/2006/main" xmlns:r="http://schemas.openxmlformats.org/officeDocument/2006/relationships" xmlns:p="http://schemas.openxmlformats.org/presentationml/2006/main">
  <p:tag name="ORIGINALHEIGHT" val="110.2654"/>
  <p:tag name="ORIGINALWIDTH" val="2163.302"/>
  <p:tag name="LATEXADDIN" val="\documentclass{article}&#10;\usepackage{amsmath}&#10;\pagestyle{empty}&#10;\begin{document}&#10;&#10;\begin{itemize}&#10;\item $2$ new variables and $3$ more equations  &#10;\end{itemize}&#10;&#10;\end{document}"/>
  <p:tag name="IGUANATEXSIZE" val="30"/>
  <p:tag name="IGUANATEXCURSOR" val="158"/>
</p:tagLst>
</file>

<file path=ppt/tags/tag19.xml><?xml version="1.0" encoding="utf-8"?>
<p:tagLst xmlns:a="http://schemas.openxmlformats.org/drawingml/2006/main" xmlns:r="http://schemas.openxmlformats.org/officeDocument/2006/relationships" xmlns:p="http://schemas.openxmlformats.org/presentationml/2006/main">
  <p:tag name="ORIGINALHEIGHT" val="1883.015"/>
  <p:tag name="ORIGINALWIDTH" val="3212.599"/>
  <p:tag name="LATEXADDIN" val="\documentclass{article}&#10;\usepackage{amsmath}&#10;\pagestyle{empty}&#10;\begin{document}&#10;&#10;  \begin{tabular}{| p{ .1 cm}  | p{ .15 cm}  | p{ .4 cm}  | p{ .65 cm}  | p{ .65 cm}  | p{ 1.25 cm}  | p{ 1.28 cm} | p{ 1.2 cm} | }  \hline&#10;  \multicolumn{5}{| c |}{Grain-128} &amp; \multicolumn{3}{ c |}{Time in Seconds if SUCCESS}  \\ \hline&#10;    $k$ &amp; m &amp; N &amp; NOE &amp; NOT &amp; MinTime &amp; MaxTime &amp; AvgTime \\ \hline&#10;    1 &amp; 4 &amp; 256 &amp; 160 &amp; 5 &amp; 9.80 &amp; 12301.04 &amp; 650.77 \\ \hline    &#10;    2 &amp; 4 &amp; 256 &amp; 160 &amp; 4 &amp; 9.38 &amp; 10803.83 &amp; 811.91  \\ \hline    &#10;    3 &amp; 4 &amp; 256 &amp; 160 &amp; 7 &amp; 10.40 &amp; 14071.91 &amp; 426.38 \\ \hline    &#10;    4 &amp; 4 &amp; 256 &amp; 160 &amp; 6 &amp; 10.25 &amp; 14378.43 &amp;  679.92  \\ \hline    &#10;    5 &amp; 4 &amp; 256 &amp; 160 &amp; 8 &amp; 8.88 &amp; 10294.13 &amp; 419.93  &#10;    \\ \hline \hline&#10;     &#10;&#10;    1 &amp; 5 &amp; 256 &amp; 1500 &amp; 0 &amp; 5.18 &amp; 1923.07  &amp;  52.61  \\ \hline    &#10;    2 &amp; 5 &amp; 256 &amp; 1500 &amp; 0 &amp; 4.86 &amp; 3110.49  &amp;  52.76  \\ \hline    &#10;    3 &amp; 5 &amp; 256 &amp; 1500 &amp; 0 &amp; 6.06 &amp; 1909.46  &amp;  52.75  \\ \hline    &#10;    4 &amp; 5 &amp; 256 &amp; 1500 &amp; 0 &amp; 6.38 &amp; 1383.41  &amp;  52.90  \\ \hline    &#10;    5 &amp; 5 &amp; 256 &amp; 1500 &amp; 0 &amp; 3.66 &amp; 2250.79  &amp;  52.52  \\ \hline &#10;    &#10;  \end{tabular}&#10;&#10;&#10;&#10;\end{document}"/>
  <p:tag name="IGUANATEXSIZE" val="20"/>
  <p:tag name="IGUANATEXCURSOR" val="1106"/>
</p:tagLst>
</file>

<file path=ppt/tags/tag2.xml><?xml version="1.0" encoding="utf-8"?>
<p:tagLst xmlns:a="http://schemas.openxmlformats.org/drawingml/2006/main" xmlns:r="http://schemas.openxmlformats.org/officeDocument/2006/relationships" xmlns:p="http://schemas.openxmlformats.org/presentationml/2006/main">
  <p:tag name="ORIGINALHEIGHT" val="124.4844"/>
  <p:tag name="ORIGINALWIDTH" val="740.9074"/>
  <p:tag name="LATEXADDIN" val="\documentclass{article}&#10;\usepackage{amsmath}&#10;\pagestyle{empty}&#10;\begin{document}&#10;&#10;Fault $\rightarrow (\phi,t)$&#10;&#10;&#10;\end{document}"/>
  <p:tag name="IGUANATEXSIZE" val="20"/>
  <p:tag name="IGUANATEXCURSOR" val="100"/>
</p:tagLst>
</file>

<file path=ppt/tags/tag3.xml><?xml version="1.0" encoding="utf-8"?>
<p:tagLst xmlns:a="http://schemas.openxmlformats.org/drawingml/2006/main" xmlns:r="http://schemas.openxmlformats.org/officeDocument/2006/relationships" xmlns:p="http://schemas.openxmlformats.org/presentationml/2006/main">
  <p:tag name="ORIGINALHEIGHT" val="1026.622"/>
  <p:tag name="ORIGINALWIDTH" val="3601.05"/>
  <p:tag name="LATEXADDIN" val="\documentclass{article}&#10;\usepackage{amsmath}&#10;\pagestyle{empty}&#10;\begin{document}&#10;&#10;&#10;$\begin{array}{cccccccc} &#10;\vspace{.4 cm}&#10;&#10;\mbox{Round}  &amp; \rightarrow &amp; 1&amp; 2 &amp;\cdots &amp;i &amp;\cdots &amp;n   \\ \vspace{.4 cm}&#10;&#10;\mbox{Normal keystream}  &amp; \rightarrow &amp; z_1&amp; z_2 &amp;\cdots &amp;z_i &amp;\cdots &amp;z_n   \\  \vspace{.4 cm}&#10;&#10;\mbox{Faulty keystream}  &amp; \rightarrow &amp; z^{\phi,t}_1&amp; z^{\phi,t}_2 &amp;\cdots &amp;z^{\phi,t}_i &amp;\cdots &amp;z^{\phi,t}_n   \\ \vspace{.4 cm}&#10;&#10;\mbox{XOR differential keystream}  &amp; \rightarrow &amp; d^{\phi,t}_1&amp; d^{\phi,t}_2 &amp;\cdots &amp;d^{\phi,t}_i &amp;\cdots &amp;d^{\phi,t}_n   &#10;&#10;\end{array}$&#10;&#10;&#10;\end{document}"/>
  <p:tag name="IGUANATEXSIZE" val="20"/>
  <p:tag name="IGUANATEXCURSOR" val="123"/>
</p:tagLst>
</file>

<file path=ppt/tags/tag4.xml><?xml version="1.0" encoding="utf-8"?>
<p:tagLst xmlns:a="http://schemas.openxmlformats.org/drawingml/2006/main" xmlns:r="http://schemas.openxmlformats.org/officeDocument/2006/relationships" xmlns:p="http://schemas.openxmlformats.org/presentationml/2006/main">
  <p:tag name="ORIGINALHEIGHT" val="168.7289"/>
  <p:tag name="ORIGINALWIDTH" val="1251.594"/>
  <p:tag name="LATEXADDIN" val="\documentclass{article}&#10;\usepackage{amsmath}&#10;\pagestyle{empty}&#10;\begin{document}&#10;&#10;$\begin{array}{c} &#10;&#10;&#10; \underbrace{~~~~~~~~~~~~~~~~~~~~~~~~~~~~~~}_{d^{\phi,t,n}}   \\&#10;&#10;&#10;&#10;\end{array}$&#10;&#10;&#10;\end{document}"/>
  <p:tag name="IGUANATEXSIZE" val="20"/>
  <p:tag name="IGUANATEXCURSOR" val="126"/>
</p:tagLst>
</file>

<file path=ppt/tags/tag5.xml><?xml version="1.0" encoding="utf-8"?>
<p:tagLst xmlns:a="http://schemas.openxmlformats.org/drawingml/2006/main" xmlns:r="http://schemas.openxmlformats.org/officeDocument/2006/relationships" xmlns:p="http://schemas.openxmlformats.org/presentationml/2006/main">
  <p:tag name="ORIGINALHEIGHT" val="427.4466"/>
  <p:tag name="ORIGINALWIDTH" val="2851.144"/>
  <p:tag name="LATEXADDIN" val="\documentclass{article}&#10;\usepackage{amsmath}&#10;\pagestyle{empty}&#10;\begin{document}&#10;&#10;&#10;$\begin{array}{ccccccccc} &#10;\vspace{.4 cm}&#10;&#10;\mbox{Round}  &amp; \rightarrow &amp; 1&amp; 2 &amp;\cdots &amp; t-1  &amp;t &amp;\cdots &amp;n   \\ \vspace{.4 cm}&#10;&#10;d^{\phi,t,n} &amp; \rightarrow &amp; d^{\phi,t}_1&amp; &#10;d^{\phi,t}_2 &amp;\cdots &amp;d^{\phi,t}_{t-1} &amp;d^{\phi,t}_t  &amp;\cdots &amp;d^{\phi,t}_n   &#10;&#10;\end{array}$&#10;&#10;&#10;\end{document}"/>
  <p:tag name="IGUANATEXSIZE" val="20"/>
  <p:tag name="IGUANATEXCURSOR" val="103"/>
</p:tagLst>
</file>

<file path=ppt/tags/tag6.xml><?xml version="1.0" encoding="utf-8"?>
<p:tagLst xmlns:a="http://schemas.openxmlformats.org/drawingml/2006/main" xmlns:r="http://schemas.openxmlformats.org/officeDocument/2006/relationships" xmlns:p="http://schemas.openxmlformats.org/presentationml/2006/main">
  <p:tag name="ORIGINALHEIGHT" val="212.2235"/>
  <p:tag name="ORIGINALWIDTH" val="1251.594"/>
  <p:tag name="LATEXADDIN" val="\documentclass{article}&#10;\usepackage{amsmath}&#10;\pagestyle{empty}&#10;\begin{document}&#10;&#10;$\begin{array}{c} &#10;&#10;&#10; \underbrace{~~~~~~~~~~~~~~~~~~~~~~~~~~~~~~}_{\mbox{Identically Zero}}   \\&#10;&#10;&#10;&#10;\end{array}$&#10;&#10;&#10;\end{document}"/>
  <p:tag name="IGUANATEXSIZE" val="20"/>
  <p:tag name="IGUANATEXCURSOR" val="166"/>
</p:tagLst>
</file>

<file path=ppt/tags/tag7.xml><?xml version="1.0" encoding="utf-8"?>
<p:tagLst xmlns:a="http://schemas.openxmlformats.org/drawingml/2006/main" xmlns:r="http://schemas.openxmlformats.org/officeDocument/2006/relationships" xmlns:p="http://schemas.openxmlformats.org/presentationml/2006/main">
  <p:tag name="ORIGINALHEIGHT" val="188.2265"/>
  <p:tag name="ORIGINALWIDTH" val="919.3851"/>
  <p:tag name="LATEXADDIN" val="\documentclass{article}&#10;\usepackage{amsmath}&#10;\pagestyle{empty}&#10;\begin{document}&#10;&#10;$\begin{array}{c} &#10;&#10;&#10; \underbrace{~~~~~~~~~~~~~~~~~~~~~~}_{\mbox{Bits of Interest}}   \\&#10;&#10;&#10;&#10;\end{array}$&#10;&#10;&#10;\end{document}"/>
  <p:tag name="IGUANATEXSIZE" val="20"/>
  <p:tag name="IGUANATEXCURSOR" val="132"/>
</p:tagLst>
</file>

<file path=ppt/tags/tag8.xml><?xml version="1.0" encoding="utf-8"?>
<p:tagLst xmlns:a="http://schemas.openxmlformats.org/drawingml/2006/main" xmlns:r="http://schemas.openxmlformats.org/officeDocument/2006/relationships" xmlns:p="http://schemas.openxmlformats.org/presentationml/2006/main">
  <p:tag name="ORIGINALHEIGHT" val="177.7278"/>
  <p:tag name="ORIGINALWIDTH" val="2004.5"/>
  <p:tag name="LATEXADDIN" val="\documentclass{article}&#10;\usepackage{amsmath}&#10;\pagestyle{empty}&#10;\begin{document}&#10;&#10;&#10;$sig_{\phi,t}=(sig^{1}_{\phi,t},~ sig^{0}_{\phi,t},&#10; ~ sig^{=}_{\phi,t},~ sig^{\neq}_{\phi,t})$&#10;&#10;\end{document}"/>
  <p:tag name="IGUANATEXSIZE" val="20"/>
  <p:tag name="IGUANATEXCURSOR" val="134"/>
</p:tagLst>
</file>

<file path=ppt/tags/tag9.xml><?xml version="1.0" encoding="utf-8"?>
<p:tagLst xmlns:a="http://schemas.openxmlformats.org/drawingml/2006/main" xmlns:r="http://schemas.openxmlformats.org/officeDocument/2006/relationships" xmlns:p="http://schemas.openxmlformats.org/presentationml/2006/main">
  <p:tag name="ORIGINALHEIGHT" val="565.579"/>
  <p:tag name="ORIGINALWIDTH" val="3823.284"/>
  <p:tag name="LATEXADDIN" val="\documentclass{article}&#10;\usepackage{amsmath}&#10;\pagestyle{empty}&#10;\begin{document}&#10;&#10;\begin{itemize}&#10;\item Grain-128 symbolic internal state at KSG round 1:  $(s_1,\ldots,s_{256})$ &#10;&#10;\item Assume that, $d^{\phi,1,15}=(0, x_1,0, x_1,0,x_2,1,0 ,x_3,0,1,1,0, x_3+1,x_4)$, &#10;&#10;where each $x_i$ is treated as a function of $s_1,\ldots,s_{256}$&#10;&#10;%\item  Let $end(\Gamma)=16$.&#10;&#10;\end{itemize}&#10;\end{document}"/>
  <p:tag name="IGUANATEXSIZE" val="20"/>
  <p:tag name="IGUANATEXCURSOR" val="33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Gill Sans MT"/>
        <a:ea typeface=""/>
        <a:cs typeface=""/>
      </a:majorFont>
      <a:minorFont>
        <a:latin typeface="Calibr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txDef>
      <a:spPr/>
      <a:bodyPr anchor="b"/>
      <a:lstStyle>
        <a:defPPr>
          <a:defRPr sz="1200" b="1" dirty="0" smtClean="0">
            <a:solidFill>
              <a:srgbClr val="835E01"/>
            </a:solidFill>
            <a:latin typeface="Arial Narrow" pitchFamily="34" charset="0"/>
          </a:defRPr>
        </a:defPPr>
      </a:lstStyle>
    </a:txDef>
  </a:objectDefaults>
  <a:extraClrSchemeLst/>
</a:theme>
</file>

<file path=ppt/theme/theme2.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ustom 1">
      <a:majorFont>
        <a:latin typeface="Gill Sans MT"/>
        <a:ea typeface=""/>
        <a:cs typeface=""/>
      </a:majorFont>
      <a:minorFont>
        <a:latin typeface="Calibr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txDef>
      <a:spPr/>
      <a:bodyPr anchor="b"/>
      <a:lstStyle>
        <a:defPPr>
          <a:defRPr sz="1200" b="1" dirty="0" smtClean="0">
            <a:solidFill>
              <a:srgbClr val="835E01"/>
            </a:solidFill>
            <a:latin typeface="Arial Narrow" pitchFamily="34" charset="0"/>
          </a:defRPr>
        </a:defPPr>
      </a:lstStyle>
    </a:tx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1853</TotalTime>
  <Words>5669</Words>
  <Application>Microsoft Office PowerPoint</Application>
  <PresentationFormat>Widescreen</PresentationFormat>
  <Paragraphs>1005</Paragraphs>
  <Slides>159</Slides>
  <Notes>11</Notes>
  <HiddenSlides>0</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1</vt:i4>
      </vt:variant>
      <vt:variant>
        <vt:lpstr>Slide Titles</vt:lpstr>
      </vt:variant>
      <vt:variant>
        <vt:i4>159</vt:i4>
      </vt:variant>
    </vt:vector>
  </HeadingPairs>
  <TitlesOfParts>
    <vt:vector size="179" baseType="lpstr">
      <vt:lpstr>ＭＳ Ｐゴシック</vt:lpstr>
      <vt:lpstr>Arial</vt:lpstr>
      <vt:lpstr>Arial Narrow</vt:lpstr>
      <vt:lpstr>Bookman Old Style</vt:lpstr>
      <vt:lpstr>Calibri</vt:lpstr>
      <vt:lpstr>Calibri Light</vt:lpstr>
      <vt:lpstr>Cambria</vt:lpstr>
      <vt:lpstr>Cambria Math</vt:lpstr>
      <vt:lpstr>Gill Sans MT</vt:lpstr>
      <vt:lpstr>Symbol</vt:lpstr>
      <vt:lpstr>Tahoma</vt:lpstr>
      <vt:lpstr>Times New Roman</vt:lpstr>
      <vt:lpstr>Trebuchet MS</vt:lpstr>
      <vt:lpstr>Verdana</vt:lpstr>
      <vt:lpstr>Wingdings</vt:lpstr>
      <vt:lpstr>Wingdings 2</vt:lpstr>
      <vt:lpstr>Solstice</vt:lpstr>
      <vt:lpstr>1_Solstice</vt:lpstr>
      <vt:lpstr>Custom Design</vt:lpstr>
      <vt:lpstr>Equation</vt:lpstr>
      <vt:lpstr>PowerPoint Presentation</vt:lpstr>
      <vt:lpstr>PowerPoint Presentation</vt:lpstr>
      <vt:lpstr>PowerPoint Presentation</vt:lpstr>
      <vt:lpstr>Types of Fault Attacks</vt:lpstr>
      <vt:lpstr>Fault Tolerant Architecture</vt:lpstr>
      <vt:lpstr>Outline</vt:lpstr>
      <vt:lpstr>Brief History of Fault Attacks, Fault Models</vt:lpstr>
      <vt:lpstr>Techniques: Cryptographic Algorithms</vt:lpstr>
      <vt:lpstr>Fault Attacks : A Brief Overview</vt:lpstr>
      <vt:lpstr> Fault Attacks on RSA  (Boneh et al. 1996)</vt:lpstr>
      <vt:lpstr>Fault Attacks on RSA (contd.)</vt:lpstr>
      <vt:lpstr>Fault Models</vt:lpstr>
      <vt:lpstr>Fault Injection Techniques</vt:lpstr>
      <vt:lpstr>Fault Injection Setup : Clock Glitches</vt:lpstr>
      <vt:lpstr>Effect of Clock Glitches on Faults</vt:lpstr>
      <vt:lpstr>PowerPoint Presentation</vt:lpstr>
      <vt:lpstr>Fault Attacks on Stream Ciphers</vt:lpstr>
      <vt:lpstr>Grain-128 Stream Cipher</vt:lpstr>
      <vt:lpstr>The XOR Differential Keystream</vt:lpstr>
      <vt:lpstr>Signature of Faults</vt:lpstr>
      <vt:lpstr>Signature: A Toy Example</vt:lpstr>
      <vt:lpstr>Generating Polynomial Equations</vt:lpstr>
      <vt:lpstr>PowerPoint Presentation</vt:lpstr>
      <vt:lpstr>Fault Injection Technique</vt:lpstr>
      <vt:lpstr>What happens in Practice?</vt:lpstr>
      <vt:lpstr>Grain-128 : Critical Path</vt:lpstr>
      <vt:lpstr>Practically Achievable Fault Model</vt:lpstr>
      <vt:lpstr>A More Realistic DFA of Grain-128</vt:lpstr>
      <vt:lpstr>Introducing k- neighborhood faults</vt:lpstr>
      <vt:lpstr>Summary of the Attack</vt:lpstr>
      <vt:lpstr>Conclusions for Part 1</vt:lpstr>
      <vt:lpstr>Differential fault ANALYSIS OF BLOCK CIPHERS</vt:lpstr>
      <vt:lpstr>AES Algorithm: Our Target Cipher</vt:lpstr>
      <vt:lpstr>Effect of Error on AES</vt:lpstr>
      <vt:lpstr>Illustration of a DFA</vt:lpstr>
      <vt:lpstr>Types of DFA</vt:lpstr>
      <vt:lpstr>Single Byte Faults in known DFAs </vt:lpstr>
      <vt:lpstr>State of the Art: DFA in DataPath (AES-128)</vt:lpstr>
      <vt:lpstr>A Practical Scenario:  An Iterated AES Architecture</vt:lpstr>
      <vt:lpstr>Principle of the Attack</vt:lpstr>
      <vt:lpstr>Propagation of Fault Induced</vt:lpstr>
      <vt:lpstr>The Patterns Gives the Following Equations</vt:lpstr>
      <vt:lpstr>Important Points</vt:lpstr>
      <vt:lpstr>When the Fault is Induced in the 8th Round…</vt:lpstr>
      <vt:lpstr>Propagation of Fault Induced</vt:lpstr>
      <vt:lpstr>The Patterns Gives the Following Equations</vt:lpstr>
      <vt:lpstr>For the Other Key Bytes…</vt:lpstr>
      <vt:lpstr>Can the Attack Work with One Faulty Ciphertext?</vt:lpstr>
      <vt:lpstr>Why 232?</vt:lpstr>
      <vt:lpstr>Comparison of Existing Fault Attacks</vt:lpstr>
      <vt:lpstr>Comparison with Existing Fault Attacks Exploiting Key Scheduling</vt:lpstr>
      <vt:lpstr>Improvement of the Attack</vt:lpstr>
      <vt:lpstr>Drawbacks of Existing DFA</vt:lpstr>
      <vt:lpstr>Improving The DFA</vt:lpstr>
      <vt:lpstr>Reducing the Search space</vt:lpstr>
      <vt:lpstr>Reducing the search space</vt:lpstr>
      <vt:lpstr>Reducing the Search space</vt:lpstr>
      <vt:lpstr>Reducing the Search space</vt:lpstr>
      <vt:lpstr>Results</vt:lpstr>
      <vt:lpstr>Reducing Time Complexity</vt:lpstr>
      <vt:lpstr>Reducing Time Complexity (Cont.)</vt:lpstr>
      <vt:lpstr>Results</vt:lpstr>
      <vt:lpstr>Effect of clock glitches on Faults: Are these faults practical?</vt:lpstr>
      <vt:lpstr>Multi-byte Fault Attacks on AES</vt:lpstr>
      <vt:lpstr>AES Algorithm</vt:lpstr>
      <vt:lpstr>Fault Model Used </vt:lpstr>
      <vt:lpstr>Diagonal of AES State Matrix</vt:lpstr>
      <vt:lpstr>Fault Models</vt:lpstr>
      <vt:lpstr>Fault Injection Setup</vt:lpstr>
      <vt:lpstr>Equivalence of Faults according to M0</vt:lpstr>
      <vt:lpstr>Inter-relationships depending on the Diagonals affected</vt:lpstr>
      <vt:lpstr>Equations if Diagonal D0 is affected</vt:lpstr>
      <vt:lpstr>Fault Injected across 2 Diagonals  (Fault Model M1)</vt:lpstr>
      <vt:lpstr>Equations if Diagonals D0 and D1 are affected </vt:lpstr>
      <vt:lpstr>Fault Injected across 3 Diagonals  (Fault Model M2)</vt:lpstr>
      <vt:lpstr>Equations if D0, D1 and D2 are affected</vt:lpstr>
      <vt:lpstr>Experimental Results</vt:lpstr>
      <vt:lpstr>DFA on AES Key-schedule  vs  DFA on AES datapath</vt:lpstr>
      <vt:lpstr>Reduction Proof for Optimality</vt:lpstr>
      <vt:lpstr>Optimal limit for a byte fault DFA</vt:lpstr>
      <vt:lpstr>DFA of AES: Summary</vt:lpstr>
      <vt:lpstr>DFA Complexities</vt:lpstr>
      <vt:lpstr>Conclusions for Part 2</vt:lpstr>
      <vt:lpstr>Countermeasures versus Biased Faults – Pushing the Limits</vt:lpstr>
      <vt:lpstr>Countering Fault Attacks</vt:lpstr>
      <vt:lpstr>Detection Based Countermeasures</vt:lpstr>
      <vt:lpstr>The Basic Principle of CEDs</vt:lpstr>
      <vt:lpstr>Examples of CED</vt:lpstr>
      <vt:lpstr>Error Detecting Codes (EDCs)</vt:lpstr>
      <vt:lpstr>Parity-based Code for AES</vt:lpstr>
      <vt:lpstr>Does Detection Always Guarantee Security?</vt:lpstr>
      <vt:lpstr>The Time Redundancy Countermeasure</vt:lpstr>
      <vt:lpstr>Against Double Fault Attacks : Detection</vt:lpstr>
      <vt:lpstr>Against Double Fault Attacks: Misses</vt:lpstr>
      <vt:lpstr>Beating The Countermeasure</vt:lpstr>
      <vt:lpstr>Uniform Fault Model</vt:lpstr>
      <vt:lpstr>Biased Fault Model</vt:lpstr>
      <vt:lpstr>The Fault Collision Probability</vt:lpstr>
      <vt:lpstr>The Adversarial Perspective</vt:lpstr>
      <vt:lpstr>Fault Intensity</vt:lpstr>
      <vt:lpstr>Differential Fault Intensity Analysis (DFIA)</vt:lpstr>
      <vt:lpstr>Steps of a DFIA</vt:lpstr>
      <vt:lpstr>Attack on the Time redundancy Countermeasure</vt:lpstr>
      <vt:lpstr>The Fault Injection Set-Up</vt:lpstr>
      <vt:lpstr>The Attack Procedure</vt:lpstr>
      <vt:lpstr>Simulations-1</vt:lpstr>
      <vt:lpstr>Simulations-2</vt:lpstr>
      <vt:lpstr>Simulations-2 (contd.)</vt:lpstr>
      <vt:lpstr>Experimental Results</vt:lpstr>
      <vt:lpstr>Comments on Detection Schemes</vt:lpstr>
      <vt:lpstr>PowerPoint Presentation</vt:lpstr>
      <vt:lpstr>Countermeasures Must Be Augmented</vt:lpstr>
      <vt:lpstr>Fault Space Transformation</vt:lpstr>
      <vt:lpstr>Fault Space Transformation to Counter Biased Fault Attacks</vt:lpstr>
      <vt:lpstr>The Impact of  Transformation</vt:lpstr>
      <vt:lpstr>Results on Hardware</vt:lpstr>
      <vt:lpstr>Infective Countermeasures</vt:lpstr>
      <vt:lpstr>The Infection Mechanism</vt:lpstr>
      <vt:lpstr>Infective Countermeasures : State of the Art</vt:lpstr>
      <vt:lpstr>CHES 2014 Infective Countermeasure</vt:lpstr>
      <vt:lpstr>CHES 2014 Countermeasure (Contd.) </vt:lpstr>
      <vt:lpstr>Unexplored Territory-1</vt:lpstr>
      <vt:lpstr>Unexplored Territory-||</vt:lpstr>
      <vt:lpstr>Information Theoretic Proof of Security</vt:lpstr>
      <vt:lpstr>Security Proofs (contd.)</vt:lpstr>
      <vt:lpstr>Security Proofs (contd.)</vt:lpstr>
      <vt:lpstr>Conclusions for Part 3</vt:lpstr>
      <vt:lpstr>Fault Tolerance at a Granular Level : Idempotent Instruction Sequences</vt:lpstr>
      <vt:lpstr>The Instruction Skip Fault Model</vt:lpstr>
      <vt:lpstr>The Attack Idea</vt:lpstr>
      <vt:lpstr>The Attack Procedure</vt:lpstr>
      <vt:lpstr>The Information Leakage</vt:lpstr>
      <vt:lpstr>The Loop Holes</vt:lpstr>
      <vt:lpstr>Modified Infective Countermeasure</vt:lpstr>
      <vt:lpstr>Instruction Skips on the Modified Countermeasure</vt:lpstr>
      <vt:lpstr>Some Comparisons</vt:lpstr>
      <vt:lpstr>PowerPoint Presentation</vt:lpstr>
      <vt:lpstr>Fault Tolerance at the Instruction Level</vt:lpstr>
      <vt:lpstr>Sample Instruction Replacement Sequences</vt:lpstr>
      <vt:lpstr>Sample Instruction Replacement Sequences</vt:lpstr>
      <vt:lpstr>Impact on Code Size</vt:lpstr>
      <vt:lpstr>Simulation Studies</vt:lpstr>
      <vt:lpstr>Experimental Set-Up</vt:lpstr>
      <vt:lpstr>Experimental Results</vt:lpstr>
      <vt:lpstr>Conclusions for Part 4</vt:lpstr>
      <vt:lpstr>Metrics for Fault Analysis</vt:lpstr>
      <vt:lpstr>The Need for Metrics</vt:lpstr>
      <vt:lpstr>Timing Violation Vulnerability Factor (TVVF) </vt:lpstr>
      <vt:lpstr>Coverage Provided by TVVF</vt:lpstr>
      <vt:lpstr>The Evaluation Methodology</vt:lpstr>
      <vt:lpstr>Example :  2-Bit Ripple Carry Adder</vt:lpstr>
      <vt:lpstr>The Scope of  Vulnerability</vt:lpstr>
      <vt:lpstr>The Scope of Propagation</vt:lpstr>
      <vt:lpstr>The TVVF Calculation</vt:lpstr>
      <vt:lpstr>Merits and Demerits of TVVF </vt:lpstr>
      <vt:lpstr>Conclusions for Part 5</vt:lpstr>
      <vt:lpstr>Cryptographer’s Problem!</vt:lpstr>
      <vt:lpstr>Conference on Hardware Security in India!</vt:lpstr>
      <vt:lpstr>Thank You for your attention!!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SIKHAR</dc:creator>
  <cp:lastModifiedBy>Sony</cp:lastModifiedBy>
  <cp:revision>107</cp:revision>
  <cp:lastPrinted>2015-09-08T11:47:00Z</cp:lastPrinted>
  <dcterms:created xsi:type="dcterms:W3CDTF">2015-09-03T14:27:56Z</dcterms:created>
  <dcterms:modified xsi:type="dcterms:W3CDTF">2015-09-12T22:26:29Z</dcterms:modified>
</cp:coreProperties>
</file>