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6" r:id="rId3"/>
  </p:sldMasterIdLst>
  <p:notesMasterIdLst>
    <p:notesMasterId r:id="rId24"/>
  </p:notesMasterIdLst>
  <p:handoutMasterIdLst>
    <p:handoutMasterId r:id="rId25"/>
  </p:handoutMasterIdLst>
  <p:sldIdLst>
    <p:sldId id="256" r:id="rId4"/>
    <p:sldId id="310" r:id="rId5"/>
    <p:sldId id="332" r:id="rId6"/>
    <p:sldId id="363" r:id="rId7"/>
    <p:sldId id="370" r:id="rId8"/>
    <p:sldId id="335" r:id="rId9"/>
    <p:sldId id="364" r:id="rId10"/>
    <p:sldId id="327" r:id="rId11"/>
    <p:sldId id="349" r:id="rId12"/>
    <p:sldId id="366" r:id="rId13"/>
    <p:sldId id="360" r:id="rId14"/>
    <p:sldId id="367" r:id="rId15"/>
    <p:sldId id="368" r:id="rId16"/>
    <p:sldId id="342" r:id="rId17"/>
    <p:sldId id="343" r:id="rId18"/>
    <p:sldId id="348" r:id="rId19"/>
    <p:sldId id="345" r:id="rId20"/>
    <p:sldId id="351" r:id="rId21"/>
    <p:sldId id="346" r:id="rId22"/>
    <p:sldId id="331" r:id="rId23"/>
  </p:sldIdLst>
  <p:sldSz cx="10080625" cy="7561263"/>
  <p:notesSz cx="9874250" cy="6797675"/>
  <p:defaultTextStyle>
    <a:defPPr>
      <a:defRPr lang="de-DE"/>
    </a:defPPr>
    <a:lvl1pPr algn="l" defTabSz="100647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503238" indent="-46038" algn="l" defTabSz="100647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1006475" indent="-92075" algn="l" defTabSz="100647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511300" indent="-139700" algn="l" defTabSz="100647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2014538" indent="-185738" algn="l" defTabSz="100647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84" userDrawn="1">
          <p15:clr>
            <a:srgbClr val="A4A3A4"/>
          </p15:clr>
        </p15:guide>
        <p15:guide id="2" pos="3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60"/>
    <a:srgbClr val="94C11C"/>
    <a:srgbClr val="E6E4E4"/>
    <a:srgbClr val="1B7B36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11" autoAdjust="0"/>
    <p:restoredTop sz="94620" autoAdjust="0"/>
  </p:normalViewPr>
  <p:slideViewPr>
    <p:cSldViewPr snapToGrid="0" snapToObjects="1">
      <p:cViewPr varScale="1">
        <p:scale>
          <a:sx n="53" d="100"/>
          <a:sy n="53" d="100"/>
        </p:scale>
        <p:origin x="-1456" y="-96"/>
      </p:cViewPr>
      <p:guideLst>
        <p:guide orient="horz" pos="1384"/>
        <p:guide pos="317"/>
      </p:guideLst>
    </p:cSldViewPr>
  </p:slideViewPr>
  <p:outlineViewPr>
    <p:cViewPr>
      <p:scale>
        <a:sx n="33" d="100"/>
        <a:sy n="33" d="100"/>
      </p:scale>
      <p:origin x="0" y="85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8" d="100"/>
          <a:sy n="98" d="100"/>
        </p:scale>
        <p:origin x="359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33027-C5DD-4E98-952D-53C4F3EE35A7}" type="datetimeFigureOut">
              <a:rPr lang="de-DE" smtClean="0"/>
              <a:t>29/09/15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764A4-2AAD-47F9-BB1C-B1702B9883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8809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BB93A34B-99EF-4508-AC98-725F0CC829C5}" type="datetimeFigureOut">
              <a:rPr lang="de-DE"/>
              <a:pPr/>
              <a:t>29/09/15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87425" y="3228896"/>
            <a:ext cx="789940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328D1D4A-2710-4318-9B97-C9C00052F9D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68197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00647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3238" algn="l" defTabSz="100647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06475" algn="l" defTabSz="100647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11300" algn="l" defTabSz="100647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14538" algn="l" defTabSz="100647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20086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24104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28121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32138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EAA67-05E2-4C44-B297-E3203A6316EC}" type="slidenum">
              <a:rPr lang="de-DE"/>
              <a:pPr/>
              <a:t>8</a:t>
            </a:fld>
            <a:endParaRPr lang="de-DE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9138" y="522288"/>
            <a:ext cx="3411537" cy="2559050"/>
          </a:xfrm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9782" y="3241233"/>
            <a:ext cx="7250033" cy="3028194"/>
          </a:xfrm>
        </p:spPr>
        <p:txBody>
          <a:bodyPr/>
          <a:lstStyle/>
          <a:p>
            <a:r>
              <a:rPr lang="de-DE"/>
              <a:t>Suche nach einem Grashalm auf einem Fußballfeld</a:t>
            </a:r>
          </a:p>
          <a:p>
            <a:endParaRPr lang="de-DE"/>
          </a:p>
          <a:p>
            <a:r>
              <a:rPr lang="en-GB"/>
              <a:t>The effect of setting the lock bits by UV-light is used to find it’s location. </a:t>
            </a:r>
          </a:p>
          <a:p>
            <a:r>
              <a:rPr lang="en-GB"/>
              <a:t>If the lock bit is set it is not under the mask. Otherwise it is in the covered area.</a:t>
            </a:r>
          </a:p>
          <a:p>
            <a:endParaRPr lang="en-GB"/>
          </a:p>
          <a:p>
            <a:r>
              <a:rPr lang="en-GB"/>
              <a:t>Using the effect of setting the lock bits by UV-light it  is possible to find the location of interest. </a:t>
            </a:r>
          </a:p>
          <a:p>
            <a:r>
              <a:rPr lang="en-GB"/>
              <a:t>Therefore we cover the half of the interesting area with an UV-absorbing mask, irradiate with UV-light for some minutes and read the lock bit.</a:t>
            </a:r>
          </a:p>
          <a:p>
            <a:r>
              <a:rPr lang="en-GB"/>
              <a:t>If the lock bit is set we know that it is not under the mask. Otherwise it is in the covered area.</a:t>
            </a:r>
          </a:p>
          <a:p>
            <a:r>
              <a:rPr lang="en-GB"/>
              <a:t>repeat this until the handling of the mask is to difficult.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582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EAA67-05E2-4C44-B297-E3203A6316EC}" type="slidenum">
              <a:rPr lang="de-DE"/>
              <a:pPr/>
              <a:t>9</a:t>
            </a:fld>
            <a:endParaRPr lang="de-DE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9138" y="522288"/>
            <a:ext cx="3411537" cy="2559050"/>
          </a:xfrm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9782" y="3241233"/>
            <a:ext cx="7250033" cy="3028194"/>
          </a:xfrm>
        </p:spPr>
        <p:txBody>
          <a:bodyPr/>
          <a:lstStyle/>
          <a:p>
            <a:r>
              <a:rPr lang="de-DE"/>
              <a:t>Suche nach einem Grashalm auf einem Fußballfeld</a:t>
            </a:r>
          </a:p>
          <a:p>
            <a:endParaRPr lang="de-DE"/>
          </a:p>
          <a:p>
            <a:r>
              <a:rPr lang="en-GB"/>
              <a:t>The effect of setting the lock bits by UV-light is used to find it’s location. </a:t>
            </a:r>
          </a:p>
          <a:p>
            <a:r>
              <a:rPr lang="en-GB"/>
              <a:t>If the lock bit is set it is not under the mask. Otherwise it is in the covered area.</a:t>
            </a:r>
          </a:p>
          <a:p>
            <a:endParaRPr lang="en-GB"/>
          </a:p>
          <a:p>
            <a:r>
              <a:rPr lang="en-GB"/>
              <a:t>Using the effect of setting the lock bits by UV-light it  is possible to find the location of interest. </a:t>
            </a:r>
          </a:p>
          <a:p>
            <a:r>
              <a:rPr lang="en-GB"/>
              <a:t>Therefore we cover the half of the interesting area with an UV-absorbing mask, irradiate with UV-light for some minutes and read the lock bit.</a:t>
            </a:r>
          </a:p>
          <a:p>
            <a:r>
              <a:rPr lang="en-GB"/>
              <a:t>If the lock bit is set we know that it is not under the mask. Otherwise it is in the covered area.</a:t>
            </a:r>
          </a:p>
          <a:p>
            <a:r>
              <a:rPr lang="en-GB"/>
              <a:t>repeat this until the handling of the mask is to difficult.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6767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EAA67-05E2-4C44-B297-E3203A6316EC}" type="slidenum">
              <a:rPr lang="de-DE"/>
              <a:pPr/>
              <a:t>10</a:t>
            </a:fld>
            <a:endParaRPr lang="de-DE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9138" y="522288"/>
            <a:ext cx="3411537" cy="2559050"/>
          </a:xfrm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9782" y="3241233"/>
            <a:ext cx="7250033" cy="3028194"/>
          </a:xfrm>
        </p:spPr>
        <p:txBody>
          <a:bodyPr/>
          <a:lstStyle/>
          <a:p>
            <a:r>
              <a:rPr lang="de-DE"/>
              <a:t>Suche nach einem Grashalm auf einem Fußballfeld</a:t>
            </a:r>
          </a:p>
          <a:p>
            <a:endParaRPr lang="de-DE"/>
          </a:p>
          <a:p>
            <a:r>
              <a:rPr lang="en-GB"/>
              <a:t>The effect of setting the lock bits by UV-light is used to find it’s location. </a:t>
            </a:r>
          </a:p>
          <a:p>
            <a:r>
              <a:rPr lang="en-GB"/>
              <a:t>If the lock bit is set it is not under the mask. Otherwise it is in the covered area.</a:t>
            </a:r>
          </a:p>
          <a:p>
            <a:endParaRPr lang="en-GB"/>
          </a:p>
          <a:p>
            <a:r>
              <a:rPr lang="en-GB"/>
              <a:t>Using the effect of setting the lock bits by UV-light it  is possible to find the location of interest. </a:t>
            </a:r>
          </a:p>
          <a:p>
            <a:r>
              <a:rPr lang="en-GB"/>
              <a:t>Therefore we cover the half of the interesting area with an UV-absorbing mask, irradiate with UV-light for some minutes and read the lock bit.</a:t>
            </a:r>
          </a:p>
          <a:p>
            <a:r>
              <a:rPr lang="en-GB"/>
              <a:t>If the lock bit is set we know that it is not under the mask. Otherwise it is in the covered area.</a:t>
            </a:r>
          </a:p>
          <a:p>
            <a:r>
              <a:rPr lang="en-GB"/>
              <a:t>repeat this until the handling of the mask is to difficult.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488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EAA67-05E2-4C44-B297-E3203A6316EC}" type="slidenum">
              <a:rPr lang="de-DE"/>
              <a:pPr/>
              <a:t>11</a:t>
            </a:fld>
            <a:endParaRPr lang="de-DE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9138" y="522288"/>
            <a:ext cx="3411537" cy="2559050"/>
          </a:xfrm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9782" y="3241233"/>
            <a:ext cx="7250033" cy="3028194"/>
          </a:xfrm>
        </p:spPr>
        <p:txBody>
          <a:bodyPr/>
          <a:lstStyle/>
          <a:p>
            <a:r>
              <a:rPr lang="de-DE"/>
              <a:t>Suche nach einem Grashalm auf einem Fußballfeld</a:t>
            </a:r>
          </a:p>
          <a:p>
            <a:endParaRPr lang="de-DE"/>
          </a:p>
          <a:p>
            <a:r>
              <a:rPr lang="en-GB"/>
              <a:t>The effect of setting the lock bits by UV-light is used to find it’s location. </a:t>
            </a:r>
          </a:p>
          <a:p>
            <a:r>
              <a:rPr lang="en-GB"/>
              <a:t>If the lock bit is set it is not under the mask. Otherwise it is in the covered area.</a:t>
            </a:r>
          </a:p>
          <a:p>
            <a:endParaRPr lang="en-GB"/>
          </a:p>
          <a:p>
            <a:r>
              <a:rPr lang="en-GB"/>
              <a:t>Using the effect of setting the lock bits by UV-light it  is possible to find the location of interest. </a:t>
            </a:r>
          </a:p>
          <a:p>
            <a:r>
              <a:rPr lang="en-GB"/>
              <a:t>Therefore we cover the half of the interesting area with an UV-absorbing mask, irradiate with UV-light for some minutes and read the lock bit.</a:t>
            </a:r>
          </a:p>
          <a:p>
            <a:r>
              <a:rPr lang="en-GB"/>
              <a:t>If the lock bit is set we know that it is not under the mask. Otherwise it is in the covered area.</a:t>
            </a:r>
          </a:p>
          <a:p>
            <a:r>
              <a:rPr lang="en-GB"/>
              <a:t>repeat this until the handling of the mask is to difficult.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3461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EAA67-05E2-4C44-B297-E3203A6316EC}" type="slidenum">
              <a:rPr lang="de-DE"/>
              <a:pPr/>
              <a:t>12</a:t>
            </a:fld>
            <a:endParaRPr lang="de-DE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9138" y="522288"/>
            <a:ext cx="3411537" cy="2559050"/>
          </a:xfrm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9782" y="3241233"/>
            <a:ext cx="7250033" cy="3028194"/>
          </a:xfrm>
        </p:spPr>
        <p:txBody>
          <a:bodyPr/>
          <a:lstStyle/>
          <a:p>
            <a:r>
              <a:rPr lang="de-DE"/>
              <a:t>Suche nach einem Grashalm auf einem Fußballfeld</a:t>
            </a:r>
          </a:p>
          <a:p>
            <a:endParaRPr lang="de-DE"/>
          </a:p>
          <a:p>
            <a:r>
              <a:rPr lang="en-GB"/>
              <a:t>The effect of setting the lock bits by UV-light is used to find it’s location. </a:t>
            </a:r>
          </a:p>
          <a:p>
            <a:r>
              <a:rPr lang="en-GB"/>
              <a:t>If the lock bit is set it is not under the mask. Otherwise it is in the covered area.</a:t>
            </a:r>
          </a:p>
          <a:p>
            <a:endParaRPr lang="en-GB"/>
          </a:p>
          <a:p>
            <a:r>
              <a:rPr lang="en-GB"/>
              <a:t>Using the effect of setting the lock bits by UV-light it  is possible to find the location of interest. </a:t>
            </a:r>
          </a:p>
          <a:p>
            <a:r>
              <a:rPr lang="en-GB"/>
              <a:t>Therefore we cover the half of the interesting area with an UV-absorbing mask, irradiate with UV-light for some minutes and read the lock bit.</a:t>
            </a:r>
          </a:p>
          <a:p>
            <a:r>
              <a:rPr lang="en-GB"/>
              <a:t>If the lock bit is set we know that it is not under the mask. Otherwise it is in the covered area.</a:t>
            </a:r>
          </a:p>
          <a:p>
            <a:r>
              <a:rPr lang="en-GB"/>
              <a:t>repeat this until the handling of the mask is to difficult.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479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EAA67-05E2-4C44-B297-E3203A6316EC}" type="slidenum">
              <a:rPr lang="de-DE"/>
              <a:pPr/>
              <a:t>13</a:t>
            </a:fld>
            <a:endParaRPr lang="de-DE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9138" y="522288"/>
            <a:ext cx="3411537" cy="2559050"/>
          </a:xfrm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9782" y="3241233"/>
            <a:ext cx="7250033" cy="3028194"/>
          </a:xfrm>
        </p:spPr>
        <p:txBody>
          <a:bodyPr/>
          <a:lstStyle/>
          <a:p>
            <a:r>
              <a:rPr lang="de-DE"/>
              <a:t>Suche nach einem Grashalm auf einem Fußballfeld</a:t>
            </a:r>
          </a:p>
          <a:p>
            <a:endParaRPr lang="de-DE"/>
          </a:p>
          <a:p>
            <a:r>
              <a:rPr lang="en-GB"/>
              <a:t>The effect of setting the lock bits by UV-light is used to find it’s location. </a:t>
            </a:r>
          </a:p>
          <a:p>
            <a:r>
              <a:rPr lang="en-GB"/>
              <a:t>If the lock bit is set it is not under the mask. Otherwise it is in the covered area.</a:t>
            </a:r>
          </a:p>
          <a:p>
            <a:endParaRPr lang="en-GB"/>
          </a:p>
          <a:p>
            <a:r>
              <a:rPr lang="en-GB"/>
              <a:t>Using the effect of setting the lock bits by UV-light it  is possible to find the location of interest. </a:t>
            </a:r>
          </a:p>
          <a:p>
            <a:r>
              <a:rPr lang="en-GB"/>
              <a:t>Therefore we cover the half of the interesting area with an UV-absorbing mask, irradiate with UV-light for some minutes and read the lock bit.</a:t>
            </a:r>
          </a:p>
          <a:p>
            <a:r>
              <a:rPr lang="en-GB"/>
              <a:t>If the lock bit is set we know that it is not under the mask. Otherwise it is in the covered area.</a:t>
            </a:r>
          </a:p>
          <a:p>
            <a:r>
              <a:rPr lang="en-GB"/>
              <a:t>repeat this until the handling of the mask is to difficult.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913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4172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34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pic>
        <p:nvPicPr>
          <p:cNvPr id="18" name="Grafik 17" descr="hgi_cmyk_4c_neu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916" y="108602"/>
            <a:ext cx="605323" cy="54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366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74075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80043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48794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8007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0076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70537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38352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43893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25947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358775" y="1310326"/>
            <a:ext cx="9039750" cy="5477825"/>
          </a:xfrm>
          <a:prstGeom prst="rect">
            <a:avLst/>
          </a:prstGeom>
        </p:spPr>
        <p:txBody>
          <a:bodyPr/>
          <a:lstStyle>
            <a:lvl1pPr marL="377825" indent="-377825">
              <a:buFont typeface="Wingdings" pitchFamily="2" charset="2"/>
              <a:buChar char="§"/>
              <a:defRPr sz="2400" baseline="0">
                <a:solidFill>
                  <a:srgbClr val="003560"/>
                </a:solidFill>
                <a:latin typeface="Arial" pitchFamily="34" charset="0"/>
              </a:defRPr>
            </a:lvl1pPr>
            <a:lvl2pPr marL="817563" indent="-314325">
              <a:buFont typeface="Arial" pitchFamily="34" charset="0"/>
              <a:buChar char="•"/>
              <a:defRPr sz="2000" baseline="0">
                <a:solidFill>
                  <a:srgbClr val="003560"/>
                </a:solidFill>
                <a:latin typeface="Arial" pitchFamily="34" charset="0"/>
              </a:defRPr>
            </a:lvl2pPr>
            <a:lvl3pPr>
              <a:buSzPct val="70000"/>
              <a:defRPr sz="1800" baseline="0">
                <a:solidFill>
                  <a:srgbClr val="003560"/>
                </a:solidFill>
                <a:latin typeface="Arial" pitchFamily="34" charset="0"/>
              </a:defRPr>
            </a:lvl3pPr>
            <a:lvl4pPr>
              <a:defRPr sz="1800" baseline="0">
                <a:solidFill>
                  <a:srgbClr val="003560"/>
                </a:solidFill>
                <a:latin typeface="Arial" pitchFamily="34" charset="0"/>
              </a:defRPr>
            </a:lvl4pPr>
            <a:lvl5pPr>
              <a:defRPr sz="1800" baseline="0">
                <a:solidFill>
                  <a:srgbClr val="003560"/>
                </a:solidFill>
                <a:latin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122548" y="-101598"/>
            <a:ext cx="9059552" cy="1008667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Contrast</a:t>
            </a:r>
            <a:r>
              <a:rPr lang="de-DE" dirty="0" smtClean="0"/>
              <a:t> SCA</a:t>
            </a:r>
            <a:endParaRPr lang="de-DE" dirty="0"/>
          </a:p>
        </p:txBody>
      </p:sp>
      <p:sp>
        <p:nvSpPr>
          <p:cNvPr id="10" name="Datumsplatzhalter 1"/>
          <p:cNvSpPr>
            <a:spLocks noGrp="1"/>
          </p:cNvSpPr>
          <p:nvPr>
            <p:ph type="dt" sz="half" idx="2"/>
          </p:nvPr>
        </p:nvSpPr>
        <p:spPr>
          <a:xfrm>
            <a:off x="0" y="7133431"/>
            <a:ext cx="1020931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fld id="{9574F000-7F35-414E-8575-497D5FB7A480}" type="datetimeFigureOut">
              <a:rPr lang="de-DE" smtClean="0"/>
              <a:pPr/>
              <a:t>29/09/15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12683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83864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82425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15180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94467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72123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2198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31561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78130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24707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96464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F000-7F35-414E-8575-497D5FB7A480}" type="datetimeFigureOut">
              <a:rPr lang="de-DE" smtClean="0"/>
              <a:t>29/09/15</a:t>
            </a:fld>
            <a:endParaRPr lang="de-DE" dirty="0"/>
          </a:p>
        </p:txBody>
      </p:sp>
      <p:sp>
        <p:nvSpPr>
          <p:cNvPr id="4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358775" y="1310326"/>
            <a:ext cx="9039750" cy="5477825"/>
          </a:xfrm>
          <a:prstGeom prst="rect">
            <a:avLst/>
          </a:prstGeom>
        </p:spPr>
        <p:txBody>
          <a:bodyPr/>
          <a:lstStyle>
            <a:lvl1pPr marL="377825" indent="-377825">
              <a:buFont typeface="Wingdings" pitchFamily="2" charset="2"/>
              <a:buChar char="§"/>
              <a:defRPr sz="2400" baseline="0">
                <a:solidFill>
                  <a:srgbClr val="003560"/>
                </a:solidFill>
                <a:latin typeface="Arial" pitchFamily="34" charset="0"/>
              </a:defRPr>
            </a:lvl1pPr>
            <a:lvl2pPr marL="817563" indent="-314325">
              <a:buFont typeface="Arial" pitchFamily="34" charset="0"/>
              <a:buChar char="•"/>
              <a:defRPr sz="2000" baseline="0">
                <a:solidFill>
                  <a:srgbClr val="003560"/>
                </a:solidFill>
                <a:latin typeface="Arial" pitchFamily="34" charset="0"/>
              </a:defRPr>
            </a:lvl2pPr>
            <a:lvl3pPr>
              <a:buSzPct val="70000"/>
              <a:defRPr sz="1800" baseline="0">
                <a:solidFill>
                  <a:srgbClr val="003560"/>
                </a:solidFill>
                <a:latin typeface="Arial" pitchFamily="34" charset="0"/>
              </a:defRPr>
            </a:lvl3pPr>
            <a:lvl4pPr>
              <a:defRPr sz="1800" baseline="0">
                <a:solidFill>
                  <a:srgbClr val="003560"/>
                </a:solidFill>
                <a:latin typeface="Arial" pitchFamily="34" charset="0"/>
              </a:defRPr>
            </a:lvl4pPr>
            <a:lvl5pPr>
              <a:defRPr sz="1800" baseline="0">
                <a:solidFill>
                  <a:srgbClr val="003560"/>
                </a:solidFill>
                <a:latin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072563" cy="1260475"/>
          </a:xfrm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Contrast</a:t>
            </a:r>
            <a:r>
              <a:rPr lang="de-DE" dirty="0" smtClean="0"/>
              <a:t> SCA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11649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87924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5190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85182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302" y="3792645"/>
            <a:ext cx="8568531" cy="2231872"/>
          </a:xfrm>
          <a:prstGeom prst="rect">
            <a:avLst/>
          </a:prstGeom>
        </p:spPr>
        <p:txBody>
          <a:bodyPr lIns="91261" tIns="45630" rIns="91261" bIns="45630"/>
          <a:lstStyle>
            <a:lvl1pPr algn="l">
              <a:defRPr sz="3307" b="1" cap="none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6302" y="2868738"/>
            <a:ext cx="8568531" cy="747875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1654"/>
            </a:lvl1pPr>
            <a:lvl2pPr marL="377268" indent="0">
              <a:buNone/>
              <a:defRPr sz="1543"/>
            </a:lvl2pPr>
            <a:lvl3pPr marL="754537" indent="0">
              <a:buNone/>
              <a:defRPr sz="1323"/>
            </a:lvl3pPr>
            <a:lvl4pPr marL="1131804" indent="0">
              <a:buNone/>
              <a:defRPr sz="1213"/>
            </a:lvl4pPr>
            <a:lvl5pPr marL="1509076" indent="0">
              <a:buNone/>
              <a:defRPr sz="1213"/>
            </a:lvl5pPr>
            <a:lvl6pPr marL="1886343" indent="0">
              <a:buNone/>
              <a:defRPr sz="1213"/>
            </a:lvl6pPr>
            <a:lvl7pPr marL="2263611" indent="0">
              <a:buNone/>
              <a:defRPr sz="1213"/>
            </a:lvl7pPr>
            <a:lvl8pPr marL="2640881" indent="0">
              <a:buNone/>
              <a:defRPr sz="1213"/>
            </a:lvl8pPr>
            <a:lvl9pPr marL="3018149" indent="0">
              <a:buNone/>
              <a:defRPr sz="1213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7640643" y="7040584"/>
            <a:ext cx="2352675" cy="401637"/>
          </a:xfrm>
          <a:prstGeom prst="rect">
            <a:avLst/>
          </a:prstGeom>
        </p:spPr>
        <p:txBody>
          <a:bodyPr lIns="91261" tIns="45630" rIns="91261" bIns="45630"/>
          <a:lstStyle>
            <a:lvl1pPr defTabSz="754537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de-DE" sz="1984">
              <a:solidFill>
                <a:prstClr val="black"/>
              </a:solidFill>
            </a:endParaRP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04778" y="7040584"/>
            <a:ext cx="407989" cy="401637"/>
          </a:xfrm>
          <a:prstGeom prst="rect">
            <a:avLst/>
          </a:prstGeom>
        </p:spPr>
        <p:txBody>
          <a:bodyPr lIns="91261" tIns="45630" rIns="91261" bIns="45630"/>
          <a:lstStyle>
            <a:lvl1pPr defTabSz="754537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C2B2937-B116-494A-8E68-0A883E6ABADC}" type="slidenum">
              <a:rPr lang="de-DE" sz="1984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DE" sz="1984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408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0223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31" y="302801"/>
            <a:ext cx="9072563" cy="1260211"/>
          </a:xfrm>
          <a:prstGeom prst="rect">
            <a:avLst/>
          </a:prstGeom>
        </p:spPr>
        <p:txBody>
          <a:bodyPr lIns="100803" tIns="50402" rIns="100803" bIns="50402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31" y="1764295"/>
            <a:ext cx="9072563" cy="4990084"/>
          </a:xfrm>
          <a:prstGeom prst="rect">
            <a:avLst/>
          </a:prstGeom>
        </p:spPr>
        <p:txBody>
          <a:bodyPr lIns="100803" tIns="50402" rIns="100803" bIns="50402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D43E-4704-4C6F-AB1C-B56C1D9AD29F}" type="datetimeFigureOut">
              <a:rPr lang="de-DE" smtClean="0"/>
              <a:pPr/>
              <a:t>29/09/15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444214" y="7008171"/>
            <a:ext cx="3192198" cy="402567"/>
          </a:xfrm>
          <a:prstGeom prst="rect">
            <a:avLst/>
          </a:prstGeom>
        </p:spPr>
        <p:txBody>
          <a:bodyPr lIns="100803" tIns="50402" rIns="100803" bIns="50402"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4448" y="7008171"/>
            <a:ext cx="2352146" cy="402567"/>
          </a:xfrm>
          <a:prstGeom prst="rect">
            <a:avLst/>
          </a:prstGeom>
        </p:spPr>
        <p:txBody>
          <a:bodyPr lIns="100803" tIns="50402" rIns="100803" bIns="50402"/>
          <a:lstStyle/>
          <a:p>
            <a:fld id="{94ACF454-CFF4-4F7B-B7C3-42BA838744A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9796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31" y="1764296"/>
            <a:ext cx="9072563" cy="4990084"/>
          </a:xfrm>
          <a:prstGeom prst="rect">
            <a:avLst/>
          </a:prstGeom>
        </p:spPr>
        <p:txBody>
          <a:bodyPr lIns="91317" tIns="45658" rIns="91317" bIns="45658"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328190" y="420032"/>
            <a:ext cx="9072563" cy="1260211"/>
          </a:xfrm>
          <a:prstGeom prst="rect">
            <a:avLst/>
          </a:prstGeom>
        </p:spPr>
        <p:txBody>
          <a:bodyPr lIns="91317" tIns="45658" rIns="91317" bIns="45658"/>
          <a:lstStyle>
            <a:lvl1pPr algn="l">
              <a:defRPr sz="3638" b="1">
                <a:solidFill>
                  <a:srgbClr val="003560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93315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7027" y="507586"/>
            <a:ext cx="7784483" cy="894400"/>
          </a:xfrm>
          <a:prstGeom prst="rect">
            <a:avLst/>
          </a:prstGeom>
        </p:spPr>
        <p:txBody>
          <a:bodyPr lIns="91417" tIns="45709" rIns="91417" bIns="45709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95525" y="1701285"/>
            <a:ext cx="4452276" cy="4972581"/>
          </a:xfrm>
          <a:prstGeom prst="rect">
            <a:avLst/>
          </a:prstGeom>
        </p:spPr>
        <p:txBody>
          <a:bodyPr lIns="91417" tIns="45709" rIns="91417" bIns="45709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15811" y="1701285"/>
            <a:ext cx="4452276" cy="4972581"/>
          </a:xfrm>
          <a:prstGeom prst="rect">
            <a:avLst/>
          </a:prstGeom>
        </p:spPr>
        <p:txBody>
          <a:bodyPr lIns="91417" tIns="45709" rIns="91417" bIns="45709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2693417" y="6757879"/>
            <a:ext cx="2352146" cy="525088"/>
          </a:xfrm>
          <a:prstGeom prst="rect">
            <a:avLst/>
          </a:prstGeom>
        </p:spPr>
        <p:txBody>
          <a:bodyPr lIns="91417" tIns="45709" rIns="91417" bIns="45709"/>
          <a:lstStyle>
            <a:lvl1pPr defTabSz="1006793"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984" smtClean="0">
                <a:solidFill>
                  <a:prstClr val="black"/>
                </a:solidFill>
                <a:latin typeface="Calibri"/>
              </a:rPr>
              <a:t>20.06.1968</a:t>
            </a:r>
            <a:endParaRPr lang="de-DE" sz="1984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001810" y="6757879"/>
            <a:ext cx="3192198" cy="525088"/>
          </a:xfrm>
          <a:prstGeom prst="rect">
            <a:avLst/>
          </a:prstGeom>
        </p:spPr>
        <p:txBody>
          <a:bodyPr lIns="91417" tIns="45709" rIns="91417" bIns="45709"/>
          <a:lstStyle>
            <a:lvl1pPr defTabSz="1006793"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984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" y="7246210"/>
            <a:ext cx="866304" cy="315053"/>
          </a:xfrm>
          <a:prstGeom prst="rect">
            <a:avLst/>
          </a:prstGeom>
        </p:spPr>
        <p:txBody>
          <a:bodyPr lIns="91417" tIns="45709" rIns="91417" bIns="45709"/>
          <a:lstStyle>
            <a:lvl1pPr defTabSz="1006793"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4052D98-7547-4169-BF64-69E0C409403C}" type="slidenum">
              <a:rPr lang="de-DE" sz="1984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1984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59718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0863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34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pic>
        <p:nvPicPr>
          <p:cNvPr id="18" name="Grafik 17" descr="hgi_cmyk_4c_neu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916" y="108602"/>
            <a:ext cx="605323" cy="54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054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72628" y="414670"/>
            <a:ext cx="7527364" cy="59498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3417" b="1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72633" y="895993"/>
            <a:ext cx="8994657" cy="560646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buNone/>
              <a:defRPr sz="2756" b="0">
                <a:solidFill>
                  <a:srgbClr val="0035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Optionale Zweitüberschrift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2"/>
          </p:nvPr>
        </p:nvSpPr>
        <p:spPr>
          <a:xfrm>
            <a:off x="373068" y="1627189"/>
            <a:ext cx="9217025" cy="5251450"/>
          </a:xfrm>
          <a:prstGeom prst="rect">
            <a:avLst/>
          </a:prstGeom>
        </p:spPr>
        <p:txBody>
          <a:bodyPr lIns="82886" tIns="41443" rIns="82886" bIns="41443"/>
          <a:lstStyle>
            <a:lvl1pPr>
              <a:defRPr sz="2756">
                <a:latin typeface="Arial" pitchFamily="34" charset="0"/>
                <a:cs typeface="Arial" pitchFamily="34" charset="0"/>
              </a:defRPr>
            </a:lvl1pPr>
            <a:lvl2pPr>
              <a:defRPr sz="2425">
                <a:latin typeface="Arial" pitchFamily="34" charset="0"/>
                <a:cs typeface="Arial" pitchFamily="34" charset="0"/>
              </a:defRPr>
            </a:lvl2pPr>
            <a:lvl3pPr>
              <a:defRPr sz="1984">
                <a:latin typeface="Arial" pitchFamily="34" charset="0"/>
                <a:cs typeface="Arial" pitchFamily="34" charset="0"/>
              </a:defRPr>
            </a:lvl3pPr>
            <a:lvl4pPr>
              <a:defRPr sz="1764">
                <a:latin typeface="Arial" pitchFamily="34" charset="0"/>
                <a:cs typeface="Arial" pitchFamily="34" charset="0"/>
              </a:defRPr>
            </a:lvl4pPr>
            <a:lvl5pPr>
              <a:defRPr sz="1764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637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theme" Target="../theme/theme2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4.xml"/><Relationship Id="rId31" Type="http://schemas.openxmlformats.org/officeDocument/2006/relationships/theme" Target="../theme/theme3.xml"/><Relationship Id="rId32" Type="http://schemas.openxmlformats.org/officeDocument/2006/relationships/image" Target="../media/image2.jpeg"/><Relationship Id="rId10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23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1006475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9144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3716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8288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77825" indent="-377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2095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6112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130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4147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17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35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52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69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86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104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121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138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7133431"/>
            <a:ext cx="10080625" cy="427832"/>
          </a:xfrm>
          <a:prstGeom prst="rect">
            <a:avLst/>
          </a:prstGeom>
          <a:solidFill>
            <a:srgbClr val="003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0" y="0"/>
            <a:ext cx="9593263" cy="963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9194800" y="7251700"/>
            <a:ext cx="366713" cy="1524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A2753927-8C88-4DEC-9008-3E053C5F3562}" type="slidenum">
              <a:rPr lang="de-DE" sz="1000">
                <a:solidFill>
                  <a:schemeClr val="bg1"/>
                </a:solidFill>
                <a:cs typeface="Arial" charset="0"/>
              </a:rPr>
              <a:pPr algn="r" eaLnBrk="1" hangingPunct="1">
                <a:defRPr/>
              </a:pPr>
              <a:t>‹#›</a:t>
            </a:fld>
            <a:endParaRPr lang="de-DE" sz="10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030" name="Textfeld 5"/>
          <p:cNvSpPr txBox="1">
            <a:spLocks noChangeArrowheads="1"/>
          </p:cNvSpPr>
          <p:nvPr/>
        </p:nvSpPr>
        <p:spPr bwMode="auto">
          <a:xfrm>
            <a:off x="190501" y="7254874"/>
            <a:ext cx="870743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de-DE" sz="1000" b="0" baseline="0" dirty="0" smtClean="0">
                <a:solidFill>
                  <a:schemeClr val="bg1"/>
                </a:solidFill>
                <a:cs typeface="Arial" charset="0"/>
              </a:rPr>
              <a:t>CHES 2015	      </a:t>
            </a:r>
            <a:r>
              <a:rPr lang="de-DE" sz="1000" b="0" dirty="0" smtClean="0">
                <a:solidFill>
                  <a:schemeClr val="bg1"/>
                </a:solidFill>
                <a:cs typeface="Arial" charset="0"/>
              </a:rPr>
              <a:t>|</a:t>
            </a:r>
            <a:r>
              <a:rPr lang="de-DE" sz="1000" b="0" baseline="0" dirty="0" smtClean="0">
                <a:solidFill>
                  <a:schemeClr val="bg1"/>
                </a:solidFill>
                <a:cs typeface="Arial" charset="0"/>
              </a:rPr>
              <a:t>	</a:t>
            </a:r>
            <a:r>
              <a:rPr lang="de-DE" sz="1000" b="0" baseline="0" dirty="0" err="1" smtClean="0">
                <a:solidFill>
                  <a:schemeClr val="bg1"/>
                </a:solidFill>
                <a:cs typeface="Arial" charset="0"/>
              </a:rPr>
              <a:t>Voltage</a:t>
            </a:r>
            <a:r>
              <a:rPr lang="de-DE" sz="1000" b="0" baseline="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de-DE" sz="1000" b="0" baseline="0" dirty="0" err="1" smtClean="0">
                <a:solidFill>
                  <a:schemeClr val="bg1"/>
                </a:solidFill>
                <a:cs typeface="Arial" charset="0"/>
              </a:rPr>
              <a:t>Contrast</a:t>
            </a:r>
            <a:r>
              <a:rPr lang="de-DE" sz="1000" b="0" baseline="0" dirty="0" smtClean="0">
                <a:solidFill>
                  <a:schemeClr val="bg1"/>
                </a:solidFill>
                <a:cs typeface="Arial" charset="0"/>
              </a:rPr>
              <a:t> Side Channel Analysis		|      Christian </a:t>
            </a:r>
            <a:r>
              <a:rPr lang="de-DE" sz="1000" b="0" baseline="0" dirty="0" err="1" smtClean="0">
                <a:solidFill>
                  <a:schemeClr val="bg1"/>
                </a:solidFill>
                <a:cs typeface="Arial" charset="0"/>
              </a:rPr>
              <a:t>Kison</a:t>
            </a:r>
            <a:endParaRPr lang="de-DE" sz="1000" b="0" dirty="0" smtClean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031" name="Picture 13" descr="Z:\University\Papers\CubeAttack_Asiacrypt\presentation\Label_RUB_WEISS-BLAU_4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370" y="0"/>
            <a:ext cx="605518" cy="60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0" y="7133431"/>
            <a:ext cx="1020931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fld id="{9574F000-7F35-414E-8575-497D5FB7A480}" type="datetimeFigureOut">
              <a:rPr lang="de-DE" smtClean="0"/>
              <a:pPr/>
              <a:t>29/09/15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573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1006475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9144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3716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8288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77825" indent="-377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2095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6112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130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4147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17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35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52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69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86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104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121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138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" y="1"/>
            <a:ext cx="9455561" cy="7251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60" rIns="91319" bIns="45660" anchor="ctr"/>
          <a:lstStyle/>
          <a:p>
            <a:pPr algn="ctr" defTabSz="1006669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984" dirty="0">
              <a:solidFill>
                <a:prstClr val="white"/>
              </a:solidFill>
            </a:endParaRPr>
          </a:p>
        </p:txBody>
      </p:sp>
      <p:pic>
        <p:nvPicPr>
          <p:cNvPr id="3075" name="Inhaltsplatzhalter 5" descr="Label_RUB_WEISS-BLAU_srgb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868" y="3"/>
            <a:ext cx="945136" cy="94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315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696" r:id="rId29"/>
    <p:sldLayoutId id="2147483697" r:id="rId30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1005113" rtl="0" fontAlgn="base">
        <a:spcBef>
          <a:spcPct val="0"/>
        </a:spcBef>
        <a:spcAft>
          <a:spcPct val="0"/>
        </a:spcAft>
        <a:defRPr sz="485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05113" rtl="0" fontAlgn="base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pitchFamily="34" charset="0"/>
        </a:defRPr>
      </a:lvl2pPr>
      <a:lvl3pPr algn="ctr" defTabSz="1005113" rtl="0" fontAlgn="base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pitchFamily="34" charset="0"/>
        </a:defRPr>
      </a:lvl3pPr>
      <a:lvl4pPr algn="ctr" defTabSz="1005113" rtl="0" fontAlgn="base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pitchFamily="34" charset="0"/>
        </a:defRPr>
      </a:lvl4pPr>
      <a:lvl5pPr algn="ctr" defTabSz="1005113" rtl="0" fontAlgn="base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pitchFamily="34" charset="0"/>
        </a:defRPr>
      </a:lvl5pPr>
      <a:lvl6pPr marL="456581" algn="ctr" defTabSz="1005113" rtl="0" fontAlgn="base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pitchFamily="34" charset="0"/>
        </a:defRPr>
      </a:lvl6pPr>
      <a:lvl7pPr marL="913163" algn="ctr" defTabSz="1005113" rtl="0" fontAlgn="base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pitchFamily="34" charset="0"/>
        </a:defRPr>
      </a:lvl7pPr>
      <a:lvl8pPr marL="1369743" algn="ctr" defTabSz="1005113" rtl="0" fontAlgn="base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pitchFamily="34" charset="0"/>
        </a:defRPr>
      </a:lvl8pPr>
      <a:lvl9pPr marL="1826319" algn="ctr" defTabSz="1005113" rtl="0" fontAlgn="base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pitchFamily="34" charset="0"/>
        </a:defRPr>
      </a:lvl9pPr>
    </p:titleStyle>
    <p:bodyStyle>
      <a:lvl1pPr marL="377314" indent="-377314" algn="l" defTabSz="1005113" rtl="0" fontAlgn="base">
        <a:spcBef>
          <a:spcPct val="20000"/>
        </a:spcBef>
        <a:spcAft>
          <a:spcPct val="0"/>
        </a:spcAft>
        <a:buFont typeface="Arial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1pPr>
      <a:lvl2pPr marL="816457" indent="-313901" algn="l" defTabSz="1005113" rtl="0" fontAlgn="base">
        <a:spcBef>
          <a:spcPct val="20000"/>
        </a:spcBef>
        <a:spcAft>
          <a:spcPct val="0"/>
        </a:spcAft>
        <a:buFont typeface="Arial" charset="0"/>
        <a:buChar char="–"/>
        <a:defRPr sz="3087" kern="1200">
          <a:solidFill>
            <a:schemeClr val="tx1"/>
          </a:solidFill>
          <a:latin typeface="+mn-lt"/>
          <a:ea typeface="+mn-ea"/>
          <a:cs typeface="+mn-cs"/>
        </a:defRPr>
      </a:lvl2pPr>
      <a:lvl3pPr marL="1257182" indent="-250485" algn="l" defTabSz="1005113" rtl="0" fontAlgn="base">
        <a:spcBef>
          <a:spcPct val="20000"/>
        </a:spcBef>
        <a:spcAft>
          <a:spcPct val="0"/>
        </a:spcAft>
        <a:buFont typeface="Arial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1324" indent="-250485" algn="l" defTabSz="1005113" rtl="0" fontAlgn="base">
        <a:spcBef>
          <a:spcPct val="20000"/>
        </a:spcBef>
        <a:spcAft>
          <a:spcPct val="0"/>
        </a:spcAft>
        <a:buFont typeface="Arial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3879" indent="-250485" algn="l" defTabSz="1005113" rtl="0" fontAlgn="base">
        <a:spcBef>
          <a:spcPct val="20000"/>
        </a:spcBef>
        <a:spcAft>
          <a:spcPct val="0"/>
        </a:spcAft>
        <a:buFont typeface="Arial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68340" indent="-251666" algn="l" defTabSz="1006669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1675" indent="-251666" algn="l" defTabSz="1006669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5010" indent="-251666" algn="l" defTabSz="1006669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78348" indent="-251666" algn="l" defTabSz="1006669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666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334" algn="l" defTabSz="100666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6669" algn="l" defTabSz="100666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0002" algn="l" defTabSz="100666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3341" algn="l" defTabSz="100666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6672" algn="l" defTabSz="100666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0008" algn="l" defTabSz="100666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3344" algn="l" defTabSz="100666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26678" algn="l" defTabSz="100666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wmf"/><Relationship Id="rId5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0"/>
            <a:ext cx="9121775" cy="4086854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4099" name="Inhaltsplatzhalter 5" descr="Label_RUB_WEISS-BLAU_srg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63" y="0"/>
            <a:ext cx="14398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hteck 6"/>
          <p:cNvSpPr>
            <a:spLocks noChangeArrowheads="1"/>
          </p:cNvSpPr>
          <p:nvPr/>
        </p:nvSpPr>
        <p:spPr bwMode="auto">
          <a:xfrm>
            <a:off x="7229704" y="3645001"/>
            <a:ext cx="13388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1B7B36"/>
                </a:solidFill>
                <a:cs typeface="Arial" charset="0"/>
              </a:rPr>
              <a:t>16.09.2015</a:t>
            </a:r>
            <a:endParaRPr lang="en-US" sz="1800" dirty="0">
              <a:solidFill>
                <a:srgbClr val="1B7B36"/>
              </a:solidFill>
            </a:endParaRPr>
          </a:p>
        </p:txBody>
      </p:sp>
      <p:pic>
        <p:nvPicPr>
          <p:cNvPr id="10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563" y="279509"/>
            <a:ext cx="4874233" cy="31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12"/>
          <p:cNvSpPr txBox="1">
            <a:spLocks noChangeArrowheads="1"/>
          </p:cNvSpPr>
          <p:nvPr/>
        </p:nvSpPr>
        <p:spPr bwMode="auto">
          <a:xfrm>
            <a:off x="436561" y="1217791"/>
            <a:ext cx="8259203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400" b="1" dirty="0" smtClean="0">
                <a:solidFill>
                  <a:srgbClr val="003560"/>
                </a:solidFill>
                <a:cs typeface="Arial" charset="0"/>
              </a:rPr>
              <a:t>CHES 2015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>
                <a:solidFill>
                  <a:srgbClr val="003560"/>
                </a:solidFill>
                <a:cs typeface="Arial" charset="0"/>
              </a:rPr>
              <a:t>Finding the AES Bits in the Haystack: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>
                <a:solidFill>
                  <a:srgbClr val="003560"/>
                </a:solidFill>
                <a:cs typeface="Arial" charset="0"/>
              </a:rPr>
              <a:t>Reverse Engineering and SCA Using </a:t>
            </a:r>
            <a:r>
              <a:rPr lang="en-US" sz="2400" dirty="0" smtClean="0">
                <a:solidFill>
                  <a:srgbClr val="003560"/>
                </a:solidFill>
                <a:cs typeface="Arial" charset="0"/>
              </a:rPr>
              <a:t>Voltage Contrast</a:t>
            </a:r>
            <a:endParaRPr lang="en-US" sz="1800" b="1" dirty="0" smtClean="0">
              <a:solidFill>
                <a:srgbClr val="1B7B36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endParaRPr lang="en-US" sz="1800" b="1" u="sng" dirty="0" smtClean="0">
              <a:solidFill>
                <a:srgbClr val="1B7B36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1800" b="1" u="sng" dirty="0" smtClean="0">
                <a:solidFill>
                  <a:srgbClr val="1B7B36"/>
                </a:solidFill>
                <a:cs typeface="Arial" charset="0"/>
              </a:rPr>
              <a:t>Christian </a:t>
            </a:r>
            <a:r>
              <a:rPr lang="en-US" sz="1800" b="1" u="sng" dirty="0" err="1" smtClean="0">
                <a:solidFill>
                  <a:srgbClr val="1B7B36"/>
                </a:solidFill>
                <a:cs typeface="Arial" charset="0"/>
              </a:rPr>
              <a:t>Kison</a:t>
            </a:r>
            <a:r>
              <a:rPr lang="en-US" sz="1800" b="1" dirty="0" smtClean="0">
                <a:solidFill>
                  <a:srgbClr val="1B7B36"/>
                </a:solidFill>
                <a:cs typeface="Arial" charset="0"/>
              </a:rPr>
              <a:t>, Jürgen </a:t>
            </a:r>
            <a:r>
              <a:rPr lang="en-US" sz="1800" b="1" dirty="0" err="1" smtClean="0">
                <a:solidFill>
                  <a:srgbClr val="1B7B36"/>
                </a:solidFill>
                <a:cs typeface="Arial" charset="0"/>
              </a:rPr>
              <a:t>Frinken</a:t>
            </a:r>
            <a:r>
              <a:rPr lang="en-US" sz="1800" b="1" dirty="0" smtClean="0">
                <a:solidFill>
                  <a:srgbClr val="1B7B36"/>
                </a:solidFill>
                <a:cs typeface="Arial" charset="0"/>
              </a:rPr>
              <a:t> and </a:t>
            </a:r>
            <a:r>
              <a:rPr lang="en-US" sz="1800" b="1" dirty="0" err="1" smtClean="0">
                <a:solidFill>
                  <a:srgbClr val="1B7B36"/>
                </a:solidFill>
                <a:cs typeface="Arial" charset="0"/>
              </a:rPr>
              <a:t>Christof</a:t>
            </a:r>
            <a:r>
              <a:rPr lang="en-US" sz="1800" b="1" dirty="0" smtClean="0">
                <a:solidFill>
                  <a:srgbClr val="1B7B36"/>
                </a:solidFill>
                <a:cs typeface="Arial" charset="0"/>
              </a:rPr>
              <a:t> </a:t>
            </a:r>
            <a:r>
              <a:rPr lang="en-US" sz="1800" b="1" dirty="0" err="1" smtClean="0">
                <a:solidFill>
                  <a:srgbClr val="1B7B36"/>
                </a:solidFill>
                <a:cs typeface="Arial" charset="0"/>
              </a:rPr>
              <a:t>Paar</a:t>
            </a:r>
            <a:endParaRPr lang="en-US" sz="1800" b="1" dirty="0" smtClean="0">
              <a:solidFill>
                <a:srgbClr val="1B7B36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advTm="8542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Würfel 113"/>
          <p:cNvSpPr/>
          <p:nvPr/>
        </p:nvSpPr>
        <p:spPr>
          <a:xfrm>
            <a:off x="1603522" y="3980329"/>
            <a:ext cx="9745796" cy="2878232"/>
          </a:xfrm>
          <a:prstGeom prst="cube">
            <a:avLst>
              <a:gd name="adj" fmla="val 6285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358774" y="1209931"/>
            <a:ext cx="8677650" cy="3579055"/>
          </a:xfrm>
          <a:noFill/>
          <a:ln/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Capacitive Coupled Voltage Contrast</a:t>
            </a:r>
          </a:p>
          <a:p>
            <a:pPr lvl="1"/>
            <a:r>
              <a:rPr lang="en-US" dirty="0" smtClean="0"/>
              <a:t>With passivation</a:t>
            </a:r>
          </a:p>
          <a:p>
            <a:pPr lvl="1"/>
            <a:r>
              <a:rPr lang="en-US" dirty="0" smtClean="0"/>
              <a:t>2 phases separated by a cycle</a:t>
            </a:r>
          </a:p>
          <a:p>
            <a:pPr lvl="2"/>
            <a:r>
              <a:rPr lang="en-US" dirty="0" smtClean="0"/>
              <a:t>Charge</a:t>
            </a:r>
          </a:p>
          <a:p>
            <a:pPr lvl="2"/>
            <a:r>
              <a:rPr lang="de-DE" dirty="0" smtClean="0"/>
              <a:t>(</a:t>
            </a:r>
            <a:r>
              <a:rPr lang="en-US" dirty="0" smtClean="0"/>
              <a:t>Clock cycle)</a:t>
            </a:r>
          </a:p>
          <a:p>
            <a:pPr lvl="2"/>
            <a:r>
              <a:rPr lang="en-US" dirty="0" smtClean="0"/>
              <a:t>Evaluate</a:t>
            </a:r>
            <a:endParaRPr lang="de-DE" dirty="0" smtClean="0"/>
          </a:p>
          <a:p>
            <a:r>
              <a:rPr lang="de-DE" dirty="0" smtClean="0"/>
              <a:t>    </a:t>
            </a:r>
            <a:r>
              <a:rPr lang="de-DE" dirty="0" err="1" smtClean="0"/>
              <a:t>External</a:t>
            </a:r>
            <a:r>
              <a:rPr lang="de-DE" dirty="0" smtClean="0"/>
              <a:t> </a:t>
            </a:r>
            <a:r>
              <a:rPr lang="de-DE" dirty="0" err="1"/>
              <a:t>clock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!</a:t>
            </a:r>
            <a:endParaRPr lang="de-DE" dirty="0" smtClean="0"/>
          </a:p>
        </p:txBody>
      </p:sp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de-DE" dirty="0" err="1"/>
              <a:t>Voltage</a:t>
            </a:r>
            <a:r>
              <a:rPr lang="de-DE" dirty="0"/>
              <a:t> </a:t>
            </a:r>
            <a:r>
              <a:rPr lang="de-DE" dirty="0" err="1"/>
              <a:t>Contrast</a:t>
            </a:r>
            <a:r>
              <a:rPr lang="de-DE" dirty="0"/>
              <a:t> SCA</a:t>
            </a:r>
            <a:r>
              <a:rPr lang="de-DE" sz="2800" b="0" dirty="0" smtClean="0"/>
              <a:t/>
            </a:r>
            <a:br>
              <a:rPr lang="de-DE" sz="2800" b="0" dirty="0" smtClean="0"/>
            </a:br>
            <a:r>
              <a:rPr lang="en-US" sz="2800" dirty="0"/>
              <a:t>Capacitive Coupled Voltage Contrast</a:t>
            </a:r>
            <a:endParaRPr lang="de-DE" sz="2800" dirty="0"/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3794235" y="1906069"/>
            <a:ext cx="5826112" cy="499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9014" indent="-399014">
              <a:spcBef>
                <a:spcPct val="50000"/>
              </a:spcBef>
              <a:buSzPct val="105000"/>
              <a:buFont typeface="Wingdings" pitchFamily="2" charset="2"/>
              <a:buChar char="§"/>
            </a:pPr>
            <a:endParaRPr lang="de-DE"/>
          </a:p>
        </p:txBody>
      </p:sp>
      <p:sp>
        <p:nvSpPr>
          <p:cNvPr id="9" name="Pfeil nach rechts 8"/>
          <p:cNvSpPr/>
          <p:nvPr/>
        </p:nvSpPr>
        <p:spPr>
          <a:xfrm>
            <a:off x="401780" y="3447965"/>
            <a:ext cx="654423" cy="376517"/>
          </a:xfrm>
          <a:prstGeom prst="rightArrow">
            <a:avLst/>
          </a:prstGeom>
          <a:solidFill>
            <a:srgbClr val="003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6" name="Rechteck 125"/>
          <p:cNvSpPr/>
          <p:nvPr/>
        </p:nvSpPr>
        <p:spPr>
          <a:xfrm>
            <a:off x="1599733" y="5785476"/>
            <a:ext cx="1829616" cy="13094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  <a:scene3d>
            <a:camera prst="orthographicFront">
              <a:rot lat="594000" lon="600000" rev="120000"/>
            </a:camera>
            <a:lightRig rig="threePt" dir="t"/>
          </a:scene3d>
          <a:sp3d extrusionH="5080000" contourW="12700">
            <a:extrusionClr>
              <a:schemeClr val="bg1">
                <a:lumMod val="85000"/>
              </a:schemeClr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9"/>
          <p:cNvSpPr/>
          <p:nvPr/>
        </p:nvSpPr>
        <p:spPr>
          <a:xfrm>
            <a:off x="3429349" y="5283291"/>
            <a:ext cx="1675272" cy="940492"/>
          </a:xfrm>
          <a:prstGeom prst="roundRect">
            <a:avLst>
              <a:gd name="adj" fmla="val 33472"/>
            </a:avLst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  <a:scene3d>
            <a:camera prst="orthographicFront">
              <a:rot lat="590794" lon="636000" rev="120000"/>
            </a:camera>
            <a:lightRig rig="threePt" dir="t"/>
          </a:scene3d>
          <a:sp3d extrusionH="5080000">
            <a:bevelT/>
            <a:extrusionClr>
              <a:schemeClr val="bg1">
                <a:lumMod val="85000"/>
              </a:schemeClr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/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5104621" y="5785476"/>
            <a:ext cx="1579465" cy="1189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  <a:scene3d>
            <a:camera prst="orthographicFront">
              <a:rot lat="594000" lon="600000" rev="120000"/>
            </a:camera>
            <a:lightRig rig="threePt" dir="t"/>
          </a:scene3d>
          <a:sp3d extrusionH="5080000" contourW="12700">
            <a:extrusionClr>
              <a:schemeClr val="bg1">
                <a:lumMod val="85000"/>
              </a:schemeClr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Abgerundetes Rechteck 10"/>
          <p:cNvSpPr/>
          <p:nvPr/>
        </p:nvSpPr>
        <p:spPr>
          <a:xfrm>
            <a:off x="6684086" y="5283291"/>
            <a:ext cx="1675272" cy="940492"/>
          </a:xfrm>
          <a:prstGeom prst="roundRect">
            <a:avLst>
              <a:gd name="adj" fmla="val 33471"/>
            </a:avLst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  <a:scene3d>
            <a:camera prst="orthographicFront">
              <a:rot lat="588000" lon="660000" rev="60000"/>
            </a:camera>
            <a:lightRig rig="threePt" dir="t"/>
          </a:scene3d>
          <a:sp3d extrusionH="5080000">
            <a:bevelT/>
            <a:extrusionClr>
              <a:schemeClr val="bg1">
                <a:lumMod val="8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/>
            <a:endParaRPr lang="de-DE"/>
          </a:p>
        </p:txBody>
      </p:sp>
      <p:sp>
        <p:nvSpPr>
          <p:cNvPr id="104" name="Würfel 103"/>
          <p:cNvSpPr/>
          <p:nvPr/>
        </p:nvSpPr>
        <p:spPr>
          <a:xfrm>
            <a:off x="6948339" y="4491318"/>
            <a:ext cx="2233762" cy="1428685"/>
          </a:xfrm>
          <a:prstGeom prst="cube">
            <a:avLst>
              <a:gd name="adj" fmla="val 70143"/>
            </a:avLst>
          </a:prstGeom>
          <a:solidFill>
            <a:schemeClr val="tx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1602741" y="5918428"/>
            <a:ext cx="7939162" cy="95270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/>
            <a:endParaRPr lang="de-DE"/>
          </a:p>
        </p:txBody>
      </p:sp>
      <p:sp>
        <p:nvSpPr>
          <p:cNvPr id="115" name="Würfel 114"/>
          <p:cNvSpPr/>
          <p:nvPr/>
        </p:nvSpPr>
        <p:spPr>
          <a:xfrm>
            <a:off x="2516436" y="6146320"/>
            <a:ext cx="6906393" cy="561479"/>
          </a:xfrm>
          <a:prstGeom prst="cube">
            <a:avLst>
              <a:gd name="adj" fmla="val 2899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1603522" y="6127985"/>
            <a:ext cx="1190756" cy="563453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r>
              <a:rPr lang="de-DE" sz="1400" dirty="0" err="1"/>
              <a:t>d</a:t>
            </a:r>
            <a:r>
              <a:rPr lang="de-DE" sz="1500" dirty="0" err="1" smtClean="0"/>
              <a:t>ielectric</a:t>
            </a:r>
            <a:endParaRPr lang="de-DE" sz="1500" dirty="0" smtClean="0"/>
          </a:p>
          <a:p>
            <a:r>
              <a:rPr lang="en-US" sz="1500" smtClean="0"/>
              <a:t>SiO</a:t>
            </a:r>
            <a:r>
              <a:rPr lang="en-US" sz="1400" baseline="-25000" smtClean="0"/>
              <a:t>2</a:t>
            </a:r>
            <a:endParaRPr lang="de-DE" sz="1500" dirty="0"/>
          </a:p>
        </p:txBody>
      </p:sp>
      <p:sp>
        <p:nvSpPr>
          <p:cNvPr id="119" name="Würfel 118"/>
          <p:cNvSpPr/>
          <p:nvPr/>
        </p:nvSpPr>
        <p:spPr>
          <a:xfrm>
            <a:off x="3651772" y="4491318"/>
            <a:ext cx="2233762" cy="1428685"/>
          </a:xfrm>
          <a:prstGeom prst="cube">
            <a:avLst>
              <a:gd name="adj" fmla="val 70143"/>
            </a:avLst>
          </a:prstGeom>
          <a:solidFill>
            <a:schemeClr val="tx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uppieren 13"/>
          <p:cNvGrpSpPr/>
          <p:nvPr/>
        </p:nvGrpSpPr>
        <p:grpSpPr>
          <a:xfrm>
            <a:off x="3669296" y="5510009"/>
            <a:ext cx="1209920" cy="418664"/>
            <a:chOff x="2125357" y="4642743"/>
            <a:chExt cx="1097502" cy="379725"/>
          </a:xfrm>
        </p:grpSpPr>
        <p:sp>
          <p:nvSpPr>
            <p:cNvPr id="15" name="Rechteck 14"/>
            <p:cNvSpPr/>
            <p:nvPr/>
          </p:nvSpPr>
          <p:spPr>
            <a:xfrm>
              <a:off x="2125357" y="4642743"/>
              <a:ext cx="1097502" cy="365579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2195736" y="4653136"/>
              <a:ext cx="9361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err="1" smtClean="0">
                  <a:solidFill>
                    <a:schemeClr val="bg1"/>
                  </a:solidFill>
                </a:rPr>
                <a:t>Wire</a:t>
              </a:r>
              <a:endParaRPr lang="de-DE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6945547" y="5501340"/>
            <a:ext cx="1209920" cy="418664"/>
            <a:chOff x="2125357" y="4642743"/>
            <a:chExt cx="1097502" cy="379725"/>
          </a:xfrm>
        </p:grpSpPr>
        <p:sp>
          <p:nvSpPr>
            <p:cNvPr id="18" name="Rechteck 17"/>
            <p:cNvSpPr/>
            <p:nvPr/>
          </p:nvSpPr>
          <p:spPr>
            <a:xfrm>
              <a:off x="2125357" y="4642743"/>
              <a:ext cx="1097502" cy="365579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2195736" y="4653136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err="1" smtClean="0">
                  <a:solidFill>
                    <a:schemeClr val="bg1"/>
                  </a:solidFill>
                </a:rPr>
                <a:t>Wire</a:t>
              </a:r>
              <a:endParaRPr lang="de-DE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2516436" y="6301242"/>
            <a:ext cx="6763031" cy="390196"/>
            <a:chOff x="2125357" y="4642743"/>
            <a:chExt cx="1097502" cy="379725"/>
          </a:xfrm>
        </p:grpSpPr>
        <p:sp>
          <p:nvSpPr>
            <p:cNvPr id="21" name="Rechteck 20"/>
            <p:cNvSpPr/>
            <p:nvPr/>
          </p:nvSpPr>
          <p:spPr>
            <a:xfrm>
              <a:off x="2125357" y="4642743"/>
              <a:ext cx="1097502" cy="365579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2195736" y="4653136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err="1" smtClean="0">
                  <a:solidFill>
                    <a:schemeClr val="bg1"/>
                  </a:solidFill>
                </a:rPr>
                <a:t>Wire</a:t>
              </a:r>
              <a:endParaRPr lang="de-DE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5731479" y="5918428"/>
            <a:ext cx="158768" cy="238176"/>
            <a:chOff x="1835696" y="2708920"/>
            <a:chExt cx="288032" cy="504056"/>
          </a:xfrm>
        </p:grpSpPr>
        <p:cxnSp>
          <p:nvCxnSpPr>
            <p:cNvPr id="62" name="Gerade Verbindung 61"/>
            <p:cNvCxnSpPr/>
            <p:nvPr/>
          </p:nvCxnSpPr>
          <p:spPr>
            <a:xfrm>
              <a:off x="1979712" y="2708920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/>
          </p:nvCxnSpPr>
          <p:spPr>
            <a:xfrm>
              <a:off x="1979712" y="2996952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/>
          </p:nvCxnSpPr>
          <p:spPr>
            <a:xfrm>
              <a:off x="1835696" y="2924944"/>
              <a:ext cx="2880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/>
          </p:nvCxnSpPr>
          <p:spPr>
            <a:xfrm>
              <a:off x="1835696" y="2996952"/>
              <a:ext cx="2880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pieren 65"/>
          <p:cNvGrpSpPr/>
          <p:nvPr/>
        </p:nvGrpSpPr>
        <p:grpSpPr>
          <a:xfrm>
            <a:off x="7477923" y="5283291"/>
            <a:ext cx="158768" cy="238176"/>
            <a:chOff x="1835696" y="2708920"/>
            <a:chExt cx="288032" cy="504056"/>
          </a:xfrm>
        </p:grpSpPr>
        <p:cxnSp>
          <p:nvCxnSpPr>
            <p:cNvPr id="67" name="Gerade Verbindung 66"/>
            <p:cNvCxnSpPr/>
            <p:nvPr/>
          </p:nvCxnSpPr>
          <p:spPr>
            <a:xfrm>
              <a:off x="1979712" y="2708920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/>
          </p:nvCxnSpPr>
          <p:spPr>
            <a:xfrm>
              <a:off x="1979712" y="2996952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/>
          </p:nvCxnSpPr>
          <p:spPr>
            <a:xfrm>
              <a:off x="1835696" y="2924944"/>
              <a:ext cx="2880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/>
          </p:nvCxnSpPr>
          <p:spPr>
            <a:xfrm>
              <a:off x="1835696" y="2996952"/>
              <a:ext cx="2880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uppieren 70"/>
          <p:cNvGrpSpPr/>
          <p:nvPr/>
        </p:nvGrpSpPr>
        <p:grpSpPr>
          <a:xfrm>
            <a:off x="4143803" y="5283291"/>
            <a:ext cx="158768" cy="238176"/>
            <a:chOff x="1835696" y="2708920"/>
            <a:chExt cx="288032" cy="504056"/>
          </a:xfrm>
        </p:grpSpPr>
        <p:cxnSp>
          <p:nvCxnSpPr>
            <p:cNvPr id="72" name="Gerade Verbindung 71"/>
            <p:cNvCxnSpPr/>
            <p:nvPr/>
          </p:nvCxnSpPr>
          <p:spPr>
            <a:xfrm>
              <a:off x="1979712" y="2708920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/>
          </p:nvCxnSpPr>
          <p:spPr>
            <a:xfrm>
              <a:off x="1979712" y="2996952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/>
          </p:nvCxnSpPr>
          <p:spPr>
            <a:xfrm>
              <a:off x="1835696" y="2924944"/>
              <a:ext cx="2880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/>
          </p:nvCxnSpPr>
          <p:spPr>
            <a:xfrm>
              <a:off x="1835696" y="2996952"/>
              <a:ext cx="2880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feld 90"/>
          <p:cNvSpPr txBox="1"/>
          <p:nvPr/>
        </p:nvSpPr>
        <p:spPr>
          <a:xfrm>
            <a:off x="-34589" y="5385366"/>
            <a:ext cx="1671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smtClean="0"/>
              <a:t>Top metal layer</a:t>
            </a:r>
            <a:r>
              <a:rPr lang="en-US" smtClean="0"/>
              <a:t> </a:t>
            </a:r>
            <a:endParaRPr lang="de-DE"/>
          </a:p>
        </p:txBody>
      </p:sp>
      <p:sp>
        <p:nvSpPr>
          <p:cNvPr id="92" name="Textfeld 91"/>
          <p:cNvSpPr txBox="1"/>
          <p:nvPr/>
        </p:nvSpPr>
        <p:spPr>
          <a:xfrm>
            <a:off x="-1" y="6227933"/>
            <a:ext cx="1602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smtClean="0"/>
              <a:t>2nd metal layer</a:t>
            </a:r>
            <a:r>
              <a:rPr lang="en-US" smtClean="0"/>
              <a:t> </a:t>
            </a:r>
            <a:endParaRPr lang="de-DE"/>
          </a:p>
        </p:txBody>
      </p:sp>
      <p:sp>
        <p:nvSpPr>
          <p:cNvPr id="125" name="Rechteck 124"/>
          <p:cNvSpPr/>
          <p:nvPr/>
        </p:nvSpPr>
        <p:spPr>
          <a:xfrm>
            <a:off x="8359358" y="5785476"/>
            <a:ext cx="1182545" cy="13747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  <a:scene3d>
            <a:camera prst="orthographicFront">
              <a:rot lat="594000" lon="600000" rev="120000"/>
            </a:camera>
            <a:lightRig rig="threePt" dir="t"/>
          </a:scene3d>
          <a:sp3d extrusionH="5080000" contourW="12700">
            <a:extrusionClr>
              <a:schemeClr val="bg1">
                <a:lumMod val="85000"/>
              </a:schemeClr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8155467" y="3629788"/>
            <a:ext cx="1405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S</a:t>
            </a:r>
            <a:r>
              <a:rPr lang="de-DE" sz="1400" dirty="0" err="1" smtClean="0"/>
              <a:t>chematic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498046789"/>
      </p:ext>
    </p:extLst>
  </p:cSld>
  <p:clrMapOvr>
    <a:masterClrMapping/>
  </p:clrMapOvr>
  <p:transition xmlns:p14="http://schemas.microsoft.com/office/powerpoint/2010/main" advTm="11961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0" y="5245392"/>
            <a:ext cx="1580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Top metal layer</a:t>
            </a:r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de-DE" dirty="0" err="1"/>
              <a:t>Voltage</a:t>
            </a:r>
            <a:r>
              <a:rPr lang="de-DE" dirty="0"/>
              <a:t> </a:t>
            </a:r>
            <a:r>
              <a:rPr lang="de-DE" dirty="0" err="1"/>
              <a:t>Contrast</a:t>
            </a:r>
            <a:r>
              <a:rPr lang="de-DE" dirty="0"/>
              <a:t> SCA</a:t>
            </a:r>
            <a:r>
              <a:rPr lang="de-DE" sz="2800" b="0" dirty="0" smtClean="0"/>
              <a:t/>
            </a:r>
            <a:br>
              <a:rPr lang="de-DE" sz="2800" b="0" dirty="0" smtClean="0"/>
            </a:br>
            <a:r>
              <a:rPr lang="de-DE" sz="2800" b="0" dirty="0" err="1" smtClean="0"/>
              <a:t>Capacitive</a:t>
            </a:r>
            <a:r>
              <a:rPr lang="de-DE" sz="2800" b="0" dirty="0" smtClean="0"/>
              <a:t> </a:t>
            </a:r>
            <a:r>
              <a:rPr lang="de-DE" sz="2800" b="0" dirty="0" err="1" smtClean="0"/>
              <a:t>Coupled</a:t>
            </a:r>
            <a:r>
              <a:rPr lang="de-DE" sz="2800" b="0" dirty="0" smtClean="0"/>
              <a:t> VC – Phase 1</a:t>
            </a:r>
            <a:endParaRPr lang="de-DE" sz="2800" b="0" dirty="0"/>
          </a:p>
        </p:txBody>
      </p:sp>
      <p:sp>
        <p:nvSpPr>
          <p:cNvPr id="8" name="Abgerundetes Rechteck 7"/>
          <p:cNvSpPr/>
          <p:nvPr/>
        </p:nvSpPr>
        <p:spPr>
          <a:xfrm>
            <a:off x="2714115" y="5089757"/>
            <a:ext cx="1675272" cy="94049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/>
            <a:endParaRPr lang="de-DE"/>
          </a:p>
        </p:txBody>
      </p:sp>
      <p:sp>
        <p:nvSpPr>
          <p:cNvPr id="9" name="Abgerundetes Rechteck 8"/>
          <p:cNvSpPr/>
          <p:nvPr/>
        </p:nvSpPr>
        <p:spPr>
          <a:xfrm>
            <a:off x="5968852" y="5089757"/>
            <a:ext cx="1675272" cy="94049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887507" y="5724894"/>
            <a:ext cx="7939162" cy="95270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888288" y="5934451"/>
            <a:ext cx="1190756" cy="563453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r>
              <a:rPr lang="de-DE" sz="1500" dirty="0" err="1"/>
              <a:t>d</a:t>
            </a:r>
            <a:r>
              <a:rPr lang="de-DE" sz="1500" dirty="0" err="1" smtClean="0"/>
              <a:t>ielectric</a:t>
            </a:r>
            <a:endParaRPr lang="de-DE" sz="1500" dirty="0" smtClean="0"/>
          </a:p>
          <a:p>
            <a:r>
              <a:rPr lang="en-US" sz="1500" dirty="0" smtClean="0"/>
              <a:t>SiO</a:t>
            </a:r>
            <a:r>
              <a:rPr lang="en-US" sz="1400" baseline="-25000" dirty="0" smtClean="0"/>
              <a:t>2</a:t>
            </a:r>
            <a:endParaRPr lang="de-DE" sz="1500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2954062" y="5316475"/>
            <a:ext cx="1209920" cy="418664"/>
            <a:chOff x="2125357" y="4642743"/>
            <a:chExt cx="1097502" cy="379725"/>
          </a:xfrm>
        </p:grpSpPr>
        <p:sp>
          <p:nvSpPr>
            <p:cNvPr id="13" name="Rechteck 12"/>
            <p:cNvSpPr/>
            <p:nvPr/>
          </p:nvSpPr>
          <p:spPr>
            <a:xfrm>
              <a:off x="2125357" y="4642743"/>
              <a:ext cx="1097502" cy="365579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2195736" y="4653136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mtClean="0">
                  <a:solidFill>
                    <a:schemeClr val="bg1"/>
                  </a:solidFill>
                </a:rPr>
                <a:t>+3 V</a:t>
              </a:r>
              <a:endParaRPr lang="de-DE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6230313" y="5307806"/>
            <a:ext cx="1209920" cy="418664"/>
            <a:chOff x="2125357" y="4642743"/>
            <a:chExt cx="1097502" cy="379725"/>
          </a:xfrm>
        </p:grpSpPr>
        <p:sp>
          <p:nvSpPr>
            <p:cNvPr id="16" name="Rechteck 15"/>
            <p:cNvSpPr/>
            <p:nvPr/>
          </p:nvSpPr>
          <p:spPr>
            <a:xfrm>
              <a:off x="2125357" y="4642743"/>
              <a:ext cx="1097502" cy="365579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2195736" y="4653136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mtClean="0">
                  <a:solidFill>
                    <a:schemeClr val="bg1"/>
                  </a:solidFill>
                </a:rPr>
                <a:t>GND</a:t>
              </a:r>
              <a:endParaRPr lang="de-DE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1920276" y="5963071"/>
            <a:ext cx="6668241" cy="418664"/>
            <a:chOff x="2125357" y="4642743"/>
            <a:chExt cx="1097502" cy="379725"/>
          </a:xfrm>
        </p:grpSpPr>
        <p:sp>
          <p:nvSpPr>
            <p:cNvPr id="19" name="Rechteck 18"/>
            <p:cNvSpPr/>
            <p:nvPr/>
          </p:nvSpPr>
          <p:spPr>
            <a:xfrm>
              <a:off x="2125357" y="4642743"/>
              <a:ext cx="1097502" cy="365579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2195736" y="4653136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mtClean="0">
                  <a:solidFill>
                    <a:schemeClr val="bg1"/>
                  </a:solidFill>
                </a:rPr>
                <a:t>+3 V</a:t>
              </a:r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4" name="Ellipse 23"/>
          <p:cNvSpPr/>
          <p:nvPr/>
        </p:nvSpPr>
        <p:spPr>
          <a:xfrm>
            <a:off x="3031649" y="5010365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25" name="Ellipse 24"/>
          <p:cNvSpPr/>
          <p:nvPr/>
        </p:nvSpPr>
        <p:spPr>
          <a:xfrm>
            <a:off x="2872882" y="5010365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26" name="Ellipse 25"/>
          <p:cNvSpPr/>
          <p:nvPr/>
        </p:nvSpPr>
        <p:spPr>
          <a:xfrm>
            <a:off x="3190417" y="5010365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27" name="Ellipse 26"/>
          <p:cNvSpPr/>
          <p:nvPr/>
        </p:nvSpPr>
        <p:spPr>
          <a:xfrm>
            <a:off x="3825488" y="5010365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28" name="Ellipse 27"/>
          <p:cNvSpPr/>
          <p:nvPr/>
        </p:nvSpPr>
        <p:spPr>
          <a:xfrm>
            <a:off x="3984255" y="5010365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29" name="Ellipse 28"/>
          <p:cNvSpPr/>
          <p:nvPr/>
        </p:nvSpPr>
        <p:spPr>
          <a:xfrm>
            <a:off x="4143023" y="5010365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30" name="Ellipse 29"/>
          <p:cNvSpPr/>
          <p:nvPr/>
        </p:nvSpPr>
        <p:spPr>
          <a:xfrm>
            <a:off x="2952266" y="4851580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31" name="Ellipse 30"/>
          <p:cNvSpPr/>
          <p:nvPr/>
        </p:nvSpPr>
        <p:spPr>
          <a:xfrm>
            <a:off x="3111033" y="4851580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32" name="Ellipse 31"/>
          <p:cNvSpPr/>
          <p:nvPr/>
        </p:nvSpPr>
        <p:spPr>
          <a:xfrm>
            <a:off x="3269801" y="4851580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33" name="Ellipse 32"/>
          <p:cNvSpPr/>
          <p:nvPr/>
        </p:nvSpPr>
        <p:spPr>
          <a:xfrm>
            <a:off x="3428569" y="4851580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34" name="Ellipse 33"/>
          <p:cNvSpPr/>
          <p:nvPr/>
        </p:nvSpPr>
        <p:spPr>
          <a:xfrm>
            <a:off x="3587336" y="4851580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35" name="Ellipse 34"/>
          <p:cNvSpPr/>
          <p:nvPr/>
        </p:nvSpPr>
        <p:spPr>
          <a:xfrm>
            <a:off x="3746104" y="4851580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36" name="Ellipse 35"/>
          <p:cNvSpPr/>
          <p:nvPr/>
        </p:nvSpPr>
        <p:spPr>
          <a:xfrm>
            <a:off x="3904871" y="4851580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37" name="Ellipse 36"/>
          <p:cNvSpPr/>
          <p:nvPr/>
        </p:nvSpPr>
        <p:spPr>
          <a:xfrm>
            <a:off x="4063639" y="4851580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38" name="Ellipse 37"/>
          <p:cNvSpPr/>
          <p:nvPr/>
        </p:nvSpPr>
        <p:spPr>
          <a:xfrm>
            <a:off x="1920276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39" name="Ellipse 38"/>
          <p:cNvSpPr/>
          <p:nvPr/>
        </p:nvSpPr>
        <p:spPr>
          <a:xfrm>
            <a:off x="2079044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40" name="Ellipse 39"/>
          <p:cNvSpPr/>
          <p:nvPr/>
        </p:nvSpPr>
        <p:spPr>
          <a:xfrm>
            <a:off x="2237811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41" name="Ellipse 40"/>
          <p:cNvSpPr/>
          <p:nvPr/>
        </p:nvSpPr>
        <p:spPr>
          <a:xfrm>
            <a:off x="2396579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42" name="Ellipse 41"/>
          <p:cNvSpPr/>
          <p:nvPr/>
        </p:nvSpPr>
        <p:spPr>
          <a:xfrm>
            <a:off x="2555347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43" name="Ellipse 42"/>
          <p:cNvSpPr/>
          <p:nvPr/>
        </p:nvSpPr>
        <p:spPr>
          <a:xfrm>
            <a:off x="4381174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44" name="Ellipse 43"/>
          <p:cNvSpPr/>
          <p:nvPr/>
        </p:nvSpPr>
        <p:spPr>
          <a:xfrm>
            <a:off x="4539942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45" name="Ellipse 44"/>
          <p:cNvSpPr/>
          <p:nvPr/>
        </p:nvSpPr>
        <p:spPr>
          <a:xfrm>
            <a:off x="4698710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46" name="Ellipse 45"/>
          <p:cNvSpPr/>
          <p:nvPr/>
        </p:nvSpPr>
        <p:spPr>
          <a:xfrm>
            <a:off x="4857477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48" name="Ellipse 47"/>
          <p:cNvSpPr/>
          <p:nvPr/>
        </p:nvSpPr>
        <p:spPr>
          <a:xfrm>
            <a:off x="5175013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49" name="Ellipse 48"/>
          <p:cNvSpPr/>
          <p:nvPr/>
        </p:nvSpPr>
        <p:spPr>
          <a:xfrm>
            <a:off x="5333780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50" name="Ellipse 49"/>
          <p:cNvSpPr/>
          <p:nvPr/>
        </p:nvSpPr>
        <p:spPr>
          <a:xfrm>
            <a:off x="5492548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51" name="Ellipse 50"/>
          <p:cNvSpPr/>
          <p:nvPr/>
        </p:nvSpPr>
        <p:spPr>
          <a:xfrm>
            <a:off x="5651316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52" name="Ellipse 51"/>
          <p:cNvSpPr/>
          <p:nvPr/>
        </p:nvSpPr>
        <p:spPr>
          <a:xfrm>
            <a:off x="5810083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53" name="Ellipse 52"/>
          <p:cNvSpPr/>
          <p:nvPr/>
        </p:nvSpPr>
        <p:spPr>
          <a:xfrm>
            <a:off x="7635911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54" name="Ellipse 53"/>
          <p:cNvSpPr/>
          <p:nvPr/>
        </p:nvSpPr>
        <p:spPr>
          <a:xfrm>
            <a:off x="7794679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55" name="Ellipse 54"/>
          <p:cNvSpPr/>
          <p:nvPr/>
        </p:nvSpPr>
        <p:spPr>
          <a:xfrm>
            <a:off x="7953446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56" name="Ellipse 55"/>
          <p:cNvSpPr/>
          <p:nvPr/>
        </p:nvSpPr>
        <p:spPr>
          <a:xfrm>
            <a:off x="8112214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cxnSp>
        <p:nvCxnSpPr>
          <p:cNvPr id="72" name="Gerade Verbindung mit Pfeil 71"/>
          <p:cNvCxnSpPr>
            <a:stCxn id="73" idx="2"/>
          </p:cNvCxnSpPr>
          <p:nvPr/>
        </p:nvCxnSpPr>
        <p:spPr>
          <a:xfrm flipH="1">
            <a:off x="3595549" y="3304693"/>
            <a:ext cx="39692" cy="14829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feld 72"/>
          <p:cNvSpPr txBox="1"/>
          <p:nvPr/>
        </p:nvSpPr>
        <p:spPr>
          <a:xfrm>
            <a:off x="2881094" y="2802795"/>
            <a:ext cx="1508293" cy="501898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de-DE" sz="1300" dirty="0" err="1" smtClean="0"/>
              <a:t>accumulated</a:t>
            </a:r>
            <a:r>
              <a:rPr lang="de-DE" sz="1300" dirty="0" smtClean="0"/>
              <a:t> </a:t>
            </a:r>
            <a:r>
              <a:rPr lang="de-DE" sz="1300" dirty="0" err="1"/>
              <a:t>charge</a:t>
            </a:r>
            <a:endParaRPr lang="de-DE" sz="1300" dirty="0"/>
          </a:p>
        </p:txBody>
      </p:sp>
      <p:grpSp>
        <p:nvGrpSpPr>
          <p:cNvPr id="74" name="Gruppieren 73"/>
          <p:cNvGrpSpPr/>
          <p:nvPr/>
        </p:nvGrpSpPr>
        <p:grpSpPr>
          <a:xfrm>
            <a:off x="5016245" y="5724894"/>
            <a:ext cx="158768" cy="238176"/>
            <a:chOff x="1835696" y="2708920"/>
            <a:chExt cx="288032" cy="504056"/>
          </a:xfrm>
        </p:grpSpPr>
        <p:cxnSp>
          <p:nvCxnSpPr>
            <p:cNvPr id="75" name="Gerade Verbindung 74"/>
            <p:cNvCxnSpPr/>
            <p:nvPr/>
          </p:nvCxnSpPr>
          <p:spPr>
            <a:xfrm>
              <a:off x="1979712" y="2708920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/>
          </p:nvCxnSpPr>
          <p:spPr>
            <a:xfrm>
              <a:off x="1979712" y="2996952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/>
          </p:nvCxnSpPr>
          <p:spPr>
            <a:xfrm>
              <a:off x="1835696" y="2924944"/>
              <a:ext cx="2880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/>
          </p:nvCxnSpPr>
          <p:spPr>
            <a:xfrm>
              <a:off x="1835696" y="2996952"/>
              <a:ext cx="2880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Gerade Verbindung mit Pfeil 78"/>
          <p:cNvCxnSpPr>
            <a:stCxn id="73" idx="2"/>
          </p:cNvCxnSpPr>
          <p:nvPr/>
        </p:nvCxnSpPr>
        <p:spPr>
          <a:xfrm>
            <a:off x="3635241" y="3304693"/>
            <a:ext cx="1627367" cy="22768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/>
          <p:nvPr/>
        </p:nvCxnSpPr>
        <p:spPr>
          <a:xfrm flipH="1">
            <a:off x="2158428" y="3304693"/>
            <a:ext cx="1468600" cy="22614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uppieren 80"/>
          <p:cNvGrpSpPr/>
          <p:nvPr/>
        </p:nvGrpSpPr>
        <p:grpSpPr>
          <a:xfrm>
            <a:off x="6762689" y="5089757"/>
            <a:ext cx="158768" cy="238176"/>
            <a:chOff x="1835696" y="2708920"/>
            <a:chExt cx="288032" cy="504056"/>
          </a:xfrm>
        </p:grpSpPr>
        <p:cxnSp>
          <p:nvCxnSpPr>
            <p:cNvPr id="82" name="Gerade Verbindung 81"/>
            <p:cNvCxnSpPr/>
            <p:nvPr/>
          </p:nvCxnSpPr>
          <p:spPr>
            <a:xfrm>
              <a:off x="1979712" y="2708920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/>
          </p:nvCxnSpPr>
          <p:spPr>
            <a:xfrm>
              <a:off x="1979712" y="2996952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/>
          </p:nvCxnSpPr>
          <p:spPr>
            <a:xfrm>
              <a:off x="1835696" y="2924944"/>
              <a:ext cx="2880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/>
          </p:nvCxnSpPr>
          <p:spPr>
            <a:xfrm>
              <a:off x="1835696" y="2996952"/>
              <a:ext cx="2880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pieren 85"/>
          <p:cNvGrpSpPr/>
          <p:nvPr/>
        </p:nvGrpSpPr>
        <p:grpSpPr>
          <a:xfrm>
            <a:off x="3428569" y="5089757"/>
            <a:ext cx="158768" cy="238176"/>
            <a:chOff x="1835696" y="2708920"/>
            <a:chExt cx="288032" cy="504056"/>
          </a:xfrm>
        </p:grpSpPr>
        <p:cxnSp>
          <p:nvCxnSpPr>
            <p:cNvPr id="87" name="Gerade Verbindung 86"/>
            <p:cNvCxnSpPr/>
            <p:nvPr/>
          </p:nvCxnSpPr>
          <p:spPr>
            <a:xfrm>
              <a:off x="1979712" y="2708920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87"/>
            <p:cNvCxnSpPr/>
            <p:nvPr/>
          </p:nvCxnSpPr>
          <p:spPr>
            <a:xfrm>
              <a:off x="1979712" y="2996952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/>
            <p:cNvCxnSpPr/>
            <p:nvPr/>
          </p:nvCxnSpPr>
          <p:spPr>
            <a:xfrm>
              <a:off x="1835696" y="2924944"/>
              <a:ext cx="2880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89"/>
            <p:cNvCxnSpPr/>
            <p:nvPr/>
          </p:nvCxnSpPr>
          <p:spPr>
            <a:xfrm>
              <a:off x="1835696" y="2996952"/>
              <a:ext cx="2880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Ellipse 90"/>
          <p:cNvSpPr/>
          <p:nvPr/>
        </p:nvSpPr>
        <p:spPr>
          <a:xfrm>
            <a:off x="5016245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92" name="Ellipse 91"/>
          <p:cNvSpPr/>
          <p:nvPr/>
        </p:nvSpPr>
        <p:spPr>
          <a:xfrm>
            <a:off x="3349185" y="5010365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93" name="Ellipse 92"/>
          <p:cNvSpPr/>
          <p:nvPr/>
        </p:nvSpPr>
        <p:spPr>
          <a:xfrm>
            <a:off x="3666720" y="5010365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94" name="Ellipse 93"/>
          <p:cNvSpPr/>
          <p:nvPr/>
        </p:nvSpPr>
        <p:spPr>
          <a:xfrm>
            <a:off x="3507952" y="5010365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96" name="Ellipse 95"/>
          <p:cNvSpPr/>
          <p:nvPr/>
        </p:nvSpPr>
        <p:spPr>
          <a:xfrm>
            <a:off x="6207002" y="5010365"/>
            <a:ext cx="158768" cy="158784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+</a:t>
            </a:r>
          </a:p>
        </p:txBody>
      </p:sp>
      <p:sp>
        <p:nvSpPr>
          <p:cNvPr id="97" name="Ellipse 96"/>
          <p:cNvSpPr/>
          <p:nvPr/>
        </p:nvSpPr>
        <p:spPr>
          <a:xfrm>
            <a:off x="6365770" y="5010365"/>
            <a:ext cx="158768" cy="158784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+</a:t>
            </a:r>
          </a:p>
        </p:txBody>
      </p:sp>
      <p:sp>
        <p:nvSpPr>
          <p:cNvPr id="98" name="Ellipse 97"/>
          <p:cNvSpPr/>
          <p:nvPr/>
        </p:nvSpPr>
        <p:spPr>
          <a:xfrm>
            <a:off x="6524538" y="5010365"/>
            <a:ext cx="158768" cy="158784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+</a:t>
            </a:r>
          </a:p>
        </p:txBody>
      </p:sp>
      <p:sp>
        <p:nvSpPr>
          <p:cNvPr id="99" name="Ellipse 98"/>
          <p:cNvSpPr/>
          <p:nvPr/>
        </p:nvSpPr>
        <p:spPr>
          <a:xfrm>
            <a:off x="6683305" y="5010365"/>
            <a:ext cx="158768" cy="158784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+</a:t>
            </a:r>
          </a:p>
        </p:txBody>
      </p:sp>
      <p:sp>
        <p:nvSpPr>
          <p:cNvPr id="100" name="Ellipse 99"/>
          <p:cNvSpPr/>
          <p:nvPr/>
        </p:nvSpPr>
        <p:spPr>
          <a:xfrm>
            <a:off x="6842073" y="5010365"/>
            <a:ext cx="158768" cy="158784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+</a:t>
            </a:r>
          </a:p>
        </p:txBody>
      </p:sp>
      <p:sp>
        <p:nvSpPr>
          <p:cNvPr id="101" name="Ellipse 100"/>
          <p:cNvSpPr/>
          <p:nvPr/>
        </p:nvSpPr>
        <p:spPr>
          <a:xfrm>
            <a:off x="7000840" y="5010365"/>
            <a:ext cx="158768" cy="158784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+</a:t>
            </a:r>
          </a:p>
        </p:txBody>
      </p:sp>
      <p:sp>
        <p:nvSpPr>
          <p:cNvPr id="102" name="Ellipse 101"/>
          <p:cNvSpPr/>
          <p:nvPr/>
        </p:nvSpPr>
        <p:spPr>
          <a:xfrm>
            <a:off x="7159608" y="5010365"/>
            <a:ext cx="158768" cy="158784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+</a:t>
            </a:r>
          </a:p>
        </p:txBody>
      </p:sp>
      <p:sp>
        <p:nvSpPr>
          <p:cNvPr id="103" name="Ellipse 102"/>
          <p:cNvSpPr/>
          <p:nvPr/>
        </p:nvSpPr>
        <p:spPr>
          <a:xfrm>
            <a:off x="7318376" y="5010365"/>
            <a:ext cx="158768" cy="158784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+</a:t>
            </a:r>
          </a:p>
        </p:txBody>
      </p:sp>
      <p:sp>
        <p:nvSpPr>
          <p:cNvPr id="104" name="Ellipse 103"/>
          <p:cNvSpPr/>
          <p:nvPr/>
        </p:nvSpPr>
        <p:spPr>
          <a:xfrm>
            <a:off x="6762689" y="5327933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105" name="Ellipse 104"/>
          <p:cNvSpPr/>
          <p:nvPr/>
        </p:nvSpPr>
        <p:spPr>
          <a:xfrm>
            <a:off x="3428569" y="5327933"/>
            <a:ext cx="158768" cy="158784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+</a:t>
            </a:r>
          </a:p>
        </p:txBody>
      </p:sp>
      <p:sp>
        <p:nvSpPr>
          <p:cNvPr id="106" name="Ellipse 105"/>
          <p:cNvSpPr/>
          <p:nvPr/>
        </p:nvSpPr>
        <p:spPr>
          <a:xfrm>
            <a:off x="5016245" y="5963071"/>
            <a:ext cx="158768" cy="158784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+</a:t>
            </a:r>
          </a:p>
        </p:txBody>
      </p:sp>
      <p:sp>
        <p:nvSpPr>
          <p:cNvPr id="113" name="Textfeld 112"/>
          <p:cNvSpPr txBox="1"/>
          <p:nvPr/>
        </p:nvSpPr>
        <p:spPr>
          <a:xfrm>
            <a:off x="1" y="5866962"/>
            <a:ext cx="8875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 smtClean="0"/>
              <a:t>Secondmetal</a:t>
            </a:r>
            <a:endParaRPr lang="en-US" dirty="0"/>
          </a:p>
          <a:p>
            <a:r>
              <a:rPr lang="en-US" sz="1500" dirty="0" smtClean="0"/>
              <a:t>layer</a:t>
            </a:r>
            <a:endParaRPr lang="de-DE" sz="1500" dirty="0"/>
          </a:p>
        </p:txBody>
      </p:sp>
      <p:grpSp>
        <p:nvGrpSpPr>
          <p:cNvPr id="108" name="Gruppieren 107"/>
          <p:cNvGrpSpPr/>
          <p:nvPr/>
        </p:nvGrpSpPr>
        <p:grpSpPr>
          <a:xfrm>
            <a:off x="125800" y="1344304"/>
            <a:ext cx="2381515" cy="4366569"/>
            <a:chOff x="7080224" y="1358325"/>
            <a:chExt cx="2381515" cy="4366569"/>
          </a:xfrm>
        </p:grpSpPr>
        <p:sp>
          <p:nvSpPr>
            <p:cNvPr id="21" name="Trapezoid 20"/>
            <p:cNvSpPr/>
            <p:nvPr/>
          </p:nvSpPr>
          <p:spPr>
            <a:xfrm rot="10800000">
              <a:off x="7318376" y="2152247"/>
              <a:ext cx="2143363" cy="3572647"/>
            </a:xfrm>
            <a:prstGeom prst="trapezoid">
              <a:avLst>
                <a:gd name="adj" fmla="val 50000"/>
              </a:avLst>
            </a:prstGeom>
            <a:solidFill>
              <a:srgbClr val="FF0000">
                <a:alpha val="10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803" tIns="50402" rIns="100803" bIns="50402"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/>
            <p:cNvSpPr/>
            <p:nvPr/>
          </p:nvSpPr>
          <p:spPr>
            <a:xfrm>
              <a:off x="7318376" y="1596502"/>
              <a:ext cx="2143363" cy="55574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803" tIns="50402" rIns="100803" bIns="50402"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7318376" y="1675894"/>
              <a:ext cx="2143363" cy="407206"/>
            </a:xfrm>
            <a:prstGeom prst="rect">
              <a:avLst/>
            </a:prstGeom>
            <a:noFill/>
          </p:spPr>
          <p:txBody>
            <a:bodyPr wrap="square" lIns="100803" tIns="50402" rIns="100803" bIns="50402" rtlCol="0">
              <a:spAutoFit/>
            </a:bodyPr>
            <a:lstStyle/>
            <a:p>
              <a:pPr algn="ctr"/>
              <a:r>
                <a:rPr lang="de-DE" dirty="0" smtClean="0"/>
                <a:t>SEM</a:t>
              </a:r>
              <a:endParaRPr lang="de-DE" dirty="0"/>
            </a:p>
          </p:txBody>
        </p:sp>
        <p:cxnSp>
          <p:nvCxnSpPr>
            <p:cNvPr id="47" name="Gerade Verbindung mit Pfeil 46"/>
            <p:cNvCxnSpPr/>
            <p:nvPr/>
          </p:nvCxnSpPr>
          <p:spPr>
            <a:xfrm>
              <a:off x="7080224" y="1358325"/>
              <a:ext cx="238151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uppieren 56"/>
            <p:cNvGrpSpPr/>
            <p:nvPr/>
          </p:nvGrpSpPr>
          <p:grpSpPr>
            <a:xfrm>
              <a:off x="8429749" y="4692796"/>
              <a:ext cx="158768" cy="317569"/>
              <a:chOff x="7884368" y="4077072"/>
              <a:chExt cx="144016" cy="288032"/>
            </a:xfrm>
          </p:grpSpPr>
          <p:sp>
            <p:nvSpPr>
              <p:cNvPr id="58" name="Ellipse 57"/>
              <p:cNvSpPr/>
              <p:nvPr/>
            </p:nvSpPr>
            <p:spPr>
              <a:xfrm>
                <a:off x="7884368" y="407707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r>
                  <a:rPr lang="de-DE" sz="6600"/>
                  <a:t>-</a:t>
                </a:r>
              </a:p>
            </p:txBody>
          </p:sp>
          <p:cxnSp>
            <p:nvCxnSpPr>
              <p:cNvPr id="59" name="Gerade Verbindung mit Pfeil 58"/>
              <p:cNvCxnSpPr/>
              <p:nvPr/>
            </p:nvCxnSpPr>
            <p:spPr>
              <a:xfrm>
                <a:off x="7956376" y="4221088"/>
                <a:ext cx="0" cy="144016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uppieren 59"/>
            <p:cNvGrpSpPr/>
            <p:nvPr/>
          </p:nvGrpSpPr>
          <p:grpSpPr>
            <a:xfrm>
              <a:off x="8191598" y="4295835"/>
              <a:ext cx="158768" cy="317569"/>
              <a:chOff x="7884368" y="4077072"/>
              <a:chExt cx="144016" cy="288032"/>
            </a:xfrm>
          </p:grpSpPr>
          <p:sp>
            <p:nvSpPr>
              <p:cNvPr id="61" name="Ellipse 60"/>
              <p:cNvSpPr/>
              <p:nvPr/>
            </p:nvSpPr>
            <p:spPr>
              <a:xfrm>
                <a:off x="7884368" y="407707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r>
                  <a:rPr lang="de-DE" sz="6600" dirty="0"/>
                  <a:t>-</a:t>
                </a:r>
              </a:p>
            </p:txBody>
          </p:sp>
          <p:cxnSp>
            <p:nvCxnSpPr>
              <p:cNvPr id="62" name="Gerade Verbindung mit Pfeil 61"/>
              <p:cNvCxnSpPr/>
              <p:nvPr/>
            </p:nvCxnSpPr>
            <p:spPr>
              <a:xfrm>
                <a:off x="7956376" y="4221088"/>
                <a:ext cx="0" cy="144016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uppieren 62"/>
            <p:cNvGrpSpPr/>
            <p:nvPr/>
          </p:nvGrpSpPr>
          <p:grpSpPr>
            <a:xfrm>
              <a:off x="8429749" y="4295835"/>
              <a:ext cx="158768" cy="317569"/>
              <a:chOff x="7884368" y="4077072"/>
              <a:chExt cx="144016" cy="288032"/>
            </a:xfrm>
          </p:grpSpPr>
          <p:sp>
            <p:nvSpPr>
              <p:cNvPr id="64" name="Ellipse 63"/>
              <p:cNvSpPr/>
              <p:nvPr/>
            </p:nvSpPr>
            <p:spPr>
              <a:xfrm>
                <a:off x="7884368" y="407707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r>
                  <a:rPr lang="de-DE" sz="6600"/>
                  <a:t>-</a:t>
                </a:r>
              </a:p>
            </p:txBody>
          </p:sp>
          <p:cxnSp>
            <p:nvCxnSpPr>
              <p:cNvPr id="65" name="Gerade Verbindung mit Pfeil 64"/>
              <p:cNvCxnSpPr/>
              <p:nvPr/>
            </p:nvCxnSpPr>
            <p:spPr>
              <a:xfrm>
                <a:off x="7956376" y="4221088"/>
                <a:ext cx="0" cy="144016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uppieren 65"/>
            <p:cNvGrpSpPr/>
            <p:nvPr/>
          </p:nvGrpSpPr>
          <p:grpSpPr>
            <a:xfrm>
              <a:off x="8191598" y="4772188"/>
              <a:ext cx="158768" cy="317569"/>
              <a:chOff x="7884368" y="4077072"/>
              <a:chExt cx="144016" cy="288032"/>
            </a:xfrm>
          </p:grpSpPr>
          <p:sp>
            <p:nvSpPr>
              <p:cNvPr id="67" name="Ellipse 66"/>
              <p:cNvSpPr/>
              <p:nvPr/>
            </p:nvSpPr>
            <p:spPr>
              <a:xfrm>
                <a:off x="7884368" y="407707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r>
                  <a:rPr lang="de-DE" sz="6600"/>
                  <a:t>-</a:t>
                </a:r>
              </a:p>
            </p:txBody>
          </p:sp>
          <p:cxnSp>
            <p:nvCxnSpPr>
              <p:cNvPr id="68" name="Gerade Verbindung mit Pfeil 67"/>
              <p:cNvCxnSpPr/>
              <p:nvPr/>
            </p:nvCxnSpPr>
            <p:spPr>
              <a:xfrm>
                <a:off x="7956376" y="4221088"/>
                <a:ext cx="0" cy="144016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uppieren 68"/>
            <p:cNvGrpSpPr/>
            <p:nvPr/>
          </p:nvGrpSpPr>
          <p:grpSpPr>
            <a:xfrm>
              <a:off x="8318809" y="5276209"/>
              <a:ext cx="158768" cy="317569"/>
              <a:chOff x="7884368" y="4077072"/>
              <a:chExt cx="144016" cy="288032"/>
            </a:xfrm>
          </p:grpSpPr>
          <p:sp>
            <p:nvSpPr>
              <p:cNvPr id="70" name="Ellipse 69"/>
              <p:cNvSpPr/>
              <p:nvPr/>
            </p:nvSpPr>
            <p:spPr>
              <a:xfrm>
                <a:off x="7884368" y="407707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r>
                  <a:rPr lang="de-DE" sz="6600"/>
                  <a:t>-</a:t>
                </a:r>
              </a:p>
            </p:txBody>
          </p:sp>
          <p:cxnSp>
            <p:nvCxnSpPr>
              <p:cNvPr id="71" name="Gerade Verbindung mit Pfeil 70"/>
              <p:cNvCxnSpPr/>
              <p:nvPr/>
            </p:nvCxnSpPr>
            <p:spPr>
              <a:xfrm>
                <a:off x="7956376" y="4221088"/>
                <a:ext cx="0" cy="144016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Textfeld 94"/>
            <p:cNvSpPr txBox="1"/>
            <p:nvPr/>
          </p:nvSpPr>
          <p:spPr>
            <a:xfrm>
              <a:off x="7794679" y="2390424"/>
              <a:ext cx="1270141" cy="305404"/>
            </a:xfrm>
            <a:prstGeom prst="rect">
              <a:avLst/>
            </a:prstGeom>
            <a:noFill/>
          </p:spPr>
          <p:txBody>
            <a:bodyPr wrap="square" lIns="100803" tIns="50402" rIns="100803" bIns="50402" rtlCol="0">
              <a:spAutoFit/>
            </a:bodyPr>
            <a:lstStyle/>
            <a:p>
              <a:r>
                <a:rPr lang="de-DE" sz="1300" err="1"/>
                <a:t>primary</a:t>
              </a:r>
              <a:r>
                <a:rPr lang="de-DE" sz="1300"/>
                <a:t> beam</a:t>
              </a:r>
            </a:p>
          </p:txBody>
        </p:sp>
      </p:grpSp>
      <p:grpSp>
        <p:nvGrpSpPr>
          <p:cNvPr id="109" name="Gruppieren 108"/>
          <p:cNvGrpSpPr/>
          <p:nvPr/>
        </p:nvGrpSpPr>
        <p:grpSpPr>
          <a:xfrm>
            <a:off x="673459" y="4309384"/>
            <a:ext cx="1436937" cy="795717"/>
            <a:chOff x="5464840" y="4179041"/>
            <a:chExt cx="1436937" cy="795717"/>
          </a:xfrm>
        </p:grpSpPr>
        <p:cxnSp>
          <p:nvCxnSpPr>
            <p:cNvPr id="115" name="Gerade Verbindung mit Pfeil 114"/>
            <p:cNvCxnSpPr/>
            <p:nvPr/>
          </p:nvCxnSpPr>
          <p:spPr>
            <a:xfrm flipV="1">
              <a:off x="6448311" y="4179041"/>
              <a:ext cx="453466" cy="79571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Ellipse 115"/>
            <p:cNvSpPr/>
            <p:nvPr/>
          </p:nvSpPr>
          <p:spPr>
            <a:xfrm>
              <a:off x="6595660" y="4548433"/>
              <a:ext cx="158768" cy="158784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803" tIns="50402" rIns="100803" bIns="50402" rtlCol="0" anchor="ctr">
              <a:normAutofit fontScale="25000" lnSpcReduction="20000"/>
            </a:bodyPr>
            <a:lstStyle/>
            <a:p>
              <a:pPr algn="ctr"/>
              <a:r>
                <a:rPr lang="de-DE" sz="6600" dirty="0"/>
                <a:t>-</a:t>
              </a:r>
            </a:p>
          </p:txBody>
        </p:sp>
        <p:cxnSp>
          <p:nvCxnSpPr>
            <p:cNvPr id="117" name="Gerade Verbindung mit Pfeil 116"/>
            <p:cNvCxnSpPr/>
            <p:nvPr/>
          </p:nvCxnSpPr>
          <p:spPr>
            <a:xfrm flipH="1" flipV="1">
              <a:off x="5464840" y="4221251"/>
              <a:ext cx="574596" cy="75350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Ellipse 117"/>
            <p:cNvSpPr/>
            <p:nvPr/>
          </p:nvSpPr>
          <p:spPr>
            <a:xfrm>
              <a:off x="5685359" y="4576899"/>
              <a:ext cx="158768" cy="158784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803" tIns="50402" rIns="100803" bIns="50402" rtlCol="0" anchor="ctr">
              <a:normAutofit fontScale="25000" lnSpcReduction="20000"/>
            </a:bodyPr>
            <a:lstStyle/>
            <a:p>
              <a:pPr algn="ctr"/>
              <a:r>
                <a:rPr lang="de-DE" sz="6600" dirty="0"/>
                <a:t>-</a:t>
              </a:r>
            </a:p>
          </p:txBody>
        </p:sp>
      </p:grpSp>
      <p:sp>
        <p:nvSpPr>
          <p:cNvPr id="110" name="Textfeld 109"/>
          <p:cNvSpPr txBox="1"/>
          <p:nvPr/>
        </p:nvSpPr>
        <p:spPr>
          <a:xfrm>
            <a:off x="8270982" y="6677600"/>
            <a:ext cx="1405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S</a:t>
            </a:r>
            <a:r>
              <a:rPr lang="de-DE" sz="1400" dirty="0" err="1" smtClean="0"/>
              <a:t>chematic</a:t>
            </a:r>
            <a:endParaRPr lang="de-DE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546601"/>
      </p:ext>
    </p:extLst>
  </p:cSld>
  <p:clrMapOvr>
    <a:masterClrMapping/>
  </p:clrMapOvr>
  <p:transition xmlns:p14="http://schemas.microsoft.com/office/powerpoint/2010/main" advTm="8705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88798E-6 3.27731E-6 L 0.74492 3.27731E-6 " pathEditMode="relative" rAng="0" ptsTypes="AA">
                                      <p:cBhvr>
                                        <p:cTn id="10" dur="19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88798E-6 3.27731E-6 L 0.74492 3.27731E-6 " pathEditMode="relative" rAng="0" ptsTypes="AA">
                                      <p:cBhvr>
                                        <p:cTn id="12" dur="19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925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925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25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925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925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925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925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925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925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25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925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925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73" grpId="0"/>
      <p:bldP spid="91" grpId="0" animBg="1"/>
      <p:bldP spid="92" grpId="0" animBg="1"/>
      <p:bldP spid="93" grpId="0" animBg="1"/>
      <p:bldP spid="94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0" y="5245392"/>
            <a:ext cx="1580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Top metal layer</a:t>
            </a:r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de-DE" dirty="0" err="1"/>
              <a:t>Voltage</a:t>
            </a:r>
            <a:r>
              <a:rPr lang="de-DE" dirty="0"/>
              <a:t> </a:t>
            </a:r>
            <a:r>
              <a:rPr lang="de-DE" dirty="0" err="1"/>
              <a:t>Contrast</a:t>
            </a:r>
            <a:r>
              <a:rPr lang="de-DE" dirty="0"/>
              <a:t> SCA</a:t>
            </a:r>
            <a:r>
              <a:rPr lang="de-DE" sz="2800" b="0" dirty="0" smtClean="0"/>
              <a:t/>
            </a:r>
            <a:br>
              <a:rPr lang="de-DE" sz="2800" b="0" dirty="0" smtClean="0"/>
            </a:br>
            <a:r>
              <a:rPr lang="de-DE" sz="2800" b="0" dirty="0" err="1" smtClean="0"/>
              <a:t>Capacitive</a:t>
            </a:r>
            <a:r>
              <a:rPr lang="de-DE" sz="2800" b="0" dirty="0" smtClean="0"/>
              <a:t> </a:t>
            </a:r>
            <a:r>
              <a:rPr lang="de-DE" sz="2800" b="0" dirty="0" err="1" smtClean="0"/>
              <a:t>Coupled</a:t>
            </a:r>
            <a:r>
              <a:rPr lang="de-DE" sz="2800" b="0" dirty="0" smtClean="0"/>
              <a:t> VC – Phase 2</a:t>
            </a:r>
            <a:endParaRPr lang="de-DE" sz="2800" b="0" dirty="0"/>
          </a:p>
        </p:txBody>
      </p:sp>
      <p:sp>
        <p:nvSpPr>
          <p:cNvPr id="8" name="Abgerundetes Rechteck 7"/>
          <p:cNvSpPr/>
          <p:nvPr/>
        </p:nvSpPr>
        <p:spPr>
          <a:xfrm>
            <a:off x="2714115" y="5089757"/>
            <a:ext cx="1675272" cy="94049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/>
            <a:endParaRPr lang="de-DE"/>
          </a:p>
        </p:txBody>
      </p:sp>
      <p:sp>
        <p:nvSpPr>
          <p:cNvPr id="9" name="Abgerundetes Rechteck 8"/>
          <p:cNvSpPr/>
          <p:nvPr/>
        </p:nvSpPr>
        <p:spPr>
          <a:xfrm>
            <a:off x="5968852" y="5089757"/>
            <a:ext cx="1675272" cy="94049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887507" y="5724894"/>
            <a:ext cx="7939162" cy="95270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888288" y="5934451"/>
            <a:ext cx="1190756" cy="563453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r>
              <a:rPr lang="de-DE" sz="1500" dirty="0" err="1"/>
              <a:t>d</a:t>
            </a:r>
            <a:r>
              <a:rPr lang="de-DE" sz="1500" dirty="0" err="1" smtClean="0"/>
              <a:t>ielectric</a:t>
            </a:r>
            <a:endParaRPr lang="de-DE" sz="1500" dirty="0" smtClean="0"/>
          </a:p>
          <a:p>
            <a:r>
              <a:rPr lang="en-US" sz="1500" dirty="0" smtClean="0"/>
              <a:t>SiO</a:t>
            </a:r>
            <a:r>
              <a:rPr lang="en-US" sz="1400" baseline="-25000" dirty="0" smtClean="0"/>
              <a:t>2</a:t>
            </a:r>
            <a:endParaRPr lang="de-DE" sz="1500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2954062" y="5316475"/>
            <a:ext cx="1209920" cy="418664"/>
            <a:chOff x="2125357" y="4642743"/>
            <a:chExt cx="1097502" cy="379725"/>
          </a:xfrm>
        </p:grpSpPr>
        <p:sp>
          <p:nvSpPr>
            <p:cNvPr id="13" name="Rechteck 12"/>
            <p:cNvSpPr/>
            <p:nvPr/>
          </p:nvSpPr>
          <p:spPr>
            <a:xfrm>
              <a:off x="2125357" y="4642743"/>
              <a:ext cx="1097502" cy="365579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2195736" y="4653136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GND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6230313" y="5307806"/>
            <a:ext cx="1209920" cy="418664"/>
            <a:chOff x="2125357" y="4642743"/>
            <a:chExt cx="1097502" cy="379725"/>
          </a:xfrm>
        </p:grpSpPr>
        <p:sp>
          <p:nvSpPr>
            <p:cNvPr id="16" name="Rechteck 15"/>
            <p:cNvSpPr/>
            <p:nvPr/>
          </p:nvSpPr>
          <p:spPr>
            <a:xfrm>
              <a:off x="2125357" y="4642743"/>
              <a:ext cx="1097502" cy="365579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2195736" y="4653136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+3V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1920276" y="5963074"/>
            <a:ext cx="6668241" cy="441778"/>
            <a:chOff x="2125357" y="4642743"/>
            <a:chExt cx="1097502" cy="400689"/>
          </a:xfrm>
        </p:grpSpPr>
        <p:sp>
          <p:nvSpPr>
            <p:cNvPr id="19" name="Rechteck 18"/>
            <p:cNvSpPr/>
            <p:nvPr/>
          </p:nvSpPr>
          <p:spPr>
            <a:xfrm>
              <a:off x="2125357" y="4642743"/>
              <a:ext cx="1097502" cy="365579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2179788" y="4674100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GND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Ellipse 23"/>
          <p:cNvSpPr/>
          <p:nvPr/>
        </p:nvSpPr>
        <p:spPr>
          <a:xfrm>
            <a:off x="3031649" y="5010365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25" name="Ellipse 24"/>
          <p:cNvSpPr/>
          <p:nvPr/>
        </p:nvSpPr>
        <p:spPr>
          <a:xfrm>
            <a:off x="2872882" y="5010365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26" name="Ellipse 25"/>
          <p:cNvSpPr/>
          <p:nvPr/>
        </p:nvSpPr>
        <p:spPr>
          <a:xfrm>
            <a:off x="3190417" y="5010365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27" name="Ellipse 26"/>
          <p:cNvSpPr/>
          <p:nvPr/>
        </p:nvSpPr>
        <p:spPr>
          <a:xfrm>
            <a:off x="3825488" y="5010365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28" name="Ellipse 27"/>
          <p:cNvSpPr/>
          <p:nvPr/>
        </p:nvSpPr>
        <p:spPr>
          <a:xfrm>
            <a:off x="3984255" y="5010365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29" name="Ellipse 28"/>
          <p:cNvSpPr/>
          <p:nvPr/>
        </p:nvSpPr>
        <p:spPr>
          <a:xfrm>
            <a:off x="4143023" y="5010365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30" name="Ellipse 29"/>
          <p:cNvSpPr/>
          <p:nvPr/>
        </p:nvSpPr>
        <p:spPr>
          <a:xfrm>
            <a:off x="2952266" y="4851580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31" name="Ellipse 30"/>
          <p:cNvSpPr/>
          <p:nvPr/>
        </p:nvSpPr>
        <p:spPr>
          <a:xfrm>
            <a:off x="3111033" y="4851580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32" name="Ellipse 31"/>
          <p:cNvSpPr/>
          <p:nvPr/>
        </p:nvSpPr>
        <p:spPr>
          <a:xfrm>
            <a:off x="3269801" y="4851580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33" name="Ellipse 32"/>
          <p:cNvSpPr/>
          <p:nvPr/>
        </p:nvSpPr>
        <p:spPr>
          <a:xfrm>
            <a:off x="3428569" y="4851580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34" name="Ellipse 33"/>
          <p:cNvSpPr/>
          <p:nvPr/>
        </p:nvSpPr>
        <p:spPr>
          <a:xfrm>
            <a:off x="3587336" y="4851580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35" name="Ellipse 34"/>
          <p:cNvSpPr/>
          <p:nvPr/>
        </p:nvSpPr>
        <p:spPr>
          <a:xfrm>
            <a:off x="3746104" y="4851580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36" name="Ellipse 35"/>
          <p:cNvSpPr/>
          <p:nvPr/>
        </p:nvSpPr>
        <p:spPr>
          <a:xfrm>
            <a:off x="3904871" y="4851580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37" name="Ellipse 36"/>
          <p:cNvSpPr/>
          <p:nvPr/>
        </p:nvSpPr>
        <p:spPr>
          <a:xfrm>
            <a:off x="4063639" y="4851580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38" name="Ellipse 37"/>
          <p:cNvSpPr/>
          <p:nvPr/>
        </p:nvSpPr>
        <p:spPr>
          <a:xfrm>
            <a:off x="1920276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39" name="Ellipse 38"/>
          <p:cNvSpPr/>
          <p:nvPr/>
        </p:nvSpPr>
        <p:spPr>
          <a:xfrm>
            <a:off x="2079044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40" name="Ellipse 39"/>
          <p:cNvSpPr/>
          <p:nvPr/>
        </p:nvSpPr>
        <p:spPr>
          <a:xfrm>
            <a:off x="2237811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41" name="Ellipse 40"/>
          <p:cNvSpPr/>
          <p:nvPr/>
        </p:nvSpPr>
        <p:spPr>
          <a:xfrm>
            <a:off x="2396579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42" name="Ellipse 41"/>
          <p:cNvSpPr/>
          <p:nvPr/>
        </p:nvSpPr>
        <p:spPr>
          <a:xfrm>
            <a:off x="2555347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43" name="Ellipse 42"/>
          <p:cNvSpPr/>
          <p:nvPr/>
        </p:nvSpPr>
        <p:spPr>
          <a:xfrm>
            <a:off x="4381174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44" name="Ellipse 43"/>
          <p:cNvSpPr/>
          <p:nvPr/>
        </p:nvSpPr>
        <p:spPr>
          <a:xfrm>
            <a:off x="4539942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45" name="Ellipse 44"/>
          <p:cNvSpPr/>
          <p:nvPr/>
        </p:nvSpPr>
        <p:spPr>
          <a:xfrm>
            <a:off x="4698710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46" name="Ellipse 45"/>
          <p:cNvSpPr/>
          <p:nvPr/>
        </p:nvSpPr>
        <p:spPr>
          <a:xfrm>
            <a:off x="4857477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48" name="Ellipse 47"/>
          <p:cNvSpPr/>
          <p:nvPr/>
        </p:nvSpPr>
        <p:spPr>
          <a:xfrm>
            <a:off x="5175013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49" name="Ellipse 48"/>
          <p:cNvSpPr/>
          <p:nvPr/>
        </p:nvSpPr>
        <p:spPr>
          <a:xfrm>
            <a:off x="5333780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50" name="Ellipse 49"/>
          <p:cNvSpPr/>
          <p:nvPr/>
        </p:nvSpPr>
        <p:spPr>
          <a:xfrm>
            <a:off x="5492548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51" name="Ellipse 50"/>
          <p:cNvSpPr/>
          <p:nvPr/>
        </p:nvSpPr>
        <p:spPr>
          <a:xfrm>
            <a:off x="5651316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52" name="Ellipse 51"/>
          <p:cNvSpPr/>
          <p:nvPr/>
        </p:nvSpPr>
        <p:spPr>
          <a:xfrm>
            <a:off x="5810083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53" name="Ellipse 52"/>
          <p:cNvSpPr/>
          <p:nvPr/>
        </p:nvSpPr>
        <p:spPr>
          <a:xfrm>
            <a:off x="7635911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54" name="Ellipse 53"/>
          <p:cNvSpPr/>
          <p:nvPr/>
        </p:nvSpPr>
        <p:spPr>
          <a:xfrm>
            <a:off x="7794679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55" name="Ellipse 54"/>
          <p:cNvSpPr/>
          <p:nvPr/>
        </p:nvSpPr>
        <p:spPr>
          <a:xfrm>
            <a:off x="7953446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56" name="Ellipse 55"/>
          <p:cNvSpPr/>
          <p:nvPr/>
        </p:nvSpPr>
        <p:spPr>
          <a:xfrm>
            <a:off x="8112214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grpSp>
        <p:nvGrpSpPr>
          <p:cNvPr id="74" name="Gruppieren 73"/>
          <p:cNvGrpSpPr/>
          <p:nvPr/>
        </p:nvGrpSpPr>
        <p:grpSpPr>
          <a:xfrm>
            <a:off x="5016245" y="5724894"/>
            <a:ext cx="158768" cy="238176"/>
            <a:chOff x="1835696" y="2708920"/>
            <a:chExt cx="288032" cy="504056"/>
          </a:xfrm>
        </p:grpSpPr>
        <p:cxnSp>
          <p:nvCxnSpPr>
            <p:cNvPr id="75" name="Gerade Verbindung 74"/>
            <p:cNvCxnSpPr/>
            <p:nvPr/>
          </p:nvCxnSpPr>
          <p:spPr>
            <a:xfrm>
              <a:off x="1979712" y="2708920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/>
          </p:nvCxnSpPr>
          <p:spPr>
            <a:xfrm>
              <a:off x="1979712" y="2996952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/>
          </p:nvCxnSpPr>
          <p:spPr>
            <a:xfrm>
              <a:off x="1835696" y="2924944"/>
              <a:ext cx="2880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/>
          </p:nvCxnSpPr>
          <p:spPr>
            <a:xfrm>
              <a:off x="1835696" y="2996952"/>
              <a:ext cx="2880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uppieren 80"/>
          <p:cNvGrpSpPr/>
          <p:nvPr/>
        </p:nvGrpSpPr>
        <p:grpSpPr>
          <a:xfrm>
            <a:off x="6762689" y="5089757"/>
            <a:ext cx="158768" cy="238176"/>
            <a:chOff x="1835696" y="2708920"/>
            <a:chExt cx="288032" cy="504056"/>
          </a:xfrm>
        </p:grpSpPr>
        <p:cxnSp>
          <p:nvCxnSpPr>
            <p:cNvPr id="82" name="Gerade Verbindung 81"/>
            <p:cNvCxnSpPr/>
            <p:nvPr/>
          </p:nvCxnSpPr>
          <p:spPr>
            <a:xfrm>
              <a:off x="1979712" y="2708920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/>
          </p:nvCxnSpPr>
          <p:spPr>
            <a:xfrm>
              <a:off x="1979712" y="2996952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/>
          </p:nvCxnSpPr>
          <p:spPr>
            <a:xfrm>
              <a:off x="1835696" y="2924944"/>
              <a:ext cx="2880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/>
          </p:nvCxnSpPr>
          <p:spPr>
            <a:xfrm>
              <a:off x="1835696" y="2996952"/>
              <a:ext cx="2880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pieren 85"/>
          <p:cNvGrpSpPr/>
          <p:nvPr/>
        </p:nvGrpSpPr>
        <p:grpSpPr>
          <a:xfrm>
            <a:off x="3428569" y="5089757"/>
            <a:ext cx="158768" cy="238176"/>
            <a:chOff x="1835696" y="2708920"/>
            <a:chExt cx="288032" cy="504056"/>
          </a:xfrm>
        </p:grpSpPr>
        <p:cxnSp>
          <p:nvCxnSpPr>
            <p:cNvPr id="87" name="Gerade Verbindung 86"/>
            <p:cNvCxnSpPr/>
            <p:nvPr/>
          </p:nvCxnSpPr>
          <p:spPr>
            <a:xfrm>
              <a:off x="1979712" y="2708920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87"/>
            <p:cNvCxnSpPr/>
            <p:nvPr/>
          </p:nvCxnSpPr>
          <p:spPr>
            <a:xfrm>
              <a:off x="1979712" y="2996952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/>
            <p:cNvCxnSpPr/>
            <p:nvPr/>
          </p:nvCxnSpPr>
          <p:spPr>
            <a:xfrm>
              <a:off x="1835696" y="2924944"/>
              <a:ext cx="2880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89"/>
            <p:cNvCxnSpPr/>
            <p:nvPr/>
          </p:nvCxnSpPr>
          <p:spPr>
            <a:xfrm>
              <a:off x="1835696" y="2996952"/>
              <a:ext cx="2880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Ellipse 90"/>
          <p:cNvSpPr/>
          <p:nvPr/>
        </p:nvSpPr>
        <p:spPr>
          <a:xfrm>
            <a:off x="5016245" y="564550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92" name="Ellipse 91"/>
          <p:cNvSpPr/>
          <p:nvPr/>
        </p:nvSpPr>
        <p:spPr>
          <a:xfrm>
            <a:off x="3349185" y="5010365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93" name="Ellipse 92"/>
          <p:cNvSpPr/>
          <p:nvPr/>
        </p:nvSpPr>
        <p:spPr>
          <a:xfrm>
            <a:off x="3666720" y="5010365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94" name="Ellipse 93"/>
          <p:cNvSpPr/>
          <p:nvPr/>
        </p:nvSpPr>
        <p:spPr>
          <a:xfrm>
            <a:off x="3507952" y="5010365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96" name="Ellipse 95"/>
          <p:cNvSpPr/>
          <p:nvPr/>
        </p:nvSpPr>
        <p:spPr>
          <a:xfrm>
            <a:off x="6207002" y="5010365"/>
            <a:ext cx="158768" cy="158784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+</a:t>
            </a:r>
          </a:p>
        </p:txBody>
      </p:sp>
      <p:sp>
        <p:nvSpPr>
          <p:cNvPr id="97" name="Ellipse 96"/>
          <p:cNvSpPr/>
          <p:nvPr/>
        </p:nvSpPr>
        <p:spPr>
          <a:xfrm>
            <a:off x="6365770" y="5010365"/>
            <a:ext cx="158768" cy="158784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+</a:t>
            </a:r>
          </a:p>
        </p:txBody>
      </p:sp>
      <p:sp>
        <p:nvSpPr>
          <p:cNvPr id="98" name="Ellipse 97"/>
          <p:cNvSpPr/>
          <p:nvPr/>
        </p:nvSpPr>
        <p:spPr>
          <a:xfrm>
            <a:off x="6524538" y="5010365"/>
            <a:ext cx="158768" cy="158784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+</a:t>
            </a:r>
          </a:p>
        </p:txBody>
      </p:sp>
      <p:sp>
        <p:nvSpPr>
          <p:cNvPr id="99" name="Ellipse 98"/>
          <p:cNvSpPr/>
          <p:nvPr/>
        </p:nvSpPr>
        <p:spPr>
          <a:xfrm>
            <a:off x="6683305" y="5010365"/>
            <a:ext cx="158768" cy="158784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+</a:t>
            </a:r>
          </a:p>
        </p:txBody>
      </p:sp>
      <p:sp>
        <p:nvSpPr>
          <p:cNvPr id="100" name="Ellipse 99"/>
          <p:cNvSpPr/>
          <p:nvPr/>
        </p:nvSpPr>
        <p:spPr>
          <a:xfrm>
            <a:off x="6842073" y="5010365"/>
            <a:ext cx="158768" cy="158784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+</a:t>
            </a:r>
          </a:p>
        </p:txBody>
      </p:sp>
      <p:sp>
        <p:nvSpPr>
          <p:cNvPr id="101" name="Ellipse 100"/>
          <p:cNvSpPr/>
          <p:nvPr/>
        </p:nvSpPr>
        <p:spPr>
          <a:xfrm>
            <a:off x="7000840" y="5010365"/>
            <a:ext cx="158768" cy="158784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+</a:t>
            </a:r>
          </a:p>
        </p:txBody>
      </p:sp>
      <p:sp>
        <p:nvSpPr>
          <p:cNvPr id="102" name="Ellipse 101"/>
          <p:cNvSpPr/>
          <p:nvPr/>
        </p:nvSpPr>
        <p:spPr>
          <a:xfrm>
            <a:off x="7159608" y="5010365"/>
            <a:ext cx="158768" cy="158784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+</a:t>
            </a:r>
          </a:p>
        </p:txBody>
      </p:sp>
      <p:sp>
        <p:nvSpPr>
          <p:cNvPr id="103" name="Ellipse 102"/>
          <p:cNvSpPr/>
          <p:nvPr/>
        </p:nvSpPr>
        <p:spPr>
          <a:xfrm>
            <a:off x="7318376" y="5010365"/>
            <a:ext cx="158768" cy="158784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+</a:t>
            </a:r>
          </a:p>
        </p:txBody>
      </p:sp>
      <p:sp>
        <p:nvSpPr>
          <p:cNvPr id="104" name="Ellipse 103"/>
          <p:cNvSpPr/>
          <p:nvPr/>
        </p:nvSpPr>
        <p:spPr>
          <a:xfrm>
            <a:off x="3428568" y="5286663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105" name="Ellipse 104"/>
          <p:cNvSpPr/>
          <p:nvPr/>
        </p:nvSpPr>
        <p:spPr>
          <a:xfrm>
            <a:off x="6762689" y="5276895"/>
            <a:ext cx="158768" cy="158784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+</a:t>
            </a:r>
          </a:p>
        </p:txBody>
      </p:sp>
      <p:sp>
        <p:nvSpPr>
          <p:cNvPr id="113" name="Textfeld 112"/>
          <p:cNvSpPr txBox="1"/>
          <p:nvPr/>
        </p:nvSpPr>
        <p:spPr>
          <a:xfrm>
            <a:off x="1" y="5866962"/>
            <a:ext cx="8875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 smtClean="0"/>
              <a:t>Secondmetal</a:t>
            </a:r>
            <a:endParaRPr lang="en-US" dirty="0"/>
          </a:p>
          <a:p>
            <a:r>
              <a:rPr lang="en-US" sz="1500" dirty="0" smtClean="0"/>
              <a:t>layer</a:t>
            </a:r>
            <a:endParaRPr lang="de-DE" sz="1500" dirty="0"/>
          </a:p>
        </p:txBody>
      </p:sp>
      <p:grpSp>
        <p:nvGrpSpPr>
          <p:cNvPr id="110" name="Gruppieren 109"/>
          <p:cNvGrpSpPr/>
          <p:nvPr/>
        </p:nvGrpSpPr>
        <p:grpSpPr>
          <a:xfrm>
            <a:off x="3191941" y="1281199"/>
            <a:ext cx="2881128" cy="2148453"/>
            <a:chOff x="3163547" y="1159320"/>
            <a:chExt cx="2881128" cy="2148453"/>
          </a:xfrm>
        </p:grpSpPr>
        <p:grpSp>
          <p:nvGrpSpPr>
            <p:cNvPr id="111" name="Gruppieren 110"/>
            <p:cNvGrpSpPr/>
            <p:nvPr/>
          </p:nvGrpSpPr>
          <p:grpSpPr>
            <a:xfrm>
              <a:off x="3789056" y="2000408"/>
              <a:ext cx="1508293" cy="1307365"/>
              <a:chOff x="6012434" y="1795580"/>
              <a:chExt cx="1508293" cy="1307365"/>
            </a:xfrm>
          </p:grpSpPr>
          <p:sp>
            <p:nvSpPr>
              <p:cNvPr id="114" name="Rechteck 113"/>
              <p:cNvSpPr/>
              <p:nvPr/>
            </p:nvSpPr>
            <p:spPr>
              <a:xfrm>
                <a:off x="6012434" y="1795580"/>
                <a:ext cx="1508293" cy="1307365"/>
              </a:xfrm>
              <a:prstGeom prst="rect">
                <a:avLst/>
              </a:prstGeom>
              <a:solidFill>
                <a:srgbClr val="E6E4E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cxnSp>
            <p:nvCxnSpPr>
              <p:cNvPr id="119" name="Gewinkelte Verbindung 118"/>
              <p:cNvCxnSpPr/>
              <p:nvPr/>
            </p:nvCxnSpPr>
            <p:spPr>
              <a:xfrm flipV="1">
                <a:off x="6397325" y="2244436"/>
                <a:ext cx="756928" cy="409655"/>
              </a:xfrm>
              <a:prstGeom prst="bentConnector3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" name="Textfeld 111"/>
            <p:cNvSpPr txBox="1"/>
            <p:nvPr/>
          </p:nvSpPr>
          <p:spPr>
            <a:xfrm>
              <a:off x="3163547" y="1159320"/>
              <a:ext cx="28811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Note: </a:t>
              </a:r>
              <a:r>
                <a:rPr lang="de-DE" dirty="0" err="1" smtClean="0"/>
                <a:t>Clock</a:t>
              </a:r>
              <a:r>
                <a:rPr lang="de-DE" dirty="0" smtClean="0"/>
                <a:t> </a:t>
              </a:r>
              <a:r>
                <a:rPr lang="de-DE" dirty="0" err="1" smtClean="0"/>
                <a:t>cycle</a:t>
              </a:r>
              <a:r>
                <a:rPr lang="de-DE" dirty="0" smtClean="0"/>
                <a:t> </a:t>
              </a:r>
              <a:r>
                <a:rPr lang="de-DE" dirty="0" err="1" smtClean="0"/>
                <a:t>takes</a:t>
              </a:r>
              <a:r>
                <a:rPr lang="de-DE" dirty="0" smtClean="0"/>
                <a:t> </a:t>
              </a:r>
              <a:r>
                <a:rPr lang="de-DE" dirty="0" err="1" smtClean="0"/>
                <a:t>place</a:t>
              </a:r>
              <a:endParaRPr lang="de-DE" dirty="0"/>
            </a:p>
          </p:txBody>
        </p:sp>
      </p:grpSp>
      <p:sp>
        <p:nvSpPr>
          <p:cNvPr id="160" name="Trapezoid 159"/>
          <p:cNvSpPr/>
          <p:nvPr/>
        </p:nvSpPr>
        <p:spPr>
          <a:xfrm rot="10800000">
            <a:off x="2315399" y="1915120"/>
            <a:ext cx="2118287" cy="3029065"/>
          </a:xfrm>
          <a:prstGeom prst="trapezoid">
            <a:avLst>
              <a:gd name="adj" fmla="val 50000"/>
            </a:avLst>
          </a:prstGeom>
          <a:solidFill>
            <a:srgbClr val="FF0000">
              <a:alpha val="1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/>
            <a:endParaRPr lang="de-DE"/>
          </a:p>
        </p:txBody>
      </p:sp>
      <p:sp>
        <p:nvSpPr>
          <p:cNvPr id="161" name="Rechteck 160"/>
          <p:cNvSpPr/>
          <p:nvPr/>
        </p:nvSpPr>
        <p:spPr>
          <a:xfrm>
            <a:off x="2301702" y="1359375"/>
            <a:ext cx="2143363" cy="55574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/>
            <a:endParaRPr lang="de-DE"/>
          </a:p>
        </p:txBody>
      </p:sp>
      <p:sp>
        <p:nvSpPr>
          <p:cNvPr id="162" name="Textfeld 161"/>
          <p:cNvSpPr txBox="1"/>
          <p:nvPr/>
        </p:nvSpPr>
        <p:spPr>
          <a:xfrm>
            <a:off x="2281389" y="1480382"/>
            <a:ext cx="2143363" cy="407206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de-DE" smtClean="0"/>
              <a:t>SEM</a:t>
            </a:r>
            <a:endParaRPr lang="de-DE"/>
          </a:p>
        </p:txBody>
      </p:sp>
      <p:cxnSp>
        <p:nvCxnSpPr>
          <p:cNvPr id="163" name="Gerade Verbindung mit Pfeil 162"/>
          <p:cNvCxnSpPr/>
          <p:nvPr/>
        </p:nvCxnSpPr>
        <p:spPr>
          <a:xfrm>
            <a:off x="2250990" y="1287732"/>
            <a:ext cx="2381515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Gruppieren 77"/>
          <p:cNvGrpSpPr/>
          <p:nvPr/>
        </p:nvGrpSpPr>
        <p:grpSpPr>
          <a:xfrm>
            <a:off x="3401698" y="3912089"/>
            <a:ext cx="158768" cy="317569"/>
            <a:chOff x="7884368" y="4077072"/>
            <a:chExt cx="144016" cy="288032"/>
          </a:xfrm>
        </p:grpSpPr>
        <p:sp>
          <p:nvSpPr>
            <p:cNvPr id="165" name="Ellipse 164"/>
            <p:cNvSpPr/>
            <p:nvPr/>
          </p:nvSpPr>
          <p:spPr>
            <a:xfrm>
              <a:off x="7884368" y="40770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de-DE" sz="6600"/>
                <a:t>-</a:t>
              </a:r>
            </a:p>
          </p:txBody>
        </p:sp>
        <p:cxnSp>
          <p:nvCxnSpPr>
            <p:cNvPr id="166" name="Gerade Verbindung mit Pfeil 165"/>
            <p:cNvCxnSpPr/>
            <p:nvPr/>
          </p:nvCxnSpPr>
          <p:spPr>
            <a:xfrm>
              <a:off x="7956376" y="4221088"/>
              <a:ext cx="0" cy="1440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uppieren 79"/>
          <p:cNvGrpSpPr/>
          <p:nvPr/>
        </p:nvGrpSpPr>
        <p:grpSpPr>
          <a:xfrm>
            <a:off x="3163547" y="3515128"/>
            <a:ext cx="158768" cy="317569"/>
            <a:chOff x="7884368" y="4077072"/>
            <a:chExt cx="144016" cy="288032"/>
          </a:xfrm>
        </p:grpSpPr>
        <p:sp>
          <p:nvSpPr>
            <p:cNvPr id="168" name="Ellipse 167"/>
            <p:cNvSpPr/>
            <p:nvPr/>
          </p:nvSpPr>
          <p:spPr>
            <a:xfrm>
              <a:off x="7884368" y="40770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de-DE" sz="6600"/>
                <a:t>-</a:t>
              </a:r>
            </a:p>
          </p:txBody>
        </p:sp>
        <p:cxnSp>
          <p:nvCxnSpPr>
            <p:cNvPr id="169" name="Gerade Verbindung mit Pfeil 168"/>
            <p:cNvCxnSpPr/>
            <p:nvPr/>
          </p:nvCxnSpPr>
          <p:spPr>
            <a:xfrm>
              <a:off x="7956376" y="4221088"/>
              <a:ext cx="0" cy="1440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uppieren 82"/>
          <p:cNvGrpSpPr/>
          <p:nvPr/>
        </p:nvGrpSpPr>
        <p:grpSpPr>
          <a:xfrm>
            <a:off x="3401698" y="3515128"/>
            <a:ext cx="158768" cy="317569"/>
            <a:chOff x="7884368" y="4077072"/>
            <a:chExt cx="144016" cy="288032"/>
          </a:xfrm>
        </p:grpSpPr>
        <p:sp>
          <p:nvSpPr>
            <p:cNvPr id="171" name="Ellipse 170"/>
            <p:cNvSpPr/>
            <p:nvPr/>
          </p:nvSpPr>
          <p:spPr>
            <a:xfrm>
              <a:off x="7884368" y="40770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de-DE" sz="6600"/>
                <a:t>-</a:t>
              </a:r>
            </a:p>
          </p:txBody>
        </p:sp>
        <p:cxnSp>
          <p:nvCxnSpPr>
            <p:cNvPr id="172" name="Gerade Verbindung mit Pfeil 171"/>
            <p:cNvCxnSpPr/>
            <p:nvPr/>
          </p:nvCxnSpPr>
          <p:spPr>
            <a:xfrm>
              <a:off x="7956376" y="4221088"/>
              <a:ext cx="0" cy="1440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3" name="Gruppieren 88"/>
          <p:cNvGrpSpPr/>
          <p:nvPr/>
        </p:nvGrpSpPr>
        <p:grpSpPr>
          <a:xfrm>
            <a:off x="3290758" y="4495502"/>
            <a:ext cx="158768" cy="317569"/>
            <a:chOff x="7884368" y="4077072"/>
            <a:chExt cx="144016" cy="288032"/>
          </a:xfrm>
        </p:grpSpPr>
        <p:sp>
          <p:nvSpPr>
            <p:cNvPr id="174" name="Ellipse 173"/>
            <p:cNvSpPr/>
            <p:nvPr/>
          </p:nvSpPr>
          <p:spPr>
            <a:xfrm>
              <a:off x="7884368" y="40770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de-DE" sz="6600"/>
                <a:t>-</a:t>
              </a:r>
            </a:p>
          </p:txBody>
        </p:sp>
        <p:cxnSp>
          <p:nvCxnSpPr>
            <p:cNvPr id="175" name="Gerade Verbindung mit Pfeil 174"/>
            <p:cNvCxnSpPr/>
            <p:nvPr/>
          </p:nvCxnSpPr>
          <p:spPr>
            <a:xfrm>
              <a:off x="7956376" y="4221088"/>
              <a:ext cx="0" cy="1440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6" name="Gerade Verbindung mit Pfeil 175"/>
          <p:cNvCxnSpPr/>
          <p:nvPr/>
        </p:nvCxnSpPr>
        <p:spPr>
          <a:xfrm flipV="1">
            <a:off x="3481083" y="4069078"/>
            <a:ext cx="453466" cy="795717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Gerade Verbindung mit Pfeil 176"/>
          <p:cNvCxnSpPr/>
          <p:nvPr/>
        </p:nvCxnSpPr>
        <p:spPr>
          <a:xfrm flipH="1" flipV="1">
            <a:off x="2687244" y="4150265"/>
            <a:ext cx="574596" cy="753507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Ellipse 177"/>
          <p:cNvSpPr/>
          <p:nvPr/>
        </p:nvSpPr>
        <p:spPr>
          <a:xfrm>
            <a:off x="2925395" y="4467834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179" name="Ellipse 178"/>
          <p:cNvSpPr/>
          <p:nvPr/>
        </p:nvSpPr>
        <p:spPr>
          <a:xfrm>
            <a:off x="3639850" y="438844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180" name="Textfeld 179"/>
          <p:cNvSpPr txBox="1"/>
          <p:nvPr/>
        </p:nvSpPr>
        <p:spPr>
          <a:xfrm>
            <a:off x="2766628" y="2024377"/>
            <a:ext cx="1270141" cy="305404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r>
              <a:rPr lang="de-DE" sz="1300" err="1"/>
              <a:t>primary</a:t>
            </a:r>
            <a:r>
              <a:rPr lang="de-DE" sz="1300"/>
              <a:t> beam</a:t>
            </a:r>
          </a:p>
        </p:txBody>
      </p:sp>
      <p:sp>
        <p:nvSpPr>
          <p:cNvPr id="181" name="Textfeld 180"/>
          <p:cNvSpPr txBox="1"/>
          <p:nvPr/>
        </p:nvSpPr>
        <p:spPr>
          <a:xfrm>
            <a:off x="47170" y="1952138"/>
            <a:ext cx="1667060" cy="701953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r>
              <a:rPr lang="de-DE" sz="1300"/>
              <a:t>(</a:t>
            </a:r>
            <a:r>
              <a:rPr lang="de-DE" sz="1300" err="1"/>
              <a:t>accumulated</a:t>
            </a:r>
            <a:r>
              <a:rPr lang="de-DE" sz="1300"/>
              <a:t>)</a:t>
            </a:r>
          </a:p>
          <a:p>
            <a:r>
              <a:rPr lang="de-DE" sz="1300" err="1"/>
              <a:t>secondary</a:t>
            </a:r>
            <a:r>
              <a:rPr lang="de-DE" sz="1300"/>
              <a:t> </a:t>
            </a:r>
            <a:r>
              <a:rPr lang="de-DE" sz="1300" err="1"/>
              <a:t>electrons</a:t>
            </a:r>
            <a:endParaRPr lang="de-DE" sz="1300"/>
          </a:p>
        </p:txBody>
      </p:sp>
      <p:cxnSp>
        <p:nvCxnSpPr>
          <p:cNvPr id="182" name="Gerade Verbindung mit Pfeil 181"/>
          <p:cNvCxnSpPr/>
          <p:nvPr/>
        </p:nvCxnSpPr>
        <p:spPr>
          <a:xfrm>
            <a:off x="913252" y="2654091"/>
            <a:ext cx="1773992" cy="187292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Gerade Verbindung mit Pfeil 182"/>
          <p:cNvCxnSpPr>
            <a:stCxn id="181" idx="2"/>
          </p:cNvCxnSpPr>
          <p:nvPr/>
        </p:nvCxnSpPr>
        <p:spPr>
          <a:xfrm>
            <a:off x="880700" y="2654091"/>
            <a:ext cx="3238297" cy="170306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Gerade Verbindung mit Pfeil 183"/>
          <p:cNvCxnSpPr/>
          <p:nvPr/>
        </p:nvCxnSpPr>
        <p:spPr>
          <a:xfrm flipV="1">
            <a:off x="3798618" y="4085028"/>
            <a:ext cx="453466" cy="795717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Ellipse 184"/>
          <p:cNvSpPr/>
          <p:nvPr/>
        </p:nvSpPr>
        <p:spPr>
          <a:xfrm>
            <a:off x="3957385" y="4404392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cxnSp>
        <p:nvCxnSpPr>
          <p:cNvPr id="186" name="Gerade Verbindung mit Pfeil 185"/>
          <p:cNvCxnSpPr/>
          <p:nvPr/>
        </p:nvCxnSpPr>
        <p:spPr>
          <a:xfrm flipH="1" flipV="1">
            <a:off x="2479330" y="4177419"/>
            <a:ext cx="574596" cy="753507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Ellipse 186"/>
          <p:cNvSpPr/>
          <p:nvPr/>
        </p:nvSpPr>
        <p:spPr>
          <a:xfrm>
            <a:off x="2717481" y="4494988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/>
              <a:t>-</a:t>
            </a:r>
          </a:p>
        </p:txBody>
      </p:sp>
      <p:sp>
        <p:nvSpPr>
          <p:cNvPr id="188" name="Ellipse 187"/>
          <p:cNvSpPr/>
          <p:nvPr/>
        </p:nvSpPr>
        <p:spPr>
          <a:xfrm>
            <a:off x="5016245" y="5934451"/>
            <a:ext cx="158768" cy="15878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>
            <a:normAutofit fontScale="25000" lnSpcReduction="20000"/>
          </a:bodyPr>
          <a:lstStyle/>
          <a:p>
            <a:pPr algn="ctr"/>
            <a:r>
              <a:rPr lang="de-DE" sz="6600" dirty="0"/>
              <a:t>-</a:t>
            </a:r>
          </a:p>
        </p:txBody>
      </p:sp>
      <p:sp>
        <p:nvSpPr>
          <p:cNvPr id="115" name="Textfeld 114"/>
          <p:cNvSpPr txBox="1"/>
          <p:nvPr/>
        </p:nvSpPr>
        <p:spPr>
          <a:xfrm>
            <a:off x="8588517" y="6677600"/>
            <a:ext cx="1405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S</a:t>
            </a:r>
            <a:r>
              <a:rPr lang="de-DE" sz="1400" dirty="0" err="1" smtClean="0"/>
              <a:t>chematic</a:t>
            </a:r>
            <a:endParaRPr lang="de-DE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0085512"/>
      </p:ext>
    </p:extLst>
  </p:cSld>
  <p:clrMapOvr>
    <a:masterClrMapping/>
  </p:clrMapOvr>
  <p:transition xmlns:p14="http://schemas.microsoft.com/office/powerpoint/2010/main" advTm="1298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61" grpId="0" animBg="1"/>
      <p:bldP spid="162" grpId="0"/>
      <p:bldP spid="178" grpId="0" animBg="1"/>
      <p:bldP spid="179" grpId="0" animBg="1"/>
      <p:bldP spid="180" grpId="0"/>
      <p:bldP spid="181" grpId="0"/>
      <p:bldP spid="185" grpId="0" animBg="1"/>
      <p:bldP spid="18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de-DE" dirty="0" err="1"/>
              <a:t>Voltage</a:t>
            </a:r>
            <a:r>
              <a:rPr lang="de-DE" dirty="0"/>
              <a:t> </a:t>
            </a:r>
            <a:r>
              <a:rPr lang="de-DE" dirty="0" err="1"/>
              <a:t>Contrast</a:t>
            </a:r>
            <a:r>
              <a:rPr lang="de-DE" dirty="0"/>
              <a:t> SCA</a:t>
            </a:r>
            <a:r>
              <a:rPr lang="de-DE" sz="2800" b="0" dirty="0" smtClean="0"/>
              <a:t/>
            </a:r>
            <a:br>
              <a:rPr lang="de-DE" sz="2800" b="0" dirty="0" smtClean="0"/>
            </a:br>
            <a:r>
              <a:rPr lang="de-DE" sz="2800" b="0" dirty="0" smtClean="0"/>
              <a:t>A Single </a:t>
            </a:r>
            <a:r>
              <a:rPr lang="de-DE" sz="2800" b="0" dirty="0" err="1" smtClean="0"/>
              <a:t>Tracevideo</a:t>
            </a:r>
            <a:r>
              <a:rPr lang="de-DE" sz="2800" b="0" dirty="0" smtClean="0"/>
              <a:t> – 5 Frames / 1 </a:t>
            </a:r>
            <a:r>
              <a:rPr lang="de-DE" sz="2800" b="0" dirty="0" err="1" smtClean="0"/>
              <a:t>Clock</a:t>
            </a:r>
            <a:r>
              <a:rPr lang="de-DE" sz="2800" b="0" dirty="0" smtClean="0"/>
              <a:t> </a:t>
            </a:r>
            <a:r>
              <a:rPr lang="de-DE" sz="2800" b="0" dirty="0" err="1" smtClean="0"/>
              <a:t>cycle</a:t>
            </a:r>
            <a:endParaRPr lang="de-DE" sz="2800" b="0" dirty="0"/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3794235" y="1906069"/>
            <a:ext cx="5826112" cy="499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9014" indent="-399014">
              <a:spcBef>
                <a:spcPct val="50000"/>
              </a:spcBef>
              <a:buSzPct val="105000"/>
              <a:buFont typeface="Wingdings" pitchFamily="2" charset="2"/>
              <a:buChar char="§"/>
            </a:pPr>
            <a:endParaRPr lang="de-DE"/>
          </a:p>
        </p:txBody>
      </p:sp>
      <p:pic>
        <p:nvPicPr>
          <p:cNvPr id="2" name="Picture 2" descr="C:\Users\Master\Desktop\INSPECT\Presentations\2015\trace1_frame3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83" y="1126276"/>
            <a:ext cx="6793157" cy="587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76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639"/>
    </mc:Choice>
    <mc:Fallback xmlns="">
      <p:transition advTm="4063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8775" y="1310326"/>
            <a:ext cx="8458994" cy="5477825"/>
          </a:xfrm>
        </p:spPr>
        <p:txBody>
          <a:bodyPr/>
          <a:lstStyle/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know</a:t>
            </a:r>
            <a:r>
              <a:rPr lang="de-DE" dirty="0" smtClean="0"/>
              <a:t>: </a:t>
            </a:r>
          </a:p>
          <a:p>
            <a:pPr lvl="1"/>
            <a:r>
              <a:rPr lang="de-DE" dirty="0" smtClean="0"/>
              <a:t>Key</a:t>
            </a:r>
          </a:p>
          <a:p>
            <a:pPr lvl="1"/>
            <a:r>
              <a:rPr lang="de-DE" dirty="0" err="1" smtClean="0"/>
              <a:t>Plaintext</a:t>
            </a:r>
            <a:r>
              <a:rPr lang="de-DE" dirty="0" smtClean="0"/>
              <a:t>/</a:t>
            </a:r>
            <a:r>
              <a:rPr lang="de-DE" dirty="0" err="1" smtClean="0"/>
              <a:t>Ciphertext</a:t>
            </a:r>
            <a:endParaRPr lang="de-DE" dirty="0" smtClean="0"/>
          </a:p>
          <a:p>
            <a:r>
              <a:rPr lang="de-DE" dirty="0" smtClean="0"/>
              <a:t>Traces:</a:t>
            </a:r>
          </a:p>
          <a:p>
            <a:pPr lvl="1"/>
            <a:r>
              <a:rPr lang="de-DE" dirty="0" err="1" smtClean="0"/>
              <a:t>Tracevideo</a:t>
            </a:r>
            <a:r>
              <a:rPr lang="de-DE" dirty="0" smtClean="0"/>
              <a:t> </a:t>
            </a:r>
            <a:r>
              <a:rPr lang="de-DE" dirty="0" err="1" smtClean="0"/>
              <a:t>frames</a:t>
            </a:r>
            <a:endParaRPr lang="de-DE" dirty="0" smtClean="0"/>
          </a:p>
          <a:p>
            <a:pPr lvl="1"/>
            <a:endParaRPr lang="de-DE" dirty="0"/>
          </a:p>
          <a:p>
            <a:r>
              <a:rPr lang="de-DE" dirty="0" smtClean="0"/>
              <a:t>Pearson </a:t>
            </a:r>
            <a:r>
              <a:rPr lang="de-DE" dirty="0" err="1" smtClean="0"/>
              <a:t>correlation</a:t>
            </a:r>
            <a:r>
              <a:rPr lang="de-DE" dirty="0" smtClean="0"/>
              <a:t> </a:t>
            </a:r>
          </a:p>
          <a:p>
            <a:pPr lvl="1"/>
            <a:r>
              <a:rPr lang="de-DE" dirty="0" err="1" smtClean="0"/>
              <a:t>Hamming</a:t>
            </a:r>
            <a:r>
              <a:rPr lang="de-DE" dirty="0" smtClean="0"/>
              <a:t> </a:t>
            </a:r>
            <a:r>
              <a:rPr lang="de-DE" dirty="0" err="1"/>
              <a:t>Weight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de-DE" dirty="0" smtClean="0"/>
          </a:p>
          <a:p>
            <a:pPr lvl="2"/>
            <a:r>
              <a:rPr lang="de-DE" dirty="0"/>
              <a:t>I</a:t>
            </a:r>
            <a:r>
              <a:rPr lang="de-DE" dirty="0" smtClean="0"/>
              <a:t>ntermediate AES </a:t>
            </a:r>
            <a:r>
              <a:rPr lang="de-DE" dirty="0" err="1" smtClean="0"/>
              <a:t>bits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raw</a:t>
            </a:r>
            <a:r>
              <a:rPr lang="de-DE" dirty="0" smtClean="0"/>
              <a:t> VCSCA </a:t>
            </a:r>
            <a:r>
              <a:rPr lang="de-DE" dirty="0" err="1" smtClean="0"/>
              <a:t>videoframe</a:t>
            </a:r>
            <a:r>
              <a:rPr lang="de-DE" dirty="0" smtClean="0"/>
              <a:t> </a:t>
            </a:r>
          </a:p>
          <a:p>
            <a:pPr lvl="2"/>
            <a:r>
              <a:rPr lang="de-DE" dirty="0" smtClean="0"/>
              <a:t>2-bit </a:t>
            </a:r>
            <a:r>
              <a:rPr lang="de-DE" dirty="0" err="1" smtClean="0"/>
              <a:t>logic</a:t>
            </a:r>
            <a:r>
              <a:rPr lang="de-DE" dirty="0" smtClean="0"/>
              <a:t> </a:t>
            </a:r>
            <a:r>
              <a:rPr lang="de-DE" dirty="0" err="1" smtClean="0"/>
              <a:t>functions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intermediate </a:t>
            </a:r>
            <a:r>
              <a:rPr lang="de-DE" dirty="0" err="1" smtClean="0"/>
              <a:t>bits</a:t>
            </a:r>
            <a:r>
              <a:rPr lang="de-DE" dirty="0"/>
              <a:t> </a:t>
            </a:r>
            <a:r>
              <a:rPr lang="de-DE" dirty="0" smtClean="0"/>
              <a:t>( SCA Reverse Engineering)</a:t>
            </a:r>
          </a:p>
          <a:p>
            <a:pPr lvl="2"/>
            <a:r>
              <a:rPr lang="de-DE" dirty="0" smtClean="0"/>
              <a:t>Simple Side Channel Analysis (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trace</a:t>
            </a:r>
            <a:r>
              <a:rPr lang="de-DE" dirty="0" smtClean="0"/>
              <a:t>, </a:t>
            </a:r>
            <a:r>
              <a:rPr lang="de-DE" dirty="0" err="1" smtClean="0"/>
              <a:t>nor</a:t>
            </a:r>
            <a:r>
              <a:rPr lang="de-DE" dirty="0" smtClean="0"/>
              <a:t> </a:t>
            </a:r>
            <a:r>
              <a:rPr lang="de-DE" dirty="0" err="1" smtClean="0"/>
              <a:t>plain</a:t>
            </a:r>
            <a:r>
              <a:rPr lang="de-DE" dirty="0" smtClean="0"/>
              <a:t>/</a:t>
            </a:r>
            <a:r>
              <a:rPr lang="de-DE" dirty="0" err="1" smtClean="0"/>
              <a:t>key</a:t>
            </a:r>
            <a:r>
              <a:rPr lang="de-DE" dirty="0" smtClean="0"/>
              <a:t> </a:t>
            </a:r>
            <a:r>
              <a:rPr lang="de-DE" dirty="0" err="1" smtClean="0"/>
              <a:t>known</a:t>
            </a:r>
            <a:r>
              <a:rPr lang="de-DE" dirty="0" smtClean="0"/>
              <a:t>)</a:t>
            </a:r>
          </a:p>
          <a:p>
            <a:endParaRPr lang="de-DE" dirty="0" smtClean="0"/>
          </a:p>
          <a:p>
            <a:r>
              <a:rPr lang="de-DE" dirty="0" smtClean="0"/>
              <a:t>Trace </a:t>
            </a:r>
            <a:r>
              <a:rPr lang="de-DE" dirty="0" err="1" smtClean="0"/>
              <a:t>Acquisition</a:t>
            </a:r>
            <a:endParaRPr lang="de-DE" dirty="0" smtClean="0"/>
          </a:p>
          <a:p>
            <a:pPr lvl="1"/>
            <a:r>
              <a:rPr lang="de-DE" dirty="0" smtClean="0"/>
              <a:t>300 Traces</a:t>
            </a:r>
          </a:p>
          <a:p>
            <a:pPr lvl="1"/>
            <a:r>
              <a:rPr lang="de-DE" dirty="0" smtClean="0"/>
              <a:t>~3 Hz </a:t>
            </a:r>
            <a:r>
              <a:rPr lang="de-DE" dirty="0" err="1" smtClean="0"/>
              <a:t>external</a:t>
            </a:r>
            <a:r>
              <a:rPr lang="de-DE" dirty="0" smtClean="0"/>
              <a:t> </a:t>
            </a:r>
            <a:r>
              <a:rPr lang="de-DE" dirty="0" err="1" smtClean="0"/>
              <a:t>clock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Contrast</a:t>
            </a:r>
            <a:r>
              <a:rPr lang="de-DE" dirty="0" smtClean="0"/>
              <a:t> SCA</a:t>
            </a:r>
            <a:br>
              <a:rPr lang="de-DE" dirty="0" smtClean="0"/>
            </a:br>
            <a:r>
              <a:rPr lang="de-DE" sz="2800" b="0" dirty="0" smtClean="0"/>
              <a:t>Proof-of-</a:t>
            </a:r>
            <a:r>
              <a:rPr lang="de-DE" sz="2800" b="0" dirty="0" err="1" smtClean="0"/>
              <a:t>Concept</a:t>
            </a:r>
            <a:endParaRPr lang="de-DE" sz="2800" b="0" dirty="0"/>
          </a:p>
        </p:txBody>
      </p:sp>
      <p:sp>
        <p:nvSpPr>
          <p:cNvPr id="4" name="Rechteck 3"/>
          <p:cNvSpPr/>
          <p:nvPr/>
        </p:nvSpPr>
        <p:spPr>
          <a:xfrm>
            <a:off x="5647805" y="1236640"/>
            <a:ext cx="728662" cy="470849"/>
          </a:xfrm>
          <a:prstGeom prst="rect">
            <a:avLst/>
          </a:prstGeom>
          <a:solidFill>
            <a:srgbClr val="E6E4E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6612881" y="1237455"/>
            <a:ext cx="728662" cy="470849"/>
          </a:xfrm>
          <a:prstGeom prst="rect">
            <a:avLst/>
          </a:prstGeom>
          <a:solidFill>
            <a:srgbClr val="E6E4E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8453438" y="1232317"/>
            <a:ext cx="728662" cy="470849"/>
          </a:xfrm>
          <a:prstGeom prst="rect">
            <a:avLst/>
          </a:prstGeom>
          <a:solidFill>
            <a:srgbClr val="E6E4E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5793061" y="1272009"/>
            <a:ext cx="438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</a:t>
            </a:r>
            <a:r>
              <a:rPr lang="de-DE" baseline="-25000" dirty="0" smtClean="0"/>
              <a:t>1</a:t>
            </a:r>
            <a:endParaRPr lang="de-DE" baseline="-25000" dirty="0"/>
          </a:p>
        </p:txBody>
      </p:sp>
      <p:sp>
        <p:nvSpPr>
          <p:cNvPr id="8" name="Textfeld 7"/>
          <p:cNvSpPr txBox="1"/>
          <p:nvPr/>
        </p:nvSpPr>
        <p:spPr>
          <a:xfrm>
            <a:off x="6758137" y="1272009"/>
            <a:ext cx="438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</a:t>
            </a:r>
            <a:r>
              <a:rPr lang="de-DE" baseline="-25000" dirty="0" smtClean="0"/>
              <a:t>2</a:t>
            </a:r>
            <a:endParaRPr lang="de-DE" baseline="-25000" dirty="0"/>
          </a:p>
        </p:txBody>
      </p:sp>
      <p:sp>
        <p:nvSpPr>
          <p:cNvPr id="9" name="Textfeld 8"/>
          <p:cNvSpPr txBox="1"/>
          <p:nvPr/>
        </p:nvSpPr>
        <p:spPr>
          <a:xfrm>
            <a:off x="8451057" y="1266871"/>
            <a:ext cx="731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</a:t>
            </a:r>
            <a:r>
              <a:rPr lang="de-DE" baseline="-25000" dirty="0" smtClean="0"/>
              <a:t>300</a:t>
            </a:r>
            <a:endParaRPr lang="de-DE" baseline="-25000" dirty="0"/>
          </a:p>
        </p:txBody>
      </p:sp>
      <p:sp>
        <p:nvSpPr>
          <p:cNvPr id="11" name="Rechteck 10"/>
          <p:cNvSpPr/>
          <p:nvPr/>
        </p:nvSpPr>
        <p:spPr>
          <a:xfrm>
            <a:off x="5629276" y="2219325"/>
            <a:ext cx="728662" cy="361950"/>
          </a:xfrm>
          <a:prstGeom prst="rect">
            <a:avLst/>
          </a:prstGeom>
          <a:solidFill>
            <a:srgbClr val="E6E4E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6629401" y="2219325"/>
            <a:ext cx="728662" cy="361950"/>
          </a:xfrm>
          <a:prstGeom prst="rect">
            <a:avLst/>
          </a:prstGeom>
          <a:solidFill>
            <a:srgbClr val="E6E4E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7577139" y="2219325"/>
            <a:ext cx="728662" cy="361950"/>
          </a:xfrm>
          <a:prstGeom prst="rect">
            <a:avLst/>
          </a:prstGeom>
          <a:solidFill>
            <a:srgbClr val="E6E4E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8453438" y="2219325"/>
            <a:ext cx="728662" cy="361950"/>
          </a:xfrm>
          <a:prstGeom prst="rect">
            <a:avLst/>
          </a:prstGeom>
          <a:solidFill>
            <a:srgbClr val="E6E4E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16" name="Gerade Verbindung 15"/>
          <p:cNvCxnSpPr>
            <a:stCxn id="7" idx="2"/>
            <a:endCxn id="11" idx="0"/>
          </p:cNvCxnSpPr>
          <p:nvPr/>
        </p:nvCxnSpPr>
        <p:spPr>
          <a:xfrm flipH="1">
            <a:off x="5993607" y="1707489"/>
            <a:ext cx="18529" cy="5118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>
            <a:stCxn id="7" idx="2"/>
            <a:endCxn id="12" idx="0"/>
          </p:cNvCxnSpPr>
          <p:nvPr/>
        </p:nvCxnSpPr>
        <p:spPr>
          <a:xfrm>
            <a:off x="6012136" y="1707489"/>
            <a:ext cx="981596" cy="5118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>
            <a:stCxn id="4" idx="2"/>
            <a:endCxn id="13" idx="0"/>
          </p:cNvCxnSpPr>
          <p:nvPr/>
        </p:nvCxnSpPr>
        <p:spPr>
          <a:xfrm>
            <a:off x="6012136" y="1707489"/>
            <a:ext cx="1929334" cy="5118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>
            <a:stCxn id="7" idx="2"/>
            <a:endCxn id="14" idx="0"/>
          </p:cNvCxnSpPr>
          <p:nvPr/>
        </p:nvCxnSpPr>
        <p:spPr>
          <a:xfrm>
            <a:off x="6012136" y="1707489"/>
            <a:ext cx="2805633" cy="5118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4057128" y="1311141"/>
            <a:ext cx="1590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/>
              <a:t>Tracevideos</a:t>
            </a:r>
            <a:endParaRPr lang="de-DE" sz="1800" dirty="0"/>
          </a:p>
        </p:txBody>
      </p:sp>
      <p:sp>
        <p:nvSpPr>
          <p:cNvPr id="30" name="Textfeld 29"/>
          <p:cNvSpPr txBox="1"/>
          <p:nvPr/>
        </p:nvSpPr>
        <p:spPr>
          <a:xfrm>
            <a:off x="4505325" y="2211943"/>
            <a:ext cx="103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Frames</a:t>
            </a:r>
            <a:endParaRPr lang="de-DE" sz="1800" dirty="0"/>
          </a:p>
        </p:txBody>
      </p:sp>
      <p:sp>
        <p:nvSpPr>
          <p:cNvPr id="32" name="Textfeld 31"/>
          <p:cNvSpPr txBox="1"/>
          <p:nvPr/>
        </p:nvSpPr>
        <p:spPr>
          <a:xfrm>
            <a:off x="5774532" y="2190629"/>
            <a:ext cx="438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</a:t>
            </a:r>
            <a:r>
              <a:rPr lang="de-DE" baseline="-25000" dirty="0" smtClean="0"/>
              <a:t>1</a:t>
            </a:r>
            <a:endParaRPr lang="de-DE" baseline="-25000" dirty="0"/>
          </a:p>
        </p:txBody>
      </p:sp>
      <p:sp>
        <p:nvSpPr>
          <p:cNvPr id="33" name="Textfeld 32"/>
          <p:cNvSpPr txBox="1"/>
          <p:nvPr/>
        </p:nvSpPr>
        <p:spPr>
          <a:xfrm>
            <a:off x="6748464" y="2200245"/>
            <a:ext cx="438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</a:t>
            </a:r>
            <a:r>
              <a:rPr lang="de-DE" baseline="-25000" dirty="0"/>
              <a:t>2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7722394" y="2190629"/>
            <a:ext cx="876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</a:t>
            </a:r>
            <a:r>
              <a:rPr lang="de-DE" baseline="-25000" dirty="0" smtClean="0"/>
              <a:t>…</a:t>
            </a:r>
            <a:endParaRPr lang="de-DE" baseline="-25000" dirty="0"/>
          </a:p>
        </p:txBody>
      </p:sp>
      <p:sp>
        <p:nvSpPr>
          <p:cNvPr id="35" name="Textfeld 34"/>
          <p:cNvSpPr txBox="1"/>
          <p:nvPr/>
        </p:nvSpPr>
        <p:spPr>
          <a:xfrm>
            <a:off x="8598694" y="2200124"/>
            <a:ext cx="438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F</a:t>
            </a:r>
            <a:r>
              <a:rPr lang="de-DE" baseline="-25000" dirty="0" err="1"/>
              <a:t>n</a:t>
            </a:r>
            <a:endParaRPr lang="de-DE" baseline="-25000" dirty="0"/>
          </a:p>
        </p:txBody>
      </p:sp>
      <p:grpSp>
        <p:nvGrpSpPr>
          <p:cNvPr id="51" name="Gruppieren 50"/>
          <p:cNvGrpSpPr/>
          <p:nvPr/>
        </p:nvGrpSpPr>
        <p:grpSpPr>
          <a:xfrm>
            <a:off x="6353530" y="3170075"/>
            <a:ext cx="1412082" cy="523875"/>
            <a:chOff x="6748463" y="3162300"/>
            <a:chExt cx="1412082" cy="523875"/>
          </a:xfrm>
        </p:grpSpPr>
        <p:sp>
          <p:nvSpPr>
            <p:cNvPr id="36" name="Rechteck 35"/>
            <p:cNvSpPr/>
            <p:nvPr/>
          </p:nvSpPr>
          <p:spPr>
            <a:xfrm>
              <a:off x="6748463" y="3162300"/>
              <a:ext cx="1262061" cy="523875"/>
            </a:xfrm>
            <a:prstGeom prst="rect">
              <a:avLst/>
            </a:prstGeom>
            <a:solidFill>
              <a:srgbClr val="E6E4E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6748463" y="3224182"/>
              <a:ext cx="1412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 smtClean="0"/>
                <a:t>Correlate</a:t>
              </a:r>
              <a:endParaRPr lang="de-DE" dirty="0"/>
            </a:p>
          </p:txBody>
        </p:sp>
      </p:grpSp>
      <p:cxnSp>
        <p:nvCxnSpPr>
          <p:cNvPr id="39" name="Gerade Verbindung 38"/>
          <p:cNvCxnSpPr>
            <a:stCxn id="33" idx="2"/>
            <a:endCxn id="36" idx="0"/>
          </p:cNvCxnSpPr>
          <p:nvPr/>
        </p:nvCxnSpPr>
        <p:spPr>
          <a:xfrm>
            <a:off x="6967539" y="2600355"/>
            <a:ext cx="17022" cy="5697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>
            <a:off x="4038600" y="3024127"/>
            <a:ext cx="1714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Intermediate AES </a:t>
            </a:r>
            <a:r>
              <a:rPr lang="de-DE" dirty="0" err="1" smtClean="0"/>
              <a:t>bits</a:t>
            </a:r>
            <a:endParaRPr lang="de-DE" dirty="0"/>
          </a:p>
        </p:txBody>
      </p:sp>
      <p:cxnSp>
        <p:nvCxnSpPr>
          <p:cNvPr id="49" name="Gerade Verbindung 48"/>
          <p:cNvCxnSpPr>
            <a:stCxn id="47" idx="3"/>
          </p:cNvCxnSpPr>
          <p:nvPr/>
        </p:nvCxnSpPr>
        <p:spPr>
          <a:xfrm>
            <a:off x="5753101" y="3378070"/>
            <a:ext cx="60042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>
            <a:off x="7615591" y="3432012"/>
            <a:ext cx="551913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uppieren 51"/>
          <p:cNvGrpSpPr/>
          <p:nvPr/>
        </p:nvGrpSpPr>
        <p:grpSpPr>
          <a:xfrm>
            <a:off x="8164560" y="3170075"/>
            <a:ext cx="1615274" cy="1323439"/>
            <a:chOff x="6748463" y="3162300"/>
            <a:chExt cx="1445823" cy="1323439"/>
          </a:xfrm>
        </p:grpSpPr>
        <p:sp>
          <p:nvSpPr>
            <p:cNvPr id="53" name="Rechteck 52"/>
            <p:cNvSpPr/>
            <p:nvPr/>
          </p:nvSpPr>
          <p:spPr>
            <a:xfrm>
              <a:off x="6748463" y="3162300"/>
              <a:ext cx="1262061" cy="1007723"/>
            </a:xfrm>
            <a:prstGeom prst="rect">
              <a:avLst/>
            </a:prstGeom>
            <a:solidFill>
              <a:srgbClr val="E6E4E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6782204" y="3162300"/>
              <a:ext cx="141208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 smtClean="0"/>
                <a:t>Located</a:t>
              </a:r>
              <a:r>
                <a:rPr lang="de-DE" dirty="0" smtClean="0"/>
                <a:t> </a:t>
              </a:r>
              <a:r>
                <a:rPr lang="de-DE" dirty="0" err="1"/>
                <a:t>c</a:t>
              </a:r>
              <a:r>
                <a:rPr lang="de-DE" dirty="0" err="1" smtClean="0"/>
                <a:t>orrelation</a:t>
              </a:r>
              <a:r>
                <a:rPr lang="de-DE" dirty="0" smtClean="0"/>
                <a:t> </a:t>
              </a:r>
              <a:r>
                <a:rPr lang="de-DE" dirty="0" err="1" smtClean="0"/>
                <a:t>frame</a:t>
              </a:r>
              <a:endParaRPr lang="de-DE" dirty="0"/>
            </a:p>
            <a:p>
              <a:endParaRPr lang="de-DE" dirty="0"/>
            </a:p>
          </p:txBody>
        </p:sp>
      </p:grpSp>
      <p:sp>
        <p:nvSpPr>
          <p:cNvPr id="68" name="Rechteck 67"/>
          <p:cNvSpPr/>
          <p:nvPr/>
        </p:nvSpPr>
        <p:spPr>
          <a:xfrm>
            <a:off x="7577139" y="1237455"/>
            <a:ext cx="728662" cy="470849"/>
          </a:xfrm>
          <a:prstGeom prst="rect">
            <a:avLst/>
          </a:prstGeom>
          <a:solidFill>
            <a:srgbClr val="E6E4E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Textfeld 68"/>
          <p:cNvSpPr txBox="1"/>
          <p:nvPr/>
        </p:nvSpPr>
        <p:spPr>
          <a:xfrm>
            <a:off x="7729354" y="1280363"/>
            <a:ext cx="724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</a:t>
            </a:r>
            <a:r>
              <a:rPr lang="de-DE" baseline="-25000" dirty="0" smtClean="0"/>
              <a:t>…</a:t>
            </a:r>
            <a:endParaRPr lang="de-DE" baseline="-25000" dirty="0"/>
          </a:p>
        </p:txBody>
      </p:sp>
    </p:spTree>
    <p:extLst>
      <p:ext uri="{BB962C8B-B14F-4D97-AF65-F5344CB8AC3E}">
        <p14:creationId xmlns:p14="http://schemas.microsoft.com/office/powerpoint/2010/main" val="2722661384"/>
      </p:ext>
    </p:extLst>
  </p:cSld>
  <p:clrMapOvr>
    <a:masterClrMapping/>
  </p:clrMapOvr>
  <p:transition xmlns:p14="http://schemas.microsoft.com/office/powerpoint/2010/main" advTm="103576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2548" y="1291612"/>
            <a:ext cx="2602723" cy="5477825"/>
          </a:xfrm>
        </p:spPr>
        <p:txBody>
          <a:bodyPr/>
          <a:lstStyle/>
          <a:p>
            <a:endParaRPr lang="de-DE" dirty="0" smtClean="0"/>
          </a:p>
          <a:p>
            <a:r>
              <a:rPr lang="de-DE" dirty="0" smtClean="0"/>
              <a:t>Frame 48</a:t>
            </a:r>
          </a:p>
          <a:p>
            <a:pPr lvl="1"/>
            <a:r>
              <a:rPr lang="de-DE" dirty="0" err="1" smtClean="0"/>
              <a:t>Subbytes</a:t>
            </a:r>
            <a:endParaRPr lang="de-DE" dirty="0" smtClean="0"/>
          </a:p>
          <a:p>
            <a:pPr lvl="1"/>
            <a:r>
              <a:rPr lang="de-DE" dirty="0" smtClean="0"/>
              <a:t>Byte 1</a:t>
            </a:r>
          </a:p>
          <a:p>
            <a:pPr lvl="1"/>
            <a:r>
              <a:rPr lang="de-DE" dirty="0" smtClean="0"/>
              <a:t>Bit 1</a:t>
            </a:r>
          </a:p>
          <a:p>
            <a:pPr lvl="1"/>
            <a:endParaRPr lang="de-DE" dirty="0" smtClean="0"/>
          </a:p>
          <a:p>
            <a:endParaRPr lang="de-DE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Contrast</a:t>
            </a:r>
            <a:r>
              <a:rPr lang="de-DE" dirty="0" smtClean="0"/>
              <a:t> SCA</a:t>
            </a:r>
            <a:br>
              <a:rPr lang="de-DE" dirty="0" smtClean="0"/>
            </a:br>
            <a:r>
              <a:rPr lang="de-DE" sz="2800" b="0" dirty="0" err="1" smtClean="0"/>
              <a:t>Results</a:t>
            </a:r>
            <a:r>
              <a:rPr lang="de-DE" sz="2800" b="0" dirty="0" smtClean="0"/>
              <a:t> – </a:t>
            </a:r>
            <a:r>
              <a:rPr lang="de-DE" sz="2800" b="0" dirty="0" err="1" smtClean="0"/>
              <a:t>Locate</a:t>
            </a:r>
            <a:r>
              <a:rPr lang="de-DE" sz="2800" b="0" dirty="0" smtClean="0"/>
              <a:t> Bit 1 </a:t>
            </a:r>
            <a:r>
              <a:rPr lang="de-DE" sz="2800" b="0" dirty="0" err="1" smtClean="0"/>
              <a:t>of</a:t>
            </a:r>
            <a:r>
              <a:rPr lang="de-DE" sz="2800" b="0" dirty="0" smtClean="0"/>
              <a:t> </a:t>
            </a:r>
            <a:r>
              <a:rPr lang="de-DE" sz="2800" b="0" dirty="0" err="1" smtClean="0"/>
              <a:t>Subbytes</a:t>
            </a:r>
            <a:r>
              <a:rPr lang="de-DE" sz="2800" b="0" dirty="0" smtClean="0"/>
              <a:t> Byte 1</a:t>
            </a:r>
            <a:endParaRPr lang="de-DE" sz="2800" b="0" dirty="0"/>
          </a:p>
        </p:txBody>
      </p:sp>
      <p:pic>
        <p:nvPicPr>
          <p:cNvPr id="6146" name="Picture 2" descr="C:\Users\Master\Desktop\INSPECT\Publikationen\2015\CHES2015_CAM_READY\figures\frame48_results\frame_48_subbytes_round_1_byte_1_bit_1_cinvert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48" y="1044327"/>
            <a:ext cx="6947648" cy="60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122548" y="1291611"/>
            <a:ext cx="2602723" cy="5477825"/>
          </a:xfrm>
          <a:prstGeom prst="rect">
            <a:avLst/>
          </a:prstGeom>
        </p:spPr>
        <p:txBody>
          <a:bodyPr/>
          <a:lstStyle>
            <a:lvl1pPr marL="377825" indent="-377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 kern="1200" baseline="0">
                <a:solidFill>
                  <a:srgbClr val="003560"/>
                </a:solidFill>
                <a:latin typeface="Arial" pitchFamily="34" charset="0"/>
                <a:ea typeface="+mn-ea"/>
                <a:cs typeface="+mn-cs"/>
              </a:defRPr>
            </a:lvl1pPr>
            <a:lvl2pPr marL="817563" indent="-3143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 baseline="0">
                <a:solidFill>
                  <a:srgbClr val="003560"/>
                </a:solidFill>
                <a:latin typeface="Arial" pitchFamily="34" charset="0"/>
                <a:ea typeface="+mn-ea"/>
                <a:cs typeface="+mn-cs"/>
              </a:defRPr>
            </a:lvl2pPr>
            <a:lvl3pPr marL="1258888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Arial" pitchFamily="34" charset="0"/>
              <a:buChar char="•"/>
              <a:defRPr sz="1800" kern="1200" baseline="0">
                <a:solidFill>
                  <a:srgbClr val="003560"/>
                </a:solidFill>
                <a:latin typeface="Arial" pitchFamily="34" charset="0"/>
                <a:ea typeface="+mn-ea"/>
                <a:cs typeface="+mn-cs"/>
              </a:defRPr>
            </a:lvl3pPr>
            <a:lvl4pPr marL="1763713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 baseline="0">
                <a:solidFill>
                  <a:srgbClr val="003560"/>
                </a:solidFill>
                <a:latin typeface="Arial" pitchFamily="34" charset="0"/>
                <a:ea typeface="+mn-ea"/>
                <a:cs typeface="+mn-cs"/>
              </a:defRPr>
            </a:lvl4pPr>
            <a:lvl5pPr marL="2266950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 baseline="0">
                <a:solidFill>
                  <a:srgbClr val="003560"/>
                </a:solidFill>
                <a:latin typeface="Arial" pitchFamily="34" charset="0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 smtClean="0"/>
          </a:p>
          <a:p>
            <a:r>
              <a:rPr lang="de-DE" dirty="0" smtClean="0"/>
              <a:t>Frame 48</a:t>
            </a:r>
          </a:p>
          <a:p>
            <a:pPr lvl="1"/>
            <a:r>
              <a:rPr lang="de-DE" dirty="0" err="1" smtClean="0"/>
              <a:t>Subbytes</a:t>
            </a:r>
            <a:endParaRPr lang="de-DE" dirty="0" smtClean="0"/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Byte X</a:t>
            </a:r>
          </a:p>
          <a:p>
            <a:pPr lvl="1"/>
            <a:r>
              <a:rPr lang="de-DE" dirty="0" smtClean="0"/>
              <a:t>Bit 1</a:t>
            </a:r>
          </a:p>
          <a:p>
            <a:pPr marL="503238" lvl="1" indent="0">
              <a:buNone/>
            </a:pPr>
            <a:endParaRPr lang="de-DE" dirty="0" smtClean="0"/>
          </a:p>
          <a:p>
            <a:r>
              <a:rPr lang="de-DE" dirty="0" err="1" smtClean="0"/>
              <a:t>Sequentially</a:t>
            </a:r>
            <a:r>
              <a:rPr lang="de-DE" dirty="0" smtClean="0"/>
              <a:t> byte-</a:t>
            </a:r>
            <a:r>
              <a:rPr lang="de-DE" dirty="0" err="1" smtClean="0"/>
              <a:t>wise</a:t>
            </a:r>
            <a:r>
              <a:rPr lang="de-DE" dirty="0" smtClean="0"/>
              <a:t> </a:t>
            </a:r>
            <a:r>
              <a:rPr lang="de-DE" dirty="0" err="1" smtClean="0"/>
              <a:t>pipelined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Common Load/Store Unit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116527"/>
      </p:ext>
    </p:extLst>
  </p:cSld>
  <p:clrMapOvr>
    <a:masterClrMapping/>
  </p:clrMapOvr>
  <p:transition xmlns:p14="http://schemas.microsoft.com/office/powerpoint/2010/main" advTm="9259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ster\Desktop\INSPECT\Publikationen\2015\CHES2015_CAM_READY\figures\frame48_bit2_localized_inSEM_small_cinvert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422" y="1205714"/>
            <a:ext cx="6618095" cy="15517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2548" y="1308129"/>
            <a:ext cx="2902874" cy="5477825"/>
          </a:xfrm>
        </p:spPr>
        <p:txBody>
          <a:bodyPr/>
          <a:lstStyle/>
          <a:p>
            <a:r>
              <a:rPr lang="de-DE" dirty="0" smtClean="0"/>
              <a:t>SEM </a:t>
            </a:r>
            <a:r>
              <a:rPr lang="de-DE" dirty="0" err="1" smtClean="0"/>
              <a:t>pictures</a:t>
            </a:r>
            <a:endParaRPr lang="de-DE" dirty="0" smtClean="0"/>
          </a:p>
          <a:p>
            <a:pPr lvl="1"/>
            <a:r>
              <a:rPr lang="de-DE" dirty="0" smtClean="0"/>
              <a:t>1st </a:t>
            </a:r>
            <a:r>
              <a:rPr lang="de-DE" dirty="0" err="1" smtClean="0"/>
              <a:t>and</a:t>
            </a:r>
            <a:r>
              <a:rPr lang="de-DE" dirty="0" smtClean="0"/>
              <a:t> 2nd </a:t>
            </a:r>
            <a:r>
              <a:rPr lang="de-DE" dirty="0" err="1" smtClean="0"/>
              <a:t>layer</a:t>
            </a:r>
            <a:endParaRPr lang="de-DE" dirty="0" smtClean="0"/>
          </a:p>
          <a:p>
            <a:pPr lvl="1"/>
            <a:r>
              <a:rPr lang="de-DE" dirty="0" err="1" smtClean="0"/>
              <a:t>Overlayed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50% transparent </a:t>
            </a:r>
            <a:r>
              <a:rPr lang="de-DE" dirty="0" err="1" smtClean="0"/>
              <a:t>result</a:t>
            </a:r>
            <a:r>
              <a:rPr lang="de-DE" dirty="0"/>
              <a:t> </a:t>
            </a:r>
            <a:r>
              <a:rPr lang="de-DE" dirty="0" smtClean="0"/>
              <a:t>           (</a:t>
            </a:r>
            <a:r>
              <a:rPr lang="de-DE" dirty="0" err="1" smtClean="0"/>
              <a:t>dark</a:t>
            </a:r>
            <a:r>
              <a:rPr lang="de-DE" dirty="0" smtClean="0"/>
              <a:t> </a:t>
            </a:r>
            <a:r>
              <a:rPr lang="de-DE" dirty="0" err="1" smtClean="0"/>
              <a:t>cloud</a:t>
            </a:r>
            <a:r>
              <a:rPr lang="de-DE" dirty="0" smtClean="0"/>
              <a:t>)</a:t>
            </a:r>
          </a:p>
          <a:p>
            <a:r>
              <a:rPr lang="de-DE" dirty="0" err="1" smtClean="0"/>
              <a:t>Align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Trace down</a:t>
            </a:r>
          </a:p>
          <a:p>
            <a:pPr lvl="1"/>
            <a:r>
              <a:rPr lang="de-DE" dirty="0" smtClean="0"/>
              <a:t>DFFs</a:t>
            </a:r>
          </a:p>
          <a:p>
            <a:pPr lvl="1"/>
            <a:r>
              <a:rPr lang="de-DE" dirty="0" smtClean="0"/>
              <a:t>…</a:t>
            </a:r>
          </a:p>
          <a:p>
            <a:pPr lvl="1"/>
            <a:endParaRPr lang="de-DE" dirty="0"/>
          </a:p>
          <a:p>
            <a:r>
              <a:rPr lang="de-DE" dirty="0" smtClean="0"/>
              <a:t>Mark in </a:t>
            </a:r>
            <a:r>
              <a:rPr lang="de-DE" dirty="0" err="1" smtClean="0"/>
              <a:t>extracted</a:t>
            </a:r>
            <a:r>
              <a:rPr lang="de-DE" dirty="0" smtClean="0"/>
              <a:t> </a:t>
            </a:r>
            <a:r>
              <a:rPr lang="de-DE" dirty="0" err="1"/>
              <a:t>n</a:t>
            </a:r>
            <a:r>
              <a:rPr lang="de-DE" dirty="0" err="1" smtClean="0"/>
              <a:t>etlist</a:t>
            </a:r>
            <a:endParaRPr lang="de-D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Contrast</a:t>
            </a:r>
            <a:r>
              <a:rPr lang="de-DE" dirty="0" smtClean="0"/>
              <a:t> SCA</a:t>
            </a:r>
            <a:br>
              <a:rPr lang="de-DE" dirty="0" smtClean="0"/>
            </a:br>
            <a:r>
              <a:rPr lang="de-DE" sz="2800" b="0" dirty="0" err="1" smtClean="0"/>
              <a:t>Results</a:t>
            </a:r>
            <a:r>
              <a:rPr lang="de-DE" sz="2800" b="0" dirty="0" smtClean="0"/>
              <a:t> - Hardware Reverse Engineering</a:t>
            </a:r>
            <a:endParaRPr lang="de-DE" sz="2800" b="0" dirty="0"/>
          </a:p>
        </p:txBody>
      </p:sp>
      <p:pic>
        <p:nvPicPr>
          <p:cNvPr id="8195" name="Picture 3" descr="C:\Users\Master\Desktop\INSPECT\Publikationen\2015\CHES2015_CAM_READY\figures\frame48_bit2_localized_inSEM_layer2_cinvert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911" y="3051870"/>
            <a:ext cx="6355606" cy="37340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348569"/>
      </p:ext>
    </p:extLst>
  </p:cSld>
  <p:clrMapOvr>
    <a:masterClrMapping/>
  </p:clrMapOvr>
  <p:transition xmlns:p14="http://schemas.microsoft.com/office/powerpoint/2010/main" advTm="163888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2548" y="1069397"/>
            <a:ext cx="3436566" cy="5830167"/>
          </a:xfrm>
        </p:spPr>
        <p:txBody>
          <a:bodyPr/>
          <a:lstStyle/>
          <a:p>
            <a:r>
              <a:rPr lang="de-DE" dirty="0" smtClean="0"/>
              <a:t>New </a:t>
            </a:r>
            <a:r>
              <a:rPr lang="de-DE" dirty="0" err="1" smtClean="0"/>
              <a:t>Assumption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Key </a:t>
            </a:r>
            <a:r>
              <a:rPr lang="de-DE" dirty="0" err="1"/>
              <a:t>u</a:t>
            </a:r>
            <a:r>
              <a:rPr lang="de-DE" dirty="0" err="1" smtClean="0"/>
              <a:t>nknown</a:t>
            </a:r>
            <a:endParaRPr lang="de-DE" dirty="0" smtClean="0"/>
          </a:p>
          <a:p>
            <a:pPr lvl="1"/>
            <a:r>
              <a:rPr lang="de-DE" dirty="0" err="1" smtClean="0"/>
              <a:t>Known</a:t>
            </a:r>
            <a:r>
              <a:rPr lang="de-DE" dirty="0" smtClean="0"/>
              <a:t> </a:t>
            </a:r>
            <a:r>
              <a:rPr lang="de-DE" dirty="0" err="1" smtClean="0"/>
              <a:t>plaintext</a:t>
            </a:r>
            <a:endParaRPr lang="de-DE" dirty="0" smtClean="0"/>
          </a:p>
          <a:p>
            <a:pPr lvl="1"/>
            <a:endParaRPr lang="de-DE" dirty="0" smtClean="0"/>
          </a:p>
          <a:p>
            <a:r>
              <a:rPr lang="de-DE" dirty="0" err="1" smtClean="0"/>
              <a:t>Aquire</a:t>
            </a:r>
            <a:r>
              <a:rPr lang="de-DE" dirty="0" smtClean="0"/>
              <a:t> 100 Traces</a:t>
            </a:r>
          </a:p>
          <a:p>
            <a:endParaRPr lang="de-DE" dirty="0" smtClean="0"/>
          </a:p>
          <a:p>
            <a:r>
              <a:rPr lang="de-DE" dirty="0" smtClean="0"/>
              <a:t>Key Hypothesis</a:t>
            </a:r>
          </a:p>
          <a:p>
            <a:pPr lvl="1"/>
            <a:r>
              <a:rPr lang="de-DE" dirty="0" smtClean="0"/>
              <a:t>Set </a:t>
            </a:r>
            <a:r>
              <a:rPr lang="de-DE" dirty="0" err="1" smtClean="0"/>
              <a:t>to</a:t>
            </a:r>
            <a:r>
              <a:rPr lang="de-DE" dirty="0" smtClean="0"/>
              <a:t> 1</a:t>
            </a:r>
          </a:p>
          <a:p>
            <a:pPr lvl="1"/>
            <a:r>
              <a:rPr lang="de-DE" dirty="0" err="1" smtClean="0"/>
              <a:t>Correlation</a:t>
            </a:r>
            <a:r>
              <a:rPr lang="de-DE" dirty="0" smtClean="0"/>
              <a:t> </a:t>
            </a:r>
            <a:r>
              <a:rPr lang="de-DE" dirty="0" err="1" smtClean="0"/>
              <a:t>close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  -1 </a:t>
            </a:r>
            <a:r>
              <a:rPr lang="de-DE" dirty="0" err="1" smtClean="0"/>
              <a:t>or</a:t>
            </a:r>
            <a:r>
              <a:rPr lang="de-DE" dirty="0" smtClean="0"/>
              <a:t> +1</a:t>
            </a:r>
          </a:p>
          <a:p>
            <a:endParaRPr lang="de-DE" dirty="0" smtClean="0"/>
          </a:p>
          <a:p>
            <a:r>
              <a:rPr lang="de-DE" dirty="0" err="1" smtClean="0"/>
              <a:t>Full</a:t>
            </a:r>
            <a:r>
              <a:rPr lang="de-DE" dirty="0" smtClean="0"/>
              <a:t> AES-128 </a:t>
            </a:r>
            <a:r>
              <a:rPr lang="de-DE" dirty="0" err="1" smtClean="0"/>
              <a:t>key</a:t>
            </a:r>
            <a:r>
              <a:rPr lang="de-DE" dirty="0" smtClean="0"/>
              <a:t> </a:t>
            </a:r>
            <a:r>
              <a:rPr lang="de-DE" dirty="0" err="1" smtClean="0"/>
              <a:t>recovered</a:t>
            </a:r>
            <a:endParaRPr lang="de-DE" dirty="0"/>
          </a:p>
          <a:p>
            <a:endParaRPr lang="de-DE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Contrast</a:t>
            </a:r>
            <a:r>
              <a:rPr lang="de-DE" dirty="0" smtClean="0"/>
              <a:t> SCA</a:t>
            </a:r>
            <a:br>
              <a:rPr lang="de-DE" dirty="0" smtClean="0"/>
            </a:br>
            <a:r>
              <a:rPr lang="de-DE" sz="2800" b="0" dirty="0" err="1" smtClean="0"/>
              <a:t>Results</a:t>
            </a:r>
            <a:r>
              <a:rPr lang="de-DE" sz="2800" b="0" dirty="0" smtClean="0"/>
              <a:t> – </a:t>
            </a:r>
            <a:r>
              <a:rPr lang="de-DE" sz="2800" b="0" dirty="0" err="1" smtClean="0"/>
              <a:t>Correlation</a:t>
            </a:r>
            <a:r>
              <a:rPr lang="de-DE" sz="2800" b="0" dirty="0" smtClean="0"/>
              <a:t> </a:t>
            </a:r>
            <a:r>
              <a:rPr lang="de-DE" sz="2800" b="0" dirty="0" err="1" smtClean="0"/>
              <a:t>Attack</a:t>
            </a:r>
            <a:endParaRPr lang="de-DE" sz="2800" b="0" dirty="0"/>
          </a:p>
        </p:txBody>
      </p:sp>
      <p:pic>
        <p:nvPicPr>
          <p:cNvPr id="6147" name="Picture 3" descr="C:\Users\Master\Desktop\INSPECT\Publikationen\2015\CHES2015_CAM_READY\figures\frame48_results\frame_48_add_round_key_byte_1_bit_1_inverted_cinvert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14" y="1041652"/>
            <a:ext cx="6033122" cy="521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aster\Desktop\INSPECT\Publikationen\2015\CHES2015_CAM_READY\figures\frame48_results\frame_48_add_round_key_byte_1_bit_1_cinvert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14" y="1069398"/>
            <a:ext cx="6033121" cy="521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3537023"/>
      </p:ext>
    </p:extLst>
  </p:cSld>
  <p:clrMapOvr>
    <a:masterClrMapping/>
  </p:clrMapOvr>
  <p:transition xmlns:p14="http://schemas.microsoft.com/office/powerpoint/2010/main" advTm="6594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2548" y="1129554"/>
            <a:ext cx="9451757" cy="5844988"/>
          </a:xfrm>
        </p:spPr>
        <p:txBody>
          <a:bodyPr/>
          <a:lstStyle/>
          <a:p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Contrast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mid-cost</a:t>
            </a:r>
            <a:endParaRPr lang="de-DE" dirty="0" smtClean="0"/>
          </a:p>
          <a:p>
            <a:pPr lvl="1"/>
            <a:r>
              <a:rPr lang="de-DE" dirty="0" smtClean="0"/>
              <a:t>Scanning Electronic </a:t>
            </a:r>
            <a:r>
              <a:rPr lang="de-DE" dirty="0" err="1" smtClean="0"/>
              <a:t>Microscope</a:t>
            </a:r>
            <a:r>
              <a:rPr lang="de-DE" dirty="0" smtClean="0"/>
              <a:t> </a:t>
            </a:r>
          </a:p>
          <a:p>
            <a:pPr lvl="2"/>
            <a:r>
              <a:rPr lang="de-DE" dirty="0" err="1" smtClean="0"/>
              <a:t>Widely</a:t>
            </a:r>
            <a:r>
              <a:rPr lang="de-DE" dirty="0" smtClean="0"/>
              <a:t> </a:t>
            </a:r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smtClean="0"/>
              <a:t>in </a:t>
            </a:r>
            <a:r>
              <a:rPr lang="de-DE" dirty="0" err="1" smtClean="0"/>
              <a:t>academia</a:t>
            </a:r>
            <a:endParaRPr lang="de-DE" dirty="0" smtClean="0"/>
          </a:p>
          <a:p>
            <a:pPr lvl="2"/>
            <a:r>
              <a:rPr lang="de-DE" dirty="0" smtClean="0"/>
              <a:t>Second </a:t>
            </a:r>
            <a:r>
              <a:rPr lang="de-DE" dirty="0" err="1" smtClean="0"/>
              <a:t>hand</a:t>
            </a:r>
            <a:r>
              <a:rPr lang="de-DE" dirty="0" smtClean="0"/>
              <a:t> </a:t>
            </a:r>
            <a:r>
              <a:rPr lang="de-DE" dirty="0" err="1"/>
              <a:t>for</a:t>
            </a:r>
            <a:r>
              <a:rPr lang="de-DE" dirty="0"/>
              <a:t> &lt; €10k</a:t>
            </a:r>
          </a:p>
          <a:p>
            <a:pPr lvl="1"/>
            <a:r>
              <a:rPr lang="de-DE" dirty="0" smtClean="0"/>
              <a:t>Low </a:t>
            </a:r>
            <a:r>
              <a:rPr lang="de-DE" dirty="0" err="1" smtClean="0"/>
              <a:t>cost</a:t>
            </a:r>
            <a:r>
              <a:rPr lang="de-DE" dirty="0" smtClean="0"/>
              <a:t> </a:t>
            </a:r>
            <a:r>
              <a:rPr lang="de-DE" dirty="0" err="1" smtClean="0"/>
              <a:t>adjustment</a:t>
            </a:r>
            <a:endParaRPr lang="de-DE" dirty="0"/>
          </a:p>
          <a:p>
            <a:pPr lvl="1"/>
            <a:endParaRPr lang="de-DE" dirty="0" smtClean="0"/>
          </a:p>
          <a:p>
            <a:r>
              <a:rPr lang="de-DE" dirty="0"/>
              <a:t>Hardware Reverse Engineering </a:t>
            </a:r>
            <a:r>
              <a:rPr lang="de-DE" dirty="0" err="1"/>
              <a:t>tool</a:t>
            </a:r>
            <a:endParaRPr lang="de-DE" dirty="0"/>
          </a:p>
          <a:p>
            <a:pPr lvl="1"/>
            <a:r>
              <a:rPr lang="de-DE" dirty="0" err="1" smtClean="0"/>
              <a:t>Pinpoint</a:t>
            </a:r>
            <a:r>
              <a:rPr lang="de-DE" dirty="0" smtClean="0"/>
              <a:t> ROI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minutes</a:t>
            </a:r>
            <a:endParaRPr lang="de-DE" dirty="0" smtClean="0"/>
          </a:p>
          <a:p>
            <a:pPr lvl="1"/>
            <a:r>
              <a:rPr lang="de-DE" dirty="0" smtClean="0"/>
              <a:t>Front </a:t>
            </a:r>
            <a:r>
              <a:rPr lang="de-DE" dirty="0" err="1" smtClean="0"/>
              <a:t>side</a:t>
            </a:r>
            <a:endParaRPr lang="de-DE" dirty="0" smtClean="0"/>
          </a:p>
          <a:p>
            <a:pPr lvl="2"/>
            <a:r>
              <a:rPr lang="de-DE" dirty="0" err="1" smtClean="0"/>
              <a:t>Might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shielded</a:t>
            </a:r>
            <a:endParaRPr lang="de-DE" dirty="0"/>
          </a:p>
          <a:p>
            <a:pPr lvl="1"/>
            <a:endParaRPr lang="de-DE" dirty="0" smtClean="0"/>
          </a:p>
          <a:p>
            <a:r>
              <a:rPr lang="de-DE" dirty="0" smtClean="0"/>
              <a:t>Powerful Side Channel (VCSCA)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Contrast</a:t>
            </a:r>
            <a:r>
              <a:rPr lang="de-DE" dirty="0" smtClean="0"/>
              <a:t> SCA</a:t>
            </a:r>
            <a:br>
              <a:rPr lang="de-DE" dirty="0" smtClean="0"/>
            </a:br>
            <a:r>
              <a:rPr lang="de-DE" sz="2800" b="0" dirty="0" err="1" smtClean="0"/>
              <a:t>Conclusion</a:t>
            </a:r>
            <a:r>
              <a:rPr lang="de-DE" sz="2800" dirty="0"/>
              <a:t/>
            </a:r>
            <a:br>
              <a:rPr lang="de-DE" sz="2800" dirty="0"/>
            </a:br>
            <a:endParaRPr lang="de-DE" sz="2800" b="0" dirty="0"/>
          </a:p>
        </p:txBody>
      </p:sp>
    </p:spTree>
    <p:extLst>
      <p:ext uri="{BB962C8B-B14F-4D97-AF65-F5344CB8AC3E}">
        <p14:creationId xmlns:p14="http://schemas.microsoft.com/office/powerpoint/2010/main" val="1159782011"/>
      </p:ext>
    </p:extLst>
  </p:cSld>
  <p:clrMapOvr>
    <a:masterClrMapping/>
  </p:clrMapOvr>
  <p:transition xmlns:p14="http://schemas.microsoft.com/office/powerpoint/2010/main" advTm="8305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Hardware Reverse Engineering Tool</a:t>
            </a:r>
          </a:p>
          <a:p>
            <a:pPr lvl="1"/>
            <a:r>
              <a:rPr lang="de-DE" dirty="0" err="1" smtClean="0"/>
              <a:t>Optimize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setup</a:t>
            </a:r>
            <a:endParaRPr lang="de-DE" dirty="0" smtClean="0"/>
          </a:p>
          <a:p>
            <a:pPr lvl="2"/>
            <a:r>
              <a:rPr lang="de-DE" dirty="0" err="1" smtClean="0"/>
              <a:t>Faster</a:t>
            </a:r>
            <a:endParaRPr lang="de-DE" dirty="0" smtClean="0"/>
          </a:p>
          <a:p>
            <a:pPr lvl="2"/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noisy</a:t>
            </a:r>
            <a:endParaRPr lang="de-DE" dirty="0" smtClean="0"/>
          </a:p>
          <a:p>
            <a:pPr lvl="1"/>
            <a:r>
              <a:rPr lang="de-DE" dirty="0" err="1" smtClean="0"/>
              <a:t>Verify</a:t>
            </a:r>
            <a:r>
              <a:rPr lang="de-DE" dirty="0" smtClean="0"/>
              <a:t> </a:t>
            </a:r>
            <a:r>
              <a:rPr lang="de-DE" dirty="0" err="1"/>
              <a:t>n</a:t>
            </a:r>
            <a:r>
              <a:rPr lang="de-DE" dirty="0" err="1" smtClean="0"/>
              <a:t>etlist</a:t>
            </a:r>
            <a:r>
              <a:rPr lang="de-DE" dirty="0" smtClean="0"/>
              <a:t> </a:t>
            </a:r>
            <a:r>
              <a:rPr lang="de-DE" dirty="0" err="1" smtClean="0"/>
              <a:t>assumptions</a:t>
            </a:r>
            <a:endParaRPr lang="de-DE" dirty="0" smtClean="0"/>
          </a:p>
          <a:p>
            <a:pPr marL="503238" lvl="1" indent="0">
              <a:buNone/>
            </a:pPr>
            <a:endParaRPr lang="de-DE" dirty="0" smtClean="0"/>
          </a:p>
          <a:p>
            <a:r>
              <a:rPr lang="de-DE" dirty="0"/>
              <a:t>Hardware Debugging </a:t>
            </a:r>
            <a:r>
              <a:rPr lang="de-DE" dirty="0" err="1" smtClean="0"/>
              <a:t>tool</a:t>
            </a:r>
            <a:r>
              <a:rPr lang="de-DE" dirty="0" smtClean="0"/>
              <a:t>?</a:t>
            </a:r>
          </a:p>
          <a:p>
            <a:endParaRPr lang="de-DE" dirty="0" smtClean="0"/>
          </a:p>
          <a:p>
            <a:r>
              <a:rPr lang="de-DE" dirty="0" smtClean="0"/>
              <a:t>Research </a:t>
            </a:r>
            <a:r>
              <a:rPr lang="de-DE" dirty="0" err="1" smtClean="0"/>
              <a:t>shows</a:t>
            </a:r>
            <a:r>
              <a:rPr lang="de-DE" dirty="0" smtClean="0"/>
              <a:t> </a:t>
            </a:r>
            <a:r>
              <a:rPr lang="de-DE" dirty="0" err="1" smtClean="0"/>
              <a:t>feasibility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backside</a:t>
            </a:r>
            <a:r>
              <a:rPr lang="de-DE" dirty="0" smtClean="0"/>
              <a:t> CCVC[1]</a:t>
            </a:r>
          </a:p>
          <a:p>
            <a:endParaRPr lang="de-DE" dirty="0" smtClean="0"/>
          </a:p>
          <a:p>
            <a:pPr marL="0" indent="0">
              <a:buNone/>
            </a:pPr>
            <a:endParaRPr lang="de-DE" sz="1400" dirty="0" smtClean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r>
              <a:rPr lang="de-DE" sz="1400" dirty="0" smtClean="0"/>
              <a:t>[1] Schlangen </a:t>
            </a:r>
            <a:r>
              <a:rPr lang="de-DE" sz="1400" dirty="0"/>
              <a:t>et.al, </a:t>
            </a:r>
            <a:r>
              <a:rPr lang="de-DE" sz="1400" dirty="0" err="1"/>
              <a:t>Backside</a:t>
            </a:r>
            <a:r>
              <a:rPr lang="de-DE" sz="1400" dirty="0"/>
              <a:t> e-beam </a:t>
            </a:r>
            <a:r>
              <a:rPr lang="de-DE" sz="1400" dirty="0" err="1"/>
              <a:t>probing</a:t>
            </a:r>
            <a:r>
              <a:rPr lang="de-DE" sz="1400" dirty="0"/>
              <a:t> on </a:t>
            </a:r>
            <a:r>
              <a:rPr lang="de-DE" sz="1400" dirty="0" err="1"/>
              <a:t>nano</a:t>
            </a:r>
            <a:r>
              <a:rPr lang="de-DE" sz="1400" dirty="0"/>
              <a:t> </a:t>
            </a:r>
            <a:r>
              <a:rPr lang="de-DE" sz="1400" dirty="0" err="1"/>
              <a:t>scale</a:t>
            </a:r>
            <a:r>
              <a:rPr lang="de-DE" sz="1400" dirty="0"/>
              <a:t> </a:t>
            </a:r>
            <a:r>
              <a:rPr lang="de-DE" sz="1400" dirty="0" err="1" smtClean="0"/>
              <a:t>devices</a:t>
            </a:r>
            <a:r>
              <a:rPr lang="de-DE" sz="1400" dirty="0" smtClean="0"/>
              <a:t>, </a:t>
            </a:r>
            <a:r>
              <a:rPr lang="en-US" sz="1400" dirty="0"/>
              <a:t>Journal of Materials Science: Materials in Electronics</a:t>
            </a:r>
            <a:endParaRPr lang="de-DE" sz="1400" dirty="0"/>
          </a:p>
          <a:p>
            <a:endParaRPr lang="de-DE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Contrast</a:t>
            </a:r>
            <a:r>
              <a:rPr lang="de-DE" dirty="0" smtClean="0"/>
              <a:t> SCA</a:t>
            </a:r>
            <a:br>
              <a:rPr lang="de-DE" dirty="0" smtClean="0"/>
            </a:br>
            <a:r>
              <a:rPr lang="de-DE" sz="2800" b="0" dirty="0" smtClean="0"/>
              <a:t>Future Work</a:t>
            </a:r>
            <a:endParaRPr lang="de-DE" sz="2800" b="0" dirty="0"/>
          </a:p>
        </p:txBody>
      </p:sp>
    </p:spTree>
    <p:extLst>
      <p:ext uri="{BB962C8B-B14F-4D97-AF65-F5344CB8AC3E}">
        <p14:creationId xmlns:p14="http://schemas.microsoft.com/office/powerpoint/2010/main" val="3130059896"/>
      </p:ext>
    </p:extLst>
  </p:cSld>
  <p:clrMapOvr>
    <a:masterClrMapping/>
  </p:clrMapOvr>
  <p:transition xmlns:p14="http://schemas.microsoft.com/office/powerpoint/2010/main" advTm="43535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Contrast</a:t>
            </a:r>
            <a:endParaRPr lang="de-DE" dirty="0" smtClean="0"/>
          </a:p>
          <a:p>
            <a:pPr lvl="1"/>
            <a:r>
              <a:rPr lang="de-DE" dirty="0"/>
              <a:t>Passive/</a:t>
            </a:r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Voltage</a:t>
            </a:r>
            <a:r>
              <a:rPr lang="de-DE" dirty="0"/>
              <a:t> </a:t>
            </a:r>
            <a:r>
              <a:rPr lang="de-DE" dirty="0" err="1" smtClean="0"/>
              <a:t>Contrast</a:t>
            </a:r>
            <a:r>
              <a:rPr lang="de-DE" dirty="0" smtClean="0"/>
              <a:t> (VC)</a:t>
            </a:r>
          </a:p>
          <a:p>
            <a:pPr lvl="1"/>
            <a:r>
              <a:rPr lang="de-DE" dirty="0" err="1" smtClean="0"/>
              <a:t>Capacitive</a:t>
            </a:r>
            <a:r>
              <a:rPr lang="de-DE" dirty="0" smtClean="0"/>
              <a:t> </a:t>
            </a:r>
            <a:r>
              <a:rPr lang="de-DE" dirty="0" err="1"/>
              <a:t>Coupled</a:t>
            </a:r>
            <a:r>
              <a:rPr lang="de-DE" dirty="0"/>
              <a:t> </a:t>
            </a:r>
            <a:r>
              <a:rPr lang="de-DE" dirty="0" err="1"/>
              <a:t>Voltage</a:t>
            </a:r>
            <a:r>
              <a:rPr lang="de-DE" dirty="0"/>
              <a:t> </a:t>
            </a:r>
            <a:r>
              <a:rPr lang="de-DE" dirty="0" err="1"/>
              <a:t>Contrast</a:t>
            </a:r>
            <a:r>
              <a:rPr lang="de-DE" dirty="0"/>
              <a:t> (CCVC)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Contrast</a:t>
            </a:r>
            <a:r>
              <a:rPr lang="de-DE" dirty="0" smtClean="0"/>
              <a:t> Side Channel Analysis (VCSCA)</a:t>
            </a:r>
          </a:p>
          <a:p>
            <a:pPr lvl="1"/>
            <a:r>
              <a:rPr lang="de-DE" dirty="0" smtClean="0"/>
              <a:t>Hardware Reverse Engineering</a:t>
            </a:r>
            <a:endParaRPr lang="de-DE" dirty="0"/>
          </a:p>
          <a:p>
            <a:pPr lvl="1"/>
            <a:r>
              <a:rPr lang="de-DE" dirty="0" err="1" smtClean="0"/>
              <a:t>Correlation</a:t>
            </a:r>
            <a:r>
              <a:rPr lang="de-DE" dirty="0" smtClean="0"/>
              <a:t> </a:t>
            </a:r>
            <a:r>
              <a:rPr lang="de-DE" dirty="0" err="1" smtClean="0"/>
              <a:t>Attack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Conclusion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Future Work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Contrast</a:t>
            </a:r>
            <a:r>
              <a:rPr lang="de-DE" dirty="0" smtClean="0"/>
              <a:t> SCA</a:t>
            </a:r>
            <a:br>
              <a:rPr lang="de-DE" dirty="0" smtClean="0"/>
            </a:br>
            <a:r>
              <a:rPr lang="de-DE" sz="2800" b="0" dirty="0" smtClean="0"/>
              <a:t>Outline</a:t>
            </a:r>
            <a:endParaRPr lang="de-DE" sz="2800" b="0" dirty="0"/>
          </a:p>
        </p:txBody>
      </p:sp>
    </p:spTree>
    <p:extLst>
      <p:ext uri="{BB962C8B-B14F-4D97-AF65-F5344CB8AC3E}">
        <p14:creationId xmlns:p14="http://schemas.microsoft.com/office/powerpoint/2010/main" val="115841328"/>
      </p:ext>
    </p:extLst>
  </p:cSld>
  <p:clrMapOvr>
    <a:masterClrMapping/>
  </p:clrMapOvr>
  <p:transition xmlns:p14="http://schemas.microsoft.com/office/powerpoint/2010/main" advTm="6747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dirty="0" err="1" smtClean="0"/>
              <a:t>Thank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You</a:t>
            </a:r>
            <a:r>
              <a:rPr lang="de-DE" altLang="de-DE" dirty="0" smtClean="0"/>
              <a:t>!</a:t>
            </a:r>
            <a:br>
              <a:rPr lang="de-DE" altLang="de-DE" dirty="0" smtClean="0"/>
            </a:br>
            <a:r>
              <a:rPr lang="de-DE" altLang="de-DE" sz="2400" b="0" dirty="0" err="1" smtClean="0"/>
              <a:t>Questions</a:t>
            </a:r>
            <a:r>
              <a:rPr lang="de-DE" altLang="de-DE" sz="2400" b="0" dirty="0" smtClean="0"/>
              <a:t>?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823" y="1808063"/>
            <a:ext cx="8493277" cy="48430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532738"/>
      </p:ext>
    </p:extLst>
  </p:cSld>
  <p:clrMapOvr>
    <a:masterClrMapping/>
  </p:clrMapOvr>
  <p:transition xmlns:p14="http://schemas.microsoft.com/office/powerpoint/2010/main" advTm="13738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CHES\AT Xmega 32 A4U M-1_overview_2x 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 t="-1860" r="10954"/>
          <a:stretch/>
        </p:blipFill>
        <p:spPr bwMode="auto">
          <a:xfrm rot="16200000">
            <a:off x="5830365" y="1843437"/>
            <a:ext cx="3893570" cy="433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8775" y="1119079"/>
            <a:ext cx="5835837" cy="5477825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Goal: Hardware Reverse Engineering</a:t>
            </a:r>
          </a:p>
          <a:p>
            <a:pPr marL="63500" indent="0">
              <a:buNone/>
            </a:pPr>
            <a:endParaRPr lang="en-US" dirty="0"/>
          </a:p>
          <a:p>
            <a:pPr marL="406400" indent="-342900"/>
            <a:r>
              <a:rPr lang="en-US" dirty="0" smtClean="0"/>
              <a:t>Straightforward Approach</a:t>
            </a:r>
          </a:p>
          <a:p>
            <a:pPr lvl="1"/>
            <a:r>
              <a:rPr lang="en-US" dirty="0" smtClean="0"/>
              <a:t>Sand-and-scan</a:t>
            </a:r>
            <a:endParaRPr lang="en-US" dirty="0"/>
          </a:p>
          <a:p>
            <a:pPr lvl="1"/>
            <a:r>
              <a:rPr lang="en-US" dirty="0" smtClean="0"/>
              <a:t>Netlist extraction</a:t>
            </a:r>
          </a:p>
          <a:p>
            <a:pPr lvl="1"/>
            <a:r>
              <a:rPr lang="en-US" dirty="0" smtClean="0"/>
              <a:t>Search Region-of-Interest (ROI)</a:t>
            </a:r>
          </a:p>
          <a:p>
            <a:endParaRPr lang="en-US" dirty="0" smtClean="0"/>
          </a:p>
          <a:p>
            <a:r>
              <a:rPr lang="en-US" dirty="0" smtClean="0"/>
              <a:t>Todays </a:t>
            </a:r>
            <a:r>
              <a:rPr lang="en-US" dirty="0"/>
              <a:t>IC chips </a:t>
            </a:r>
          </a:p>
          <a:p>
            <a:pPr lvl="1"/>
            <a:r>
              <a:rPr lang="en-US" dirty="0"/>
              <a:t>Millions of </a:t>
            </a:r>
            <a:r>
              <a:rPr lang="en-US" dirty="0" smtClean="0"/>
              <a:t>Gates</a:t>
            </a:r>
          </a:p>
          <a:p>
            <a:pPr lvl="1"/>
            <a:r>
              <a:rPr lang="en-US" dirty="0" smtClean="0"/>
              <a:t>ROI Location: </a:t>
            </a:r>
            <a:r>
              <a:rPr lang="en-US" i="1" dirty="0" smtClean="0"/>
              <a:t>Needle</a:t>
            </a:r>
            <a:r>
              <a:rPr lang="en-US" dirty="0" smtClean="0"/>
              <a:t> in the </a:t>
            </a:r>
            <a:r>
              <a:rPr lang="en-US" i="1" dirty="0" smtClean="0"/>
              <a:t>haystack</a:t>
            </a:r>
            <a:endParaRPr lang="en-US" i="1" dirty="0"/>
          </a:p>
          <a:p>
            <a:pPr marL="0" indent="0">
              <a:buNone/>
            </a:pPr>
            <a:endParaRPr lang="en-US" dirty="0" smtClean="0"/>
          </a:p>
          <a:p>
            <a:pPr marL="503238" lvl="1" indent="0">
              <a:buNone/>
            </a:pPr>
            <a:r>
              <a:rPr lang="en-US" dirty="0" smtClean="0"/>
              <a:t>	</a:t>
            </a: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de-DE" sz="3200" dirty="0" err="1" smtClean="0"/>
              <a:t>Infeasible</a:t>
            </a:r>
            <a:r>
              <a:rPr lang="de-DE" sz="3200" dirty="0" smtClean="0"/>
              <a:t> </a:t>
            </a:r>
            <a:r>
              <a:rPr lang="de-DE" sz="3200" dirty="0" err="1" smtClean="0"/>
              <a:t>manual</a:t>
            </a:r>
            <a:r>
              <a:rPr lang="de-DE" sz="3200" dirty="0" smtClean="0"/>
              <a:t> </a:t>
            </a:r>
            <a:r>
              <a:rPr lang="de-DE" sz="3200" dirty="0" err="1" smtClean="0"/>
              <a:t>work</a:t>
            </a:r>
            <a:endParaRPr lang="de-DE" sz="32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Contrast</a:t>
            </a:r>
            <a:r>
              <a:rPr lang="de-DE" dirty="0" smtClean="0"/>
              <a:t> SCA</a:t>
            </a:r>
            <a:br>
              <a:rPr lang="de-DE" dirty="0" smtClean="0"/>
            </a:br>
            <a:r>
              <a:rPr lang="de-DE" sz="2800" b="0" dirty="0" smtClean="0"/>
              <a:t>Motivation – The </a:t>
            </a:r>
            <a:r>
              <a:rPr lang="de-DE" sz="2800" b="0" dirty="0" err="1" smtClean="0"/>
              <a:t>Haystack</a:t>
            </a:r>
            <a:endParaRPr lang="de-DE" sz="2800" b="0" dirty="0"/>
          </a:p>
        </p:txBody>
      </p:sp>
      <p:sp>
        <p:nvSpPr>
          <p:cNvPr id="4" name="Pfeil nach rechts 3"/>
          <p:cNvSpPr/>
          <p:nvPr/>
        </p:nvSpPr>
        <p:spPr>
          <a:xfrm>
            <a:off x="1057836" y="6167673"/>
            <a:ext cx="654423" cy="376517"/>
          </a:xfrm>
          <a:prstGeom prst="rightArrow">
            <a:avLst/>
          </a:prstGeom>
          <a:solidFill>
            <a:srgbClr val="003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2" y="2065512"/>
            <a:ext cx="3473076" cy="354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562165" y="5328301"/>
            <a:ext cx="2940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6122674" y="5897859"/>
            <a:ext cx="3473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de-DE" sz="1200" i="1" dirty="0"/>
              <a:t>http://edocumentsciences.com/wp-content/uploads/2011/10/Finding-A-Password-In-A-Haystack.jpg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1063370"/>
      </p:ext>
    </p:extLst>
  </p:cSld>
  <p:clrMapOvr>
    <a:masterClrMapping/>
  </p:clrMapOvr>
  <p:transition xmlns:p14="http://schemas.microsoft.com/office/powerpoint/2010/main" advTm="20438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8775" y="1119079"/>
            <a:ext cx="9039750" cy="5477825"/>
          </a:xfrm>
        </p:spPr>
        <p:txBody>
          <a:bodyPr/>
          <a:lstStyle/>
          <a:p>
            <a:endParaRPr lang="de-DE" dirty="0" smtClean="0"/>
          </a:p>
          <a:p>
            <a:r>
              <a:rPr lang="de-DE" dirty="0" err="1" smtClean="0"/>
              <a:t>Finding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ROI (Region </a:t>
            </a:r>
            <a:r>
              <a:rPr lang="de-DE" dirty="0" err="1"/>
              <a:t>o</a:t>
            </a:r>
            <a:r>
              <a:rPr lang="de-DE" dirty="0" err="1" smtClean="0"/>
              <a:t>f</a:t>
            </a:r>
            <a:r>
              <a:rPr lang="de-DE" dirty="0" smtClean="0"/>
              <a:t> Interest) :</a:t>
            </a:r>
          </a:p>
          <a:p>
            <a:pPr lvl="1"/>
            <a:r>
              <a:rPr lang="de-DE" dirty="0" err="1" smtClean="0"/>
              <a:t>Mandatory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Hardware Reverse Engineering</a:t>
            </a:r>
          </a:p>
          <a:p>
            <a:pPr lvl="1"/>
            <a:r>
              <a:rPr lang="de-DE" dirty="0" err="1" smtClean="0"/>
              <a:t>Precise</a:t>
            </a:r>
            <a:r>
              <a:rPr lang="de-DE" dirty="0" smtClean="0"/>
              <a:t> Fault </a:t>
            </a:r>
            <a:r>
              <a:rPr lang="de-DE" dirty="0" err="1" smtClean="0"/>
              <a:t>Attacks</a:t>
            </a:r>
            <a:endParaRPr lang="de-DE" dirty="0" smtClean="0"/>
          </a:p>
          <a:p>
            <a:pPr lvl="2"/>
            <a:r>
              <a:rPr lang="de-DE" dirty="0" smtClean="0"/>
              <a:t>Laser, UV light, EM </a:t>
            </a:r>
            <a:r>
              <a:rPr lang="de-DE" dirty="0" err="1" smtClean="0"/>
              <a:t>induction</a:t>
            </a:r>
            <a:r>
              <a:rPr lang="de-DE" dirty="0" smtClean="0"/>
              <a:t>, </a:t>
            </a:r>
            <a:r>
              <a:rPr lang="de-DE" dirty="0" err="1" smtClean="0"/>
              <a:t>Probing</a:t>
            </a:r>
            <a:r>
              <a:rPr lang="de-DE" dirty="0" smtClean="0"/>
              <a:t>, …</a:t>
            </a:r>
          </a:p>
          <a:p>
            <a:pPr lvl="1"/>
            <a:r>
              <a:rPr lang="de-DE" dirty="0" err="1" smtClean="0"/>
              <a:t>Improves</a:t>
            </a:r>
            <a:r>
              <a:rPr lang="de-DE" dirty="0" smtClean="0"/>
              <a:t> EM SCA</a:t>
            </a:r>
          </a:p>
          <a:p>
            <a:pPr lvl="1"/>
            <a:endParaRPr lang="de-DE" dirty="0" smtClean="0"/>
          </a:p>
          <a:p>
            <a:r>
              <a:rPr lang="de-DE" dirty="0" smtClean="0"/>
              <a:t>Multiple </a:t>
            </a:r>
            <a:r>
              <a:rPr lang="de-DE" dirty="0" err="1" smtClean="0"/>
              <a:t>approaches</a:t>
            </a:r>
            <a:r>
              <a:rPr lang="de-DE" dirty="0" smtClean="0"/>
              <a:t> </a:t>
            </a:r>
            <a:r>
              <a:rPr lang="de-DE" dirty="0" err="1" smtClean="0"/>
              <a:t>suggested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EM </a:t>
            </a:r>
            <a:r>
              <a:rPr lang="de-DE" dirty="0" err="1" smtClean="0"/>
              <a:t>cartography</a:t>
            </a:r>
            <a:endParaRPr lang="de-DE" dirty="0" smtClean="0"/>
          </a:p>
          <a:p>
            <a:pPr lvl="1"/>
            <a:r>
              <a:rPr lang="de-DE" dirty="0" smtClean="0"/>
              <a:t>Photon Emission Images</a:t>
            </a:r>
          </a:p>
          <a:p>
            <a:pPr lvl="1"/>
            <a:r>
              <a:rPr lang="de-DE" dirty="0" smtClean="0"/>
              <a:t>Surface Liquid Crystal</a:t>
            </a:r>
          </a:p>
          <a:p>
            <a:pPr lvl="1"/>
            <a:r>
              <a:rPr lang="de-DE" dirty="0" smtClean="0"/>
              <a:t>Fault </a:t>
            </a:r>
            <a:r>
              <a:rPr lang="de-DE" dirty="0" err="1" smtClean="0"/>
              <a:t>Attacks</a:t>
            </a:r>
            <a:endParaRPr lang="de-DE" dirty="0" smtClean="0"/>
          </a:p>
          <a:p>
            <a:pPr lvl="1"/>
            <a:r>
              <a:rPr lang="de-DE" b="1" dirty="0" err="1" smtClean="0"/>
              <a:t>Voltage</a:t>
            </a:r>
            <a:r>
              <a:rPr lang="de-DE" b="1" dirty="0" smtClean="0"/>
              <a:t> </a:t>
            </a:r>
            <a:r>
              <a:rPr lang="de-DE" b="1" dirty="0" err="1" smtClean="0"/>
              <a:t>Contrast</a:t>
            </a:r>
            <a:r>
              <a:rPr lang="de-DE" b="1" dirty="0" smtClean="0"/>
              <a:t> / E-Beam</a:t>
            </a:r>
          </a:p>
          <a:p>
            <a:pPr lvl="1"/>
            <a:endParaRPr lang="de-DE" dirty="0"/>
          </a:p>
          <a:p>
            <a:pPr lvl="1"/>
            <a:endParaRPr lang="de-DE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Contrast</a:t>
            </a:r>
            <a:r>
              <a:rPr lang="de-DE" dirty="0" smtClean="0"/>
              <a:t> SCA</a:t>
            </a:r>
            <a:br>
              <a:rPr lang="de-DE" dirty="0" smtClean="0"/>
            </a:br>
            <a:r>
              <a:rPr lang="de-DE" sz="2800" b="0" dirty="0" smtClean="0"/>
              <a:t>Region </a:t>
            </a:r>
            <a:r>
              <a:rPr lang="de-DE" sz="2800" b="0" dirty="0" err="1" smtClean="0"/>
              <a:t>of</a:t>
            </a:r>
            <a:r>
              <a:rPr lang="de-DE" sz="2800" b="0" dirty="0" smtClean="0"/>
              <a:t> Interest – The </a:t>
            </a:r>
            <a:r>
              <a:rPr lang="de-DE" sz="2800" b="0" dirty="0" err="1" smtClean="0"/>
              <a:t>Needle</a:t>
            </a:r>
            <a:endParaRPr lang="de-DE" sz="2800" b="0" dirty="0"/>
          </a:p>
        </p:txBody>
      </p:sp>
      <p:pic>
        <p:nvPicPr>
          <p:cNvPr id="5" name="Picture 2" descr="G:\CHES\AT Xmega 32 A4U M-1_overview_2x 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 t="-1860" r="10954"/>
          <a:stretch/>
        </p:blipFill>
        <p:spPr bwMode="auto">
          <a:xfrm rot="16200000">
            <a:off x="5771750" y="2928380"/>
            <a:ext cx="3893570" cy="433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8241323" y="3259014"/>
            <a:ext cx="1242646" cy="2145324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 rot="16200000">
            <a:off x="9194973" y="4618124"/>
            <a:ext cx="1172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FLASH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049108" y="6110397"/>
            <a:ext cx="2192215" cy="51581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8241323" y="5720862"/>
            <a:ext cx="797169" cy="111369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 rot="16200000">
            <a:off x="8719985" y="6106954"/>
            <a:ext cx="1172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RAM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049108" y="6626212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ANALOG IO 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923084" y="3259010"/>
            <a:ext cx="2107223" cy="265133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6049108" y="3977733"/>
            <a:ext cx="2050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FF0000"/>
                </a:solidFill>
              </a:rPr>
              <a:t>AES??</a:t>
            </a:r>
            <a:endParaRPr lang="de-DE" sz="4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641070"/>
      </p:ext>
    </p:extLst>
  </p:cSld>
  <p:clrMapOvr>
    <a:masterClrMapping/>
  </p:clrMapOvr>
  <p:transition xmlns:p14="http://schemas.microsoft.com/office/powerpoint/2010/main" advTm="11053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8775" y="1119079"/>
            <a:ext cx="9039750" cy="5477825"/>
          </a:xfrm>
        </p:spPr>
        <p:txBody>
          <a:bodyPr/>
          <a:lstStyle/>
          <a:p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/>
              <a:t>Contrast</a:t>
            </a:r>
            <a:r>
              <a:rPr lang="de-DE" dirty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Failure</a:t>
            </a:r>
            <a:r>
              <a:rPr lang="de-DE" dirty="0" smtClean="0"/>
              <a:t> </a:t>
            </a:r>
            <a:r>
              <a:rPr lang="de-DE" dirty="0"/>
              <a:t>Analysis</a:t>
            </a:r>
          </a:p>
          <a:p>
            <a:pPr lvl="1"/>
            <a:r>
              <a:rPr lang="de-DE" dirty="0" err="1" smtClean="0"/>
              <a:t>Locate</a:t>
            </a:r>
            <a:r>
              <a:rPr lang="de-DE" dirty="0" smtClean="0"/>
              <a:t> </a:t>
            </a:r>
            <a:r>
              <a:rPr lang="de-DE" dirty="0" err="1" smtClean="0"/>
              <a:t>badly</a:t>
            </a:r>
            <a:r>
              <a:rPr lang="de-DE" dirty="0" smtClean="0"/>
              <a:t> </a:t>
            </a:r>
            <a:r>
              <a:rPr lang="de-DE" dirty="0" err="1" smtClean="0"/>
              <a:t>connected</a:t>
            </a:r>
            <a:r>
              <a:rPr lang="de-DE" dirty="0" smtClean="0"/>
              <a:t> </a:t>
            </a:r>
            <a:r>
              <a:rPr lang="de-DE" dirty="0" err="1" smtClean="0"/>
              <a:t>wires</a:t>
            </a:r>
            <a:endParaRPr lang="de-DE" dirty="0"/>
          </a:p>
          <a:p>
            <a:pPr lvl="1"/>
            <a:r>
              <a:rPr lang="de-DE" dirty="0"/>
              <a:t>High </a:t>
            </a:r>
            <a:r>
              <a:rPr lang="de-DE" dirty="0" err="1"/>
              <a:t>resistance</a:t>
            </a:r>
            <a:endParaRPr lang="de-DE" dirty="0"/>
          </a:p>
          <a:p>
            <a:pPr lvl="1"/>
            <a:r>
              <a:rPr lang="de-DE" dirty="0"/>
              <a:t>…</a:t>
            </a:r>
          </a:p>
          <a:p>
            <a:endParaRPr lang="de-DE" dirty="0" smtClean="0"/>
          </a:p>
          <a:p>
            <a:r>
              <a:rPr lang="de-DE" dirty="0" smtClean="0"/>
              <a:t>Negative </a:t>
            </a:r>
            <a:r>
              <a:rPr lang="de-DE" dirty="0" err="1"/>
              <a:t>charge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 smtClean="0"/>
              <a:t>electrons</a:t>
            </a:r>
            <a:r>
              <a:rPr lang="de-DE" dirty="0" smtClean="0"/>
              <a:t> in </a:t>
            </a:r>
            <a:r>
              <a:rPr lang="de-DE" dirty="0" err="1" smtClean="0"/>
              <a:t>beams</a:t>
            </a:r>
            <a:endParaRPr lang="de-DE" dirty="0" smtClean="0"/>
          </a:p>
          <a:p>
            <a:pPr lvl="1"/>
            <a:r>
              <a:rPr lang="de-DE" dirty="0" smtClean="0"/>
              <a:t>Commercial E-Beam </a:t>
            </a:r>
            <a:r>
              <a:rPr lang="de-DE" dirty="0" err="1" smtClean="0"/>
              <a:t>Prober</a:t>
            </a:r>
            <a:endParaRPr lang="de-DE" dirty="0" smtClean="0"/>
          </a:p>
          <a:p>
            <a:pPr lvl="2"/>
            <a:r>
              <a:rPr lang="de-DE" dirty="0" err="1" smtClean="0"/>
              <a:t>Very</a:t>
            </a:r>
            <a:r>
              <a:rPr lang="de-DE" dirty="0" smtClean="0"/>
              <a:t> fast</a:t>
            </a:r>
          </a:p>
          <a:p>
            <a:pPr lvl="2"/>
            <a:r>
              <a:rPr lang="de-DE" dirty="0" smtClean="0"/>
              <a:t>Expensive</a:t>
            </a:r>
          </a:p>
          <a:p>
            <a:pPr lvl="2"/>
            <a:r>
              <a:rPr lang="de-DE" dirty="0"/>
              <a:t>N</a:t>
            </a:r>
            <a:r>
              <a:rPr lang="de-DE" dirty="0" smtClean="0"/>
              <a:t>on-</a:t>
            </a:r>
            <a:r>
              <a:rPr lang="de-DE" dirty="0" err="1" smtClean="0"/>
              <a:t>contact</a:t>
            </a:r>
            <a:r>
              <a:rPr lang="de-DE" dirty="0" smtClean="0"/>
              <a:t> </a:t>
            </a:r>
            <a:r>
              <a:rPr lang="de-DE" dirty="0" err="1" smtClean="0"/>
              <a:t>voltmeter</a:t>
            </a:r>
            <a:endParaRPr lang="de-DE" dirty="0" smtClean="0"/>
          </a:p>
          <a:p>
            <a:pPr lvl="1"/>
            <a:r>
              <a:rPr lang="de-DE" b="1" dirty="0"/>
              <a:t>Scanning </a:t>
            </a:r>
            <a:r>
              <a:rPr lang="de-DE" b="1" dirty="0" err="1"/>
              <a:t>Electron</a:t>
            </a:r>
            <a:r>
              <a:rPr lang="de-DE" b="1" dirty="0"/>
              <a:t> </a:t>
            </a:r>
            <a:r>
              <a:rPr lang="de-DE" b="1" dirty="0" err="1"/>
              <a:t>Microscope</a:t>
            </a:r>
            <a:r>
              <a:rPr lang="de-DE" b="1" dirty="0"/>
              <a:t> (SEM</a:t>
            </a:r>
            <a:r>
              <a:rPr lang="de-DE" b="1" dirty="0" smtClean="0"/>
              <a:t>)</a:t>
            </a:r>
          </a:p>
          <a:p>
            <a:pPr lvl="2"/>
            <a:r>
              <a:rPr lang="de-DE" dirty="0" smtClean="0"/>
              <a:t>Slow</a:t>
            </a:r>
          </a:p>
          <a:p>
            <a:pPr lvl="2"/>
            <a:r>
              <a:rPr lang="de-DE" dirty="0" smtClean="0"/>
              <a:t>Mid-</a:t>
            </a:r>
            <a:r>
              <a:rPr lang="de-DE" dirty="0" err="1" smtClean="0"/>
              <a:t>cost</a:t>
            </a:r>
            <a:endParaRPr lang="de-DE" dirty="0" smtClean="0"/>
          </a:p>
          <a:p>
            <a:pPr lvl="2"/>
            <a:r>
              <a:rPr lang="de-DE" dirty="0" err="1" smtClean="0"/>
              <a:t>Academically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distributed</a:t>
            </a:r>
            <a:endParaRPr lang="de-DE" dirty="0" smtClean="0"/>
          </a:p>
          <a:p>
            <a:pPr lvl="2"/>
            <a:endParaRPr lang="de-DE" dirty="0"/>
          </a:p>
          <a:p>
            <a:pPr lvl="1"/>
            <a:endParaRPr lang="de-DE" dirty="0" smtClean="0"/>
          </a:p>
          <a:p>
            <a:pPr marL="503238" lvl="1" indent="0">
              <a:buNone/>
            </a:pPr>
            <a:endParaRPr lang="de-DE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Contrast</a:t>
            </a:r>
            <a:r>
              <a:rPr lang="de-DE" dirty="0" smtClean="0"/>
              <a:t> SCA</a:t>
            </a:r>
            <a:br>
              <a:rPr lang="de-DE" dirty="0" smtClean="0"/>
            </a:br>
            <a:r>
              <a:rPr lang="de-DE" sz="2800" b="0" dirty="0" err="1" smtClean="0"/>
              <a:t>Voltage</a:t>
            </a:r>
            <a:r>
              <a:rPr lang="de-DE" sz="2800" b="0" dirty="0" smtClean="0"/>
              <a:t> </a:t>
            </a:r>
            <a:r>
              <a:rPr lang="de-DE" sz="2800" b="0" dirty="0" err="1" smtClean="0"/>
              <a:t>Contrast</a:t>
            </a:r>
            <a:r>
              <a:rPr lang="de-DE" sz="2800" b="0" dirty="0" smtClean="0"/>
              <a:t>  - </a:t>
            </a:r>
            <a:r>
              <a:rPr lang="de-DE" sz="2800" b="0" dirty="0" err="1" smtClean="0"/>
              <a:t>Introduction</a:t>
            </a:r>
            <a:endParaRPr lang="de-DE" sz="2800" b="0" dirty="0"/>
          </a:p>
        </p:txBody>
      </p:sp>
      <p:pic>
        <p:nvPicPr>
          <p:cNvPr id="5" name="Picture 3" descr="C:\Users\Master\Desktop\INSPECT\Presentations\edited_AES_P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215" y="3566145"/>
            <a:ext cx="3984626" cy="344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ildergebnis für failure analy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925" y="1349974"/>
            <a:ext cx="2286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6767332" y="2875007"/>
            <a:ext cx="2773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http://www.nationalparts.com/pes/images/failure_analysis.jpg</a:t>
            </a:r>
          </a:p>
        </p:txBody>
      </p:sp>
    </p:spTree>
    <p:extLst>
      <p:ext uri="{BB962C8B-B14F-4D97-AF65-F5344CB8AC3E}">
        <p14:creationId xmlns:p14="http://schemas.microsoft.com/office/powerpoint/2010/main" val="4172091589"/>
      </p:ext>
    </p:extLst>
  </p:cSld>
  <p:clrMapOvr>
    <a:masterClrMapping/>
  </p:clrMapOvr>
  <p:transition xmlns:p14="http://schemas.microsoft.com/office/powerpoint/2010/main" advTm="153196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schweifte Klammer links 1"/>
          <p:cNvSpPr/>
          <p:nvPr/>
        </p:nvSpPr>
        <p:spPr>
          <a:xfrm rot="16200000">
            <a:off x="6697743" y="2533687"/>
            <a:ext cx="358124" cy="2171201"/>
          </a:xfrm>
          <a:prstGeom prst="leftBrace">
            <a:avLst>
              <a:gd name="adj1" fmla="val 5059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101" name="Picture 5" descr="C:\Users\Master\Desktop\INSPECT\Presentations\2015\AVRAES_tra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073" y="3753028"/>
            <a:ext cx="2989444" cy="160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aster\Desktop\INSPECT\Presentations\2015\XMEGA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24" y="2043265"/>
            <a:ext cx="1495420" cy="131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Inhaltsplatzhalter 2"/>
          <p:cNvSpPr>
            <a:spLocks noGrp="1"/>
          </p:cNvSpPr>
          <p:nvPr>
            <p:ph type="body" sz="quarter" idx="10"/>
          </p:nvPr>
        </p:nvSpPr>
        <p:spPr>
          <a:xfrm>
            <a:off x="155379" y="1211714"/>
            <a:ext cx="3451226" cy="5771792"/>
          </a:xfrm>
        </p:spPr>
        <p:txBody>
          <a:bodyPr/>
          <a:lstStyle/>
          <a:p>
            <a:pPr marL="0" indent="0">
              <a:buNone/>
            </a:pPr>
            <a:r>
              <a:rPr lang="de-DE" altLang="de-DE" dirty="0" smtClean="0">
                <a:cs typeface="Times New Roman" pitchFamily="18" charset="0"/>
              </a:rPr>
              <a:t>Target: </a:t>
            </a:r>
            <a:r>
              <a:rPr lang="de-DE" altLang="de-DE" dirty="0" err="1">
                <a:cs typeface="Times New Roman" pitchFamily="18" charset="0"/>
              </a:rPr>
              <a:t>Atmel</a:t>
            </a:r>
            <a:r>
              <a:rPr lang="de-DE" altLang="de-DE" dirty="0">
                <a:cs typeface="Times New Roman" pitchFamily="18" charset="0"/>
              </a:rPr>
              <a:t> </a:t>
            </a:r>
            <a:r>
              <a:rPr lang="de-DE" altLang="de-DE" dirty="0" err="1">
                <a:cs typeface="Times New Roman" pitchFamily="18" charset="0"/>
              </a:rPr>
              <a:t>XMega</a:t>
            </a:r>
            <a:endParaRPr lang="de-DE" altLang="de-DE" dirty="0">
              <a:cs typeface="Times New Roman" pitchFamily="18" charset="0"/>
            </a:endParaRPr>
          </a:p>
          <a:p>
            <a:pPr lvl="1"/>
            <a:r>
              <a:rPr lang="de-DE" altLang="de-DE" dirty="0">
                <a:cs typeface="Times New Roman" pitchFamily="18" charset="0"/>
              </a:rPr>
              <a:t>AES Co-</a:t>
            </a:r>
            <a:r>
              <a:rPr lang="de-DE" altLang="de-DE" dirty="0" err="1">
                <a:cs typeface="Times New Roman" pitchFamily="18" charset="0"/>
              </a:rPr>
              <a:t>Processor</a:t>
            </a:r>
            <a:endParaRPr lang="de-DE" altLang="de-DE" dirty="0">
              <a:cs typeface="Times New Roman" pitchFamily="18" charset="0"/>
            </a:endParaRPr>
          </a:p>
          <a:p>
            <a:pPr lvl="1"/>
            <a:r>
              <a:rPr lang="de-DE" altLang="de-DE" dirty="0">
                <a:cs typeface="Times New Roman" pitchFamily="18" charset="0"/>
              </a:rPr>
              <a:t>Proof </a:t>
            </a:r>
            <a:r>
              <a:rPr lang="de-DE" altLang="de-DE" dirty="0" err="1">
                <a:cs typeface="Times New Roman" pitchFamily="18" charset="0"/>
              </a:rPr>
              <a:t>of</a:t>
            </a:r>
            <a:r>
              <a:rPr lang="de-DE" altLang="de-DE" dirty="0">
                <a:cs typeface="Times New Roman" pitchFamily="18" charset="0"/>
              </a:rPr>
              <a:t> </a:t>
            </a:r>
            <a:r>
              <a:rPr lang="de-DE" altLang="de-DE" dirty="0" err="1" smtClean="0">
                <a:cs typeface="Times New Roman" pitchFamily="18" charset="0"/>
              </a:rPr>
              <a:t>Concept</a:t>
            </a:r>
            <a:endParaRPr lang="de-DE" altLang="de-DE" dirty="0" smtClean="0">
              <a:cs typeface="Times New Roman" pitchFamily="18" charset="0"/>
            </a:endParaRPr>
          </a:p>
          <a:p>
            <a:pPr lvl="1"/>
            <a:endParaRPr lang="de-DE" altLang="de-DE" dirty="0"/>
          </a:p>
          <a:p>
            <a:pPr marL="457200" indent="-457200">
              <a:buFont typeface="+mj-lt"/>
              <a:buAutoNum type="arabicPeriod"/>
            </a:pPr>
            <a:r>
              <a:rPr lang="de-DE" altLang="de-DE" dirty="0" err="1" smtClean="0"/>
              <a:t>Decap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package</a:t>
            </a:r>
            <a:endParaRPr lang="de-DE" altLang="de-DE" dirty="0" smtClean="0"/>
          </a:p>
          <a:p>
            <a:pPr lvl="1"/>
            <a:r>
              <a:rPr lang="de-DE" altLang="de-DE" dirty="0" smtClean="0"/>
              <a:t>Top </a:t>
            </a:r>
            <a:r>
              <a:rPr lang="de-DE" altLang="de-DE" dirty="0" err="1" smtClean="0"/>
              <a:t>layer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visible</a:t>
            </a:r>
            <a:endParaRPr lang="de-DE" altLang="de-DE" dirty="0" smtClean="0"/>
          </a:p>
          <a:p>
            <a:pPr marL="960438" lvl="1" indent="-457200">
              <a:buFont typeface="+mj-lt"/>
              <a:buAutoNum type="arabicPeriod"/>
            </a:pPr>
            <a:endParaRPr lang="de-DE" altLang="de-DE" dirty="0" smtClean="0"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altLang="de-DE" dirty="0" err="1" smtClean="0">
                <a:cs typeface="Times New Roman" pitchFamily="18" charset="0"/>
              </a:rPr>
              <a:t>XMega</a:t>
            </a:r>
            <a:r>
              <a:rPr lang="de-DE" altLang="de-DE" dirty="0" smtClean="0">
                <a:cs typeface="Times New Roman" pitchFamily="18" charset="0"/>
              </a:rPr>
              <a:t> in SEM </a:t>
            </a:r>
            <a:r>
              <a:rPr lang="de-DE" altLang="de-DE" dirty="0" err="1" smtClean="0">
                <a:cs typeface="Times New Roman" pitchFamily="18" charset="0"/>
              </a:rPr>
              <a:t>vacuum</a:t>
            </a:r>
            <a:r>
              <a:rPr lang="de-DE" altLang="de-DE" dirty="0" smtClean="0">
                <a:cs typeface="Times New Roman" pitchFamily="18" charset="0"/>
              </a:rPr>
              <a:t> </a:t>
            </a:r>
            <a:r>
              <a:rPr lang="de-DE" altLang="de-DE" dirty="0" err="1" smtClean="0">
                <a:cs typeface="Times New Roman" pitchFamily="18" charset="0"/>
              </a:rPr>
              <a:t>chamber</a:t>
            </a:r>
            <a:endParaRPr lang="de-DE" altLang="de-DE" dirty="0" smtClean="0">
              <a:cs typeface="Times New Roman" pitchFamily="18" charset="0"/>
            </a:endParaRPr>
          </a:p>
          <a:p>
            <a:pPr lvl="1"/>
            <a:endParaRPr lang="de-DE" altLang="de-DE" dirty="0" smtClean="0"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altLang="de-DE" dirty="0" smtClean="0">
                <a:cs typeface="Times New Roman" pitchFamily="18" charset="0"/>
              </a:rPr>
              <a:t>Power-</a:t>
            </a:r>
            <a:r>
              <a:rPr lang="de-DE" altLang="de-DE" dirty="0" err="1" smtClean="0">
                <a:cs typeface="Times New Roman" pitchFamily="18" charset="0"/>
              </a:rPr>
              <a:t>up</a:t>
            </a:r>
            <a:r>
              <a:rPr lang="de-DE" altLang="de-DE" dirty="0" smtClean="0">
                <a:cs typeface="Times New Roman" pitchFamily="18" charset="0"/>
              </a:rPr>
              <a:t> </a:t>
            </a:r>
            <a:r>
              <a:rPr lang="de-DE" altLang="de-DE" dirty="0" err="1" smtClean="0">
                <a:cs typeface="Times New Roman" pitchFamily="18" charset="0"/>
              </a:rPr>
              <a:t>device</a:t>
            </a:r>
            <a:endParaRPr lang="de-DE" altLang="de-DE" dirty="0" smtClean="0"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de-DE" altLang="de-DE" dirty="0" smtClean="0"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altLang="de-DE" dirty="0" smtClean="0">
                <a:cs typeface="Times New Roman" pitchFamily="18" charset="0"/>
              </a:rPr>
              <a:t>Trigger AES</a:t>
            </a:r>
          </a:p>
          <a:p>
            <a:pPr marL="0" indent="0">
              <a:buNone/>
            </a:pPr>
            <a:endParaRPr lang="de-DE" altLang="de-DE" dirty="0" smtClean="0">
              <a:cs typeface="Times New Roman" pitchFamily="18" charset="0"/>
            </a:endParaRPr>
          </a:p>
        </p:txBody>
      </p:sp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/>
              <a:t>Voltage</a:t>
            </a:r>
            <a:r>
              <a:rPr lang="de-DE" dirty="0"/>
              <a:t> </a:t>
            </a:r>
            <a:r>
              <a:rPr lang="de-DE" dirty="0" err="1"/>
              <a:t>Contrast</a:t>
            </a:r>
            <a:r>
              <a:rPr lang="de-DE" dirty="0"/>
              <a:t> SCA</a:t>
            </a: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sz="2800" b="0" dirty="0" err="1" smtClean="0"/>
              <a:t>Voltage</a:t>
            </a:r>
            <a:r>
              <a:rPr lang="de-DE" altLang="de-DE" sz="2800" b="0" dirty="0" smtClean="0"/>
              <a:t> </a:t>
            </a:r>
            <a:r>
              <a:rPr lang="de-DE" altLang="de-DE" sz="2800" b="0" dirty="0" err="1" smtClean="0"/>
              <a:t>Contrast</a:t>
            </a:r>
            <a:r>
              <a:rPr lang="de-DE" altLang="de-DE" sz="2800" b="0" dirty="0" smtClean="0"/>
              <a:t> - ROI</a:t>
            </a:r>
          </a:p>
        </p:txBody>
      </p:sp>
      <p:pic>
        <p:nvPicPr>
          <p:cNvPr id="4103" name="Picture 7" descr="C:\Users\Master\Desktop\INSPECT\Presentations\2015\edited-SEMChi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308" y="1257590"/>
            <a:ext cx="6063851" cy="521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Master\Desktop\INSPECT\Presentations\2015\3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10" y="2228993"/>
            <a:ext cx="3324877" cy="326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ster\Desktop\INSPECT\Presentations\edited_AES_PO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312" y="1257590"/>
            <a:ext cx="6099841" cy="527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aster\Desktop\INSPECT\Presentations\2015\foundtheAE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277" y="2178473"/>
            <a:ext cx="4078942" cy="292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840941" y="6521841"/>
            <a:ext cx="346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560"/>
                </a:solidFill>
              </a:rPr>
              <a:t>http://jeffreyhill.typepad.com/.a/6a00d8341d417153ef016768405219970b-800wi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054046" y="5745459"/>
            <a:ext cx="346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560"/>
                </a:solidFill>
              </a:rPr>
              <a:t>http://www.muanalysis.com/_documents/300%20series%20images/304.jpg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049070"/>
      </p:ext>
    </p:extLst>
  </p:cSld>
  <p:clrMapOvr>
    <a:masterClrMapping/>
  </p:clrMapOvr>
  <p:transition xmlns:p14="http://schemas.microsoft.com/office/powerpoint/2010/main" advTm="13132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/>
      <p:bldP spid="6" grpId="0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hteck 86"/>
          <p:cNvSpPr/>
          <p:nvPr/>
        </p:nvSpPr>
        <p:spPr>
          <a:xfrm rot="18867083">
            <a:off x="5426158" y="3361090"/>
            <a:ext cx="1132102" cy="646064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Rechteck 85"/>
          <p:cNvSpPr/>
          <p:nvPr/>
        </p:nvSpPr>
        <p:spPr>
          <a:xfrm rot="18867083">
            <a:off x="1249694" y="3120436"/>
            <a:ext cx="1132102" cy="646064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0"/>
            <a:ext cx="9072563" cy="950259"/>
          </a:xfrm>
        </p:spPr>
        <p:txBody>
          <a:bodyPr/>
          <a:lstStyle/>
          <a:p>
            <a:pPr algn="l"/>
            <a:r>
              <a:rPr lang="de-DE" sz="3600" b="1" dirty="0" err="1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Voltage</a:t>
            </a:r>
            <a:r>
              <a:rPr lang="de-DE" sz="3600" b="1" dirty="0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600" b="1" dirty="0" err="1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Contrast</a:t>
            </a:r>
            <a:r>
              <a:rPr lang="de-DE" sz="3600" b="1" dirty="0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 SCA </a:t>
            </a:r>
            <a:r>
              <a:rPr lang="de-DE" sz="2800" b="1" dirty="0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b="1" dirty="0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Passive/</a:t>
            </a:r>
            <a:r>
              <a:rPr lang="de-DE" sz="2800" dirty="0" err="1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Active</a:t>
            </a:r>
            <a:r>
              <a:rPr lang="de-DE" sz="2800" dirty="0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Voltage</a:t>
            </a:r>
            <a:r>
              <a:rPr lang="de-DE" sz="2800" dirty="0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Contrast</a:t>
            </a:r>
            <a:endParaRPr lang="de-DE" dirty="0"/>
          </a:p>
        </p:txBody>
      </p:sp>
      <p:cxnSp>
        <p:nvCxnSpPr>
          <p:cNvPr id="4" name="Gerade Verbindung mit Pfeil 3"/>
          <p:cNvCxnSpPr/>
          <p:nvPr/>
        </p:nvCxnSpPr>
        <p:spPr>
          <a:xfrm flipH="1" flipV="1">
            <a:off x="6187163" y="4229177"/>
            <a:ext cx="1342776" cy="120355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 4"/>
          <p:cNvSpPr/>
          <p:nvPr/>
        </p:nvSpPr>
        <p:spPr>
          <a:xfrm>
            <a:off x="1938691" y="5404919"/>
            <a:ext cx="2808312" cy="432048"/>
          </a:xfrm>
          <a:prstGeom prst="rect">
            <a:avLst/>
          </a:prstGeom>
          <a:solidFill>
            <a:srgbClr val="0070C0">
              <a:alpha val="10000"/>
            </a:srgb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6115155" y="5404919"/>
            <a:ext cx="2808312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rapezoid 6"/>
          <p:cNvSpPr/>
          <p:nvPr/>
        </p:nvSpPr>
        <p:spPr>
          <a:xfrm rot="10800000">
            <a:off x="6547203" y="2164559"/>
            <a:ext cx="1944216" cy="3240360"/>
          </a:xfrm>
          <a:prstGeom prst="trapezoid">
            <a:avLst>
              <a:gd name="adj" fmla="val 50000"/>
            </a:avLst>
          </a:prstGeom>
          <a:solidFill>
            <a:srgbClr val="FF0000">
              <a:alpha val="1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uppieren 7"/>
          <p:cNvGrpSpPr/>
          <p:nvPr/>
        </p:nvGrpSpPr>
        <p:grpSpPr>
          <a:xfrm>
            <a:off x="7555315" y="4468815"/>
            <a:ext cx="144016" cy="288032"/>
            <a:chOff x="7884368" y="4077072"/>
            <a:chExt cx="144016" cy="288032"/>
          </a:xfrm>
        </p:grpSpPr>
        <p:sp>
          <p:nvSpPr>
            <p:cNvPr id="9" name="Ellipse 8"/>
            <p:cNvSpPr/>
            <p:nvPr/>
          </p:nvSpPr>
          <p:spPr>
            <a:xfrm>
              <a:off x="7884368" y="40770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de-DE" sz="6000" dirty="0" smtClean="0"/>
                <a:t>-</a:t>
              </a:r>
              <a:endParaRPr lang="de-DE" sz="6000" dirty="0"/>
            </a:p>
          </p:txBody>
        </p:sp>
        <p:cxnSp>
          <p:nvCxnSpPr>
            <p:cNvPr id="10" name="Gerade Verbindung mit Pfeil 9"/>
            <p:cNvCxnSpPr/>
            <p:nvPr/>
          </p:nvCxnSpPr>
          <p:spPr>
            <a:xfrm>
              <a:off x="7956376" y="4221088"/>
              <a:ext cx="0" cy="1440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/>
        </p:nvGrpSpPr>
        <p:grpSpPr>
          <a:xfrm>
            <a:off x="7339291" y="4108775"/>
            <a:ext cx="144016" cy="288032"/>
            <a:chOff x="7884368" y="4077072"/>
            <a:chExt cx="144016" cy="288032"/>
          </a:xfrm>
        </p:grpSpPr>
        <p:sp>
          <p:nvSpPr>
            <p:cNvPr id="12" name="Ellipse 11"/>
            <p:cNvSpPr/>
            <p:nvPr/>
          </p:nvSpPr>
          <p:spPr>
            <a:xfrm>
              <a:off x="7884368" y="40770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de-DE" sz="6000" dirty="0" smtClean="0"/>
                <a:t>-</a:t>
              </a:r>
              <a:endParaRPr lang="de-DE" sz="6000" dirty="0"/>
            </a:p>
          </p:txBody>
        </p:sp>
        <p:cxnSp>
          <p:nvCxnSpPr>
            <p:cNvPr id="13" name="Gerade Verbindung mit Pfeil 12"/>
            <p:cNvCxnSpPr/>
            <p:nvPr/>
          </p:nvCxnSpPr>
          <p:spPr>
            <a:xfrm>
              <a:off x="7956376" y="4221088"/>
              <a:ext cx="0" cy="1440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pieren 13"/>
          <p:cNvGrpSpPr/>
          <p:nvPr/>
        </p:nvGrpSpPr>
        <p:grpSpPr>
          <a:xfrm>
            <a:off x="7555315" y="4108775"/>
            <a:ext cx="144016" cy="288032"/>
            <a:chOff x="7884368" y="4077072"/>
            <a:chExt cx="144016" cy="288032"/>
          </a:xfrm>
        </p:grpSpPr>
        <p:sp>
          <p:nvSpPr>
            <p:cNvPr id="15" name="Ellipse 14"/>
            <p:cNvSpPr/>
            <p:nvPr/>
          </p:nvSpPr>
          <p:spPr>
            <a:xfrm>
              <a:off x="7884368" y="40770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de-DE" sz="6000" dirty="0" smtClean="0"/>
                <a:t>-</a:t>
              </a:r>
              <a:endParaRPr lang="de-DE" sz="6000" dirty="0"/>
            </a:p>
          </p:txBody>
        </p:sp>
        <p:cxnSp>
          <p:nvCxnSpPr>
            <p:cNvPr id="16" name="Gerade Verbindung mit Pfeil 15"/>
            <p:cNvCxnSpPr/>
            <p:nvPr/>
          </p:nvCxnSpPr>
          <p:spPr>
            <a:xfrm>
              <a:off x="7956376" y="4221088"/>
              <a:ext cx="0" cy="1440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ieren 16"/>
          <p:cNvGrpSpPr/>
          <p:nvPr/>
        </p:nvGrpSpPr>
        <p:grpSpPr>
          <a:xfrm>
            <a:off x="7339291" y="4540823"/>
            <a:ext cx="144016" cy="288032"/>
            <a:chOff x="7884368" y="4077072"/>
            <a:chExt cx="144016" cy="288032"/>
          </a:xfrm>
        </p:grpSpPr>
        <p:sp>
          <p:nvSpPr>
            <p:cNvPr id="18" name="Ellipse 17"/>
            <p:cNvSpPr/>
            <p:nvPr/>
          </p:nvSpPr>
          <p:spPr>
            <a:xfrm>
              <a:off x="7884368" y="40770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de-DE" sz="6000" dirty="0" smtClean="0"/>
                <a:t>-</a:t>
              </a:r>
              <a:endParaRPr lang="de-DE" sz="6000" dirty="0"/>
            </a:p>
          </p:txBody>
        </p:sp>
        <p:cxnSp>
          <p:nvCxnSpPr>
            <p:cNvPr id="19" name="Gerade Verbindung mit Pfeil 18"/>
            <p:cNvCxnSpPr/>
            <p:nvPr/>
          </p:nvCxnSpPr>
          <p:spPr>
            <a:xfrm>
              <a:off x="7956376" y="4221088"/>
              <a:ext cx="0" cy="1440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7454683" y="4997966"/>
            <a:ext cx="144016" cy="288032"/>
            <a:chOff x="7884368" y="4077072"/>
            <a:chExt cx="144016" cy="288032"/>
          </a:xfrm>
        </p:grpSpPr>
        <p:sp>
          <p:nvSpPr>
            <p:cNvPr id="21" name="Ellipse 20"/>
            <p:cNvSpPr/>
            <p:nvPr/>
          </p:nvSpPr>
          <p:spPr>
            <a:xfrm>
              <a:off x="7884368" y="40770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de-DE" sz="6000" dirty="0" smtClean="0"/>
                <a:t>-</a:t>
              </a:r>
              <a:endParaRPr lang="de-DE" sz="6000" dirty="0"/>
            </a:p>
          </p:txBody>
        </p:sp>
        <p:cxnSp>
          <p:nvCxnSpPr>
            <p:cNvPr id="22" name="Gerade Verbindung mit Pfeil 21"/>
            <p:cNvCxnSpPr/>
            <p:nvPr/>
          </p:nvCxnSpPr>
          <p:spPr>
            <a:xfrm>
              <a:off x="7956376" y="4221088"/>
              <a:ext cx="0" cy="1440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feld 22"/>
          <p:cNvSpPr txBox="1"/>
          <p:nvPr/>
        </p:nvSpPr>
        <p:spPr>
          <a:xfrm>
            <a:off x="6979251" y="2380583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primary</a:t>
            </a:r>
            <a:r>
              <a:rPr lang="de-DE" dirty="0" smtClean="0"/>
              <a:t> beam</a:t>
            </a:r>
            <a:endParaRPr lang="de-DE" dirty="0"/>
          </a:p>
        </p:txBody>
      </p:sp>
      <p:sp>
        <p:nvSpPr>
          <p:cNvPr id="24" name="Trapezoid 23"/>
          <p:cNvSpPr/>
          <p:nvPr/>
        </p:nvSpPr>
        <p:spPr>
          <a:xfrm rot="10800000">
            <a:off x="2442747" y="2164559"/>
            <a:ext cx="1944216" cy="3240360"/>
          </a:xfrm>
          <a:prstGeom prst="trapezoid">
            <a:avLst>
              <a:gd name="adj" fmla="val 50000"/>
            </a:avLst>
          </a:prstGeom>
          <a:solidFill>
            <a:srgbClr val="FF0000">
              <a:alpha val="1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5" name="Gruppieren 24"/>
          <p:cNvGrpSpPr/>
          <p:nvPr/>
        </p:nvGrpSpPr>
        <p:grpSpPr>
          <a:xfrm>
            <a:off x="3450859" y="4468815"/>
            <a:ext cx="144016" cy="288032"/>
            <a:chOff x="7884368" y="4077072"/>
            <a:chExt cx="144016" cy="288032"/>
          </a:xfrm>
        </p:grpSpPr>
        <p:sp>
          <p:nvSpPr>
            <p:cNvPr id="26" name="Ellipse 25"/>
            <p:cNvSpPr/>
            <p:nvPr/>
          </p:nvSpPr>
          <p:spPr>
            <a:xfrm>
              <a:off x="7884368" y="40770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de-DE" sz="6000" dirty="0" smtClean="0"/>
                <a:t>-</a:t>
              </a:r>
              <a:endParaRPr lang="de-DE" sz="6000" dirty="0"/>
            </a:p>
          </p:txBody>
        </p:sp>
        <p:cxnSp>
          <p:nvCxnSpPr>
            <p:cNvPr id="27" name="Gerade Verbindung mit Pfeil 26"/>
            <p:cNvCxnSpPr/>
            <p:nvPr/>
          </p:nvCxnSpPr>
          <p:spPr>
            <a:xfrm>
              <a:off x="7956376" y="4221088"/>
              <a:ext cx="0" cy="1440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/>
          <p:cNvGrpSpPr/>
          <p:nvPr/>
        </p:nvGrpSpPr>
        <p:grpSpPr>
          <a:xfrm>
            <a:off x="3234835" y="4108775"/>
            <a:ext cx="144016" cy="288032"/>
            <a:chOff x="7884368" y="4077072"/>
            <a:chExt cx="144016" cy="288032"/>
          </a:xfrm>
        </p:grpSpPr>
        <p:sp>
          <p:nvSpPr>
            <p:cNvPr id="29" name="Ellipse 28"/>
            <p:cNvSpPr/>
            <p:nvPr/>
          </p:nvSpPr>
          <p:spPr>
            <a:xfrm>
              <a:off x="7884368" y="40770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de-DE" sz="6000" dirty="0" smtClean="0"/>
                <a:t>-</a:t>
              </a:r>
              <a:endParaRPr lang="de-DE" sz="6000" dirty="0"/>
            </a:p>
          </p:txBody>
        </p:sp>
        <p:cxnSp>
          <p:nvCxnSpPr>
            <p:cNvPr id="30" name="Gerade Verbindung mit Pfeil 29"/>
            <p:cNvCxnSpPr/>
            <p:nvPr/>
          </p:nvCxnSpPr>
          <p:spPr>
            <a:xfrm>
              <a:off x="7956376" y="4221088"/>
              <a:ext cx="0" cy="1440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ieren 30"/>
          <p:cNvGrpSpPr/>
          <p:nvPr/>
        </p:nvGrpSpPr>
        <p:grpSpPr>
          <a:xfrm>
            <a:off x="3450859" y="4108775"/>
            <a:ext cx="144016" cy="288032"/>
            <a:chOff x="7884368" y="4077072"/>
            <a:chExt cx="144016" cy="288032"/>
          </a:xfrm>
        </p:grpSpPr>
        <p:sp>
          <p:nvSpPr>
            <p:cNvPr id="32" name="Ellipse 31"/>
            <p:cNvSpPr/>
            <p:nvPr/>
          </p:nvSpPr>
          <p:spPr>
            <a:xfrm>
              <a:off x="7884368" y="40770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de-DE" sz="6000" dirty="0" smtClean="0"/>
                <a:t>-</a:t>
              </a:r>
              <a:endParaRPr lang="de-DE" sz="6000" dirty="0"/>
            </a:p>
          </p:txBody>
        </p:sp>
        <p:cxnSp>
          <p:nvCxnSpPr>
            <p:cNvPr id="33" name="Gerade Verbindung mit Pfeil 32"/>
            <p:cNvCxnSpPr/>
            <p:nvPr/>
          </p:nvCxnSpPr>
          <p:spPr>
            <a:xfrm>
              <a:off x="7956376" y="4221088"/>
              <a:ext cx="0" cy="1440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pieren 33"/>
          <p:cNvGrpSpPr/>
          <p:nvPr/>
        </p:nvGrpSpPr>
        <p:grpSpPr>
          <a:xfrm>
            <a:off x="3234835" y="4540823"/>
            <a:ext cx="144016" cy="288032"/>
            <a:chOff x="7884368" y="4077072"/>
            <a:chExt cx="144016" cy="288032"/>
          </a:xfrm>
        </p:grpSpPr>
        <p:sp>
          <p:nvSpPr>
            <p:cNvPr id="35" name="Ellipse 34"/>
            <p:cNvSpPr/>
            <p:nvPr/>
          </p:nvSpPr>
          <p:spPr>
            <a:xfrm>
              <a:off x="7884368" y="40770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de-DE" sz="6000" dirty="0" smtClean="0"/>
                <a:t>-</a:t>
              </a:r>
              <a:endParaRPr lang="de-DE" sz="6000" dirty="0"/>
            </a:p>
          </p:txBody>
        </p:sp>
        <p:cxnSp>
          <p:nvCxnSpPr>
            <p:cNvPr id="36" name="Gerade Verbindung mit Pfeil 35"/>
            <p:cNvCxnSpPr/>
            <p:nvPr/>
          </p:nvCxnSpPr>
          <p:spPr>
            <a:xfrm>
              <a:off x="7956376" y="4221088"/>
              <a:ext cx="0" cy="1440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ieren 36"/>
          <p:cNvGrpSpPr/>
          <p:nvPr/>
        </p:nvGrpSpPr>
        <p:grpSpPr>
          <a:xfrm>
            <a:off x="3350227" y="4997966"/>
            <a:ext cx="144016" cy="288032"/>
            <a:chOff x="7884368" y="4077072"/>
            <a:chExt cx="144016" cy="288032"/>
          </a:xfrm>
        </p:grpSpPr>
        <p:sp>
          <p:nvSpPr>
            <p:cNvPr id="38" name="Ellipse 37"/>
            <p:cNvSpPr/>
            <p:nvPr/>
          </p:nvSpPr>
          <p:spPr>
            <a:xfrm>
              <a:off x="7884368" y="40770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de-DE" sz="6000" dirty="0" smtClean="0"/>
                <a:t>-</a:t>
              </a:r>
              <a:endParaRPr lang="de-DE" sz="6000" dirty="0"/>
            </a:p>
          </p:txBody>
        </p:sp>
        <p:cxnSp>
          <p:nvCxnSpPr>
            <p:cNvPr id="39" name="Gerade Verbindung mit Pfeil 38"/>
            <p:cNvCxnSpPr/>
            <p:nvPr/>
          </p:nvCxnSpPr>
          <p:spPr>
            <a:xfrm>
              <a:off x="7956376" y="4221088"/>
              <a:ext cx="0" cy="1440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feld 39"/>
          <p:cNvSpPr txBox="1"/>
          <p:nvPr/>
        </p:nvSpPr>
        <p:spPr>
          <a:xfrm>
            <a:off x="2874795" y="2380583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primary</a:t>
            </a:r>
            <a:r>
              <a:rPr lang="de-DE" dirty="0" smtClean="0"/>
              <a:t> beam</a:t>
            </a:r>
            <a:endParaRPr lang="de-DE" dirty="0"/>
          </a:p>
        </p:txBody>
      </p:sp>
      <p:sp>
        <p:nvSpPr>
          <p:cNvPr id="41" name="Ellipse 40"/>
          <p:cNvSpPr/>
          <p:nvPr/>
        </p:nvSpPr>
        <p:spPr>
          <a:xfrm>
            <a:off x="6691219" y="4684839"/>
            <a:ext cx="144016" cy="14401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-</a:t>
            </a:r>
            <a:endParaRPr lang="de-DE" sz="6000" dirty="0"/>
          </a:p>
        </p:txBody>
      </p:sp>
      <p:cxnSp>
        <p:nvCxnSpPr>
          <p:cNvPr id="42" name="Gerade Verbindung mit Pfeil 41"/>
          <p:cNvCxnSpPr/>
          <p:nvPr/>
        </p:nvCxnSpPr>
        <p:spPr>
          <a:xfrm flipH="1" flipV="1">
            <a:off x="5971139" y="4540823"/>
            <a:ext cx="1580911" cy="87326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/>
          <p:cNvSpPr/>
          <p:nvPr/>
        </p:nvSpPr>
        <p:spPr>
          <a:xfrm>
            <a:off x="6597500" y="4856202"/>
            <a:ext cx="144016" cy="14401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-</a:t>
            </a:r>
            <a:endParaRPr lang="de-DE" sz="6000" dirty="0"/>
          </a:p>
        </p:txBody>
      </p:sp>
      <p:cxnSp>
        <p:nvCxnSpPr>
          <p:cNvPr id="44" name="Gerade Verbindung mit Pfeil 43"/>
          <p:cNvCxnSpPr/>
          <p:nvPr/>
        </p:nvCxnSpPr>
        <p:spPr>
          <a:xfrm flipH="1" flipV="1">
            <a:off x="6505745" y="3964759"/>
            <a:ext cx="1016519" cy="143232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/>
          <p:cNvSpPr/>
          <p:nvPr/>
        </p:nvSpPr>
        <p:spPr>
          <a:xfrm>
            <a:off x="6856821" y="4496624"/>
            <a:ext cx="144016" cy="14401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-</a:t>
            </a:r>
            <a:endParaRPr lang="de-DE" sz="6000" dirty="0"/>
          </a:p>
        </p:txBody>
      </p:sp>
      <p:grpSp>
        <p:nvGrpSpPr>
          <p:cNvPr id="97" name="Gruppieren 96"/>
          <p:cNvGrpSpPr/>
          <p:nvPr/>
        </p:nvGrpSpPr>
        <p:grpSpPr>
          <a:xfrm>
            <a:off x="1843272" y="3500419"/>
            <a:ext cx="1569720" cy="1890204"/>
            <a:chOff x="1824470" y="3712977"/>
            <a:chExt cx="1569720" cy="1890204"/>
          </a:xfrm>
        </p:grpSpPr>
        <p:sp>
          <p:nvSpPr>
            <p:cNvPr id="46" name="Freihandform 45"/>
            <p:cNvSpPr/>
            <p:nvPr/>
          </p:nvSpPr>
          <p:spPr>
            <a:xfrm>
              <a:off x="2295640" y="4418271"/>
              <a:ext cx="1098550" cy="1184910"/>
            </a:xfrm>
            <a:custGeom>
              <a:avLst/>
              <a:gdLst>
                <a:gd name="connsiteX0" fmla="*/ 1098550 w 1098550"/>
                <a:gd name="connsiteY0" fmla="*/ 1184910 h 1184910"/>
                <a:gd name="connsiteX1" fmla="*/ 481330 w 1098550"/>
                <a:gd name="connsiteY1" fmla="*/ 118110 h 1184910"/>
                <a:gd name="connsiteX2" fmla="*/ 8890 w 1098550"/>
                <a:gd name="connsiteY2" fmla="*/ 476250 h 118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8550" h="1184910">
                  <a:moveTo>
                    <a:pt x="1098550" y="1184910"/>
                  </a:moveTo>
                  <a:cubicBezTo>
                    <a:pt x="880745" y="710565"/>
                    <a:pt x="662940" y="236220"/>
                    <a:pt x="481330" y="118110"/>
                  </a:cubicBezTo>
                  <a:cubicBezTo>
                    <a:pt x="299720" y="0"/>
                    <a:pt x="0" y="482600"/>
                    <a:pt x="8890" y="476250"/>
                  </a:cubicBezTo>
                </a:path>
              </a:pathLst>
            </a:cu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Freihandform 46"/>
            <p:cNvSpPr/>
            <p:nvPr/>
          </p:nvSpPr>
          <p:spPr>
            <a:xfrm>
              <a:off x="2083550" y="4100771"/>
              <a:ext cx="1303020" cy="1471930"/>
            </a:xfrm>
            <a:custGeom>
              <a:avLst/>
              <a:gdLst>
                <a:gd name="connsiteX0" fmla="*/ 1303020 w 1303020"/>
                <a:gd name="connsiteY0" fmla="*/ 1471930 h 1471930"/>
                <a:gd name="connsiteX1" fmla="*/ 563880 w 1303020"/>
                <a:gd name="connsiteY1" fmla="*/ 153670 h 1471930"/>
                <a:gd name="connsiteX2" fmla="*/ 0 w 1303020"/>
                <a:gd name="connsiteY2" fmla="*/ 549910 h 147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3020" h="1471930">
                  <a:moveTo>
                    <a:pt x="1303020" y="1471930"/>
                  </a:moveTo>
                  <a:cubicBezTo>
                    <a:pt x="1042035" y="889635"/>
                    <a:pt x="781050" y="307340"/>
                    <a:pt x="563880" y="153670"/>
                  </a:cubicBezTo>
                  <a:cubicBezTo>
                    <a:pt x="346710" y="0"/>
                    <a:pt x="173355" y="274955"/>
                    <a:pt x="0" y="549910"/>
                  </a:cubicBezTo>
                </a:path>
              </a:pathLst>
            </a:cu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96" name="Gruppieren 95"/>
            <p:cNvGrpSpPr/>
            <p:nvPr/>
          </p:nvGrpSpPr>
          <p:grpSpPr>
            <a:xfrm>
              <a:off x="1824470" y="3712977"/>
              <a:ext cx="1569720" cy="1843276"/>
              <a:chOff x="1824470" y="3721805"/>
              <a:chExt cx="1569720" cy="1843276"/>
            </a:xfrm>
          </p:grpSpPr>
          <p:sp>
            <p:nvSpPr>
              <p:cNvPr id="48" name="Freihandform 47"/>
              <p:cNvSpPr/>
              <p:nvPr/>
            </p:nvSpPr>
            <p:spPr>
              <a:xfrm>
                <a:off x="1824470" y="3721805"/>
                <a:ext cx="1569720" cy="1843276"/>
              </a:xfrm>
              <a:custGeom>
                <a:avLst/>
                <a:gdLst>
                  <a:gd name="connsiteX0" fmla="*/ 1569720 w 1569720"/>
                  <a:gd name="connsiteY0" fmla="*/ 1918970 h 1918970"/>
                  <a:gd name="connsiteX1" fmla="*/ 670560 w 1569720"/>
                  <a:gd name="connsiteY1" fmla="*/ 212090 h 1918970"/>
                  <a:gd name="connsiteX2" fmla="*/ 0 w 1569720"/>
                  <a:gd name="connsiteY2" fmla="*/ 646430 h 1918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20" h="1918970">
                    <a:moveTo>
                      <a:pt x="1569720" y="1918970"/>
                    </a:moveTo>
                    <a:cubicBezTo>
                      <a:pt x="1250950" y="1171575"/>
                      <a:pt x="932180" y="424180"/>
                      <a:pt x="670560" y="212090"/>
                    </a:cubicBezTo>
                    <a:cubicBezTo>
                      <a:pt x="408940" y="0"/>
                      <a:pt x="43180" y="640080"/>
                      <a:pt x="0" y="646430"/>
                    </a:cubicBezTo>
                  </a:path>
                </a:pathLst>
              </a:cu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Ellipse 48"/>
              <p:cNvSpPr/>
              <p:nvPr/>
            </p:nvSpPr>
            <p:spPr>
              <a:xfrm>
                <a:off x="2001298" y="4009837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r>
                  <a:rPr lang="de-DE" sz="6000" dirty="0" smtClean="0"/>
                  <a:t>-</a:t>
                </a:r>
                <a:endParaRPr lang="de-DE" sz="6000" dirty="0"/>
              </a:p>
            </p:txBody>
          </p:sp>
        </p:grpSp>
        <p:sp>
          <p:nvSpPr>
            <p:cNvPr id="50" name="Ellipse 49"/>
            <p:cNvSpPr/>
            <p:nvPr/>
          </p:nvSpPr>
          <p:spPr>
            <a:xfrm>
              <a:off x="2217322" y="4297869"/>
              <a:ext cx="144016" cy="14401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de-DE" sz="6000" dirty="0" smtClean="0"/>
                <a:t>-</a:t>
              </a:r>
              <a:endParaRPr lang="de-DE" sz="6000" dirty="0"/>
            </a:p>
          </p:txBody>
        </p:sp>
        <p:sp>
          <p:nvSpPr>
            <p:cNvPr id="51" name="Ellipse 50"/>
            <p:cNvSpPr/>
            <p:nvPr/>
          </p:nvSpPr>
          <p:spPr>
            <a:xfrm>
              <a:off x="2433346" y="4585901"/>
              <a:ext cx="144016" cy="14401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de-DE" sz="6000" dirty="0" smtClean="0"/>
                <a:t>-</a:t>
              </a:r>
              <a:endParaRPr lang="de-DE" sz="6000" dirty="0"/>
            </a:p>
          </p:txBody>
        </p:sp>
      </p:grpSp>
      <p:sp>
        <p:nvSpPr>
          <p:cNvPr id="52" name="Ellipse 51"/>
          <p:cNvSpPr/>
          <p:nvPr/>
        </p:nvSpPr>
        <p:spPr>
          <a:xfrm>
            <a:off x="2226723" y="5548935"/>
            <a:ext cx="144016" cy="144016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+</a:t>
            </a:r>
            <a:endParaRPr lang="de-DE" sz="6000" dirty="0"/>
          </a:p>
        </p:txBody>
      </p:sp>
      <p:sp>
        <p:nvSpPr>
          <p:cNvPr id="53" name="Ellipse 52"/>
          <p:cNvSpPr/>
          <p:nvPr/>
        </p:nvSpPr>
        <p:spPr>
          <a:xfrm>
            <a:off x="2370739" y="5548935"/>
            <a:ext cx="144016" cy="144016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+</a:t>
            </a:r>
            <a:endParaRPr lang="de-DE" sz="6000" dirty="0"/>
          </a:p>
        </p:txBody>
      </p:sp>
      <p:sp>
        <p:nvSpPr>
          <p:cNvPr id="54" name="Ellipse 53"/>
          <p:cNvSpPr/>
          <p:nvPr/>
        </p:nvSpPr>
        <p:spPr>
          <a:xfrm>
            <a:off x="2514755" y="5548935"/>
            <a:ext cx="144016" cy="144016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+</a:t>
            </a:r>
            <a:endParaRPr lang="de-DE" sz="6000" dirty="0"/>
          </a:p>
        </p:txBody>
      </p:sp>
      <p:sp>
        <p:nvSpPr>
          <p:cNvPr id="55" name="Ellipse 54"/>
          <p:cNvSpPr/>
          <p:nvPr/>
        </p:nvSpPr>
        <p:spPr>
          <a:xfrm>
            <a:off x="2658771" y="5548935"/>
            <a:ext cx="144016" cy="144016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+</a:t>
            </a:r>
            <a:endParaRPr lang="de-DE" sz="6000" dirty="0"/>
          </a:p>
        </p:txBody>
      </p:sp>
      <p:sp>
        <p:nvSpPr>
          <p:cNvPr id="56" name="Ellipse 55"/>
          <p:cNvSpPr/>
          <p:nvPr/>
        </p:nvSpPr>
        <p:spPr>
          <a:xfrm>
            <a:off x="2802787" y="5548935"/>
            <a:ext cx="144016" cy="144016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+</a:t>
            </a:r>
            <a:endParaRPr lang="de-DE" sz="6000" dirty="0"/>
          </a:p>
        </p:txBody>
      </p:sp>
      <p:sp>
        <p:nvSpPr>
          <p:cNvPr id="57" name="Ellipse 56"/>
          <p:cNvSpPr/>
          <p:nvPr/>
        </p:nvSpPr>
        <p:spPr>
          <a:xfrm>
            <a:off x="2946803" y="5548935"/>
            <a:ext cx="144016" cy="144016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+</a:t>
            </a:r>
            <a:endParaRPr lang="de-DE" sz="6000" dirty="0"/>
          </a:p>
        </p:txBody>
      </p:sp>
      <p:sp>
        <p:nvSpPr>
          <p:cNvPr id="58" name="Ellipse 57"/>
          <p:cNvSpPr/>
          <p:nvPr/>
        </p:nvSpPr>
        <p:spPr>
          <a:xfrm>
            <a:off x="3090819" y="5548935"/>
            <a:ext cx="144016" cy="144016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+</a:t>
            </a:r>
            <a:endParaRPr lang="de-DE" sz="6000" dirty="0"/>
          </a:p>
        </p:txBody>
      </p:sp>
      <p:sp>
        <p:nvSpPr>
          <p:cNvPr id="59" name="Ellipse 58"/>
          <p:cNvSpPr/>
          <p:nvPr/>
        </p:nvSpPr>
        <p:spPr>
          <a:xfrm>
            <a:off x="3234835" y="5548935"/>
            <a:ext cx="144016" cy="144016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+</a:t>
            </a:r>
            <a:endParaRPr lang="de-DE" sz="6000" dirty="0"/>
          </a:p>
        </p:txBody>
      </p:sp>
      <p:sp>
        <p:nvSpPr>
          <p:cNvPr id="60" name="Ellipse 59"/>
          <p:cNvSpPr/>
          <p:nvPr/>
        </p:nvSpPr>
        <p:spPr>
          <a:xfrm>
            <a:off x="3378851" y="5548935"/>
            <a:ext cx="144016" cy="144016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+</a:t>
            </a:r>
            <a:endParaRPr lang="de-DE" sz="6000" dirty="0"/>
          </a:p>
        </p:txBody>
      </p:sp>
      <p:sp>
        <p:nvSpPr>
          <p:cNvPr id="61" name="Ellipse 60"/>
          <p:cNvSpPr/>
          <p:nvPr/>
        </p:nvSpPr>
        <p:spPr>
          <a:xfrm>
            <a:off x="3522867" y="5548935"/>
            <a:ext cx="144016" cy="144016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+</a:t>
            </a:r>
            <a:endParaRPr lang="de-DE" sz="6000" dirty="0"/>
          </a:p>
        </p:txBody>
      </p:sp>
      <p:sp>
        <p:nvSpPr>
          <p:cNvPr id="62" name="Ellipse 61"/>
          <p:cNvSpPr/>
          <p:nvPr/>
        </p:nvSpPr>
        <p:spPr>
          <a:xfrm>
            <a:off x="3666883" y="5548935"/>
            <a:ext cx="144016" cy="144016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+</a:t>
            </a:r>
            <a:endParaRPr lang="de-DE" sz="6000" dirty="0"/>
          </a:p>
        </p:txBody>
      </p:sp>
      <p:sp>
        <p:nvSpPr>
          <p:cNvPr id="63" name="Ellipse 62"/>
          <p:cNvSpPr/>
          <p:nvPr/>
        </p:nvSpPr>
        <p:spPr>
          <a:xfrm>
            <a:off x="3810899" y="5548935"/>
            <a:ext cx="144016" cy="144016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+</a:t>
            </a:r>
            <a:endParaRPr lang="de-DE" sz="6000" dirty="0"/>
          </a:p>
        </p:txBody>
      </p:sp>
      <p:sp>
        <p:nvSpPr>
          <p:cNvPr id="64" name="Ellipse 63"/>
          <p:cNvSpPr/>
          <p:nvPr/>
        </p:nvSpPr>
        <p:spPr>
          <a:xfrm>
            <a:off x="3954915" y="5548935"/>
            <a:ext cx="144016" cy="144016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+</a:t>
            </a:r>
            <a:endParaRPr lang="de-DE" sz="6000" dirty="0"/>
          </a:p>
        </p:txBody>
      </p:sp>
      <p:sp>
        <p:nvSpPr>
          <p:cNvPr id="65" name="Ellipse 64"/>
          <p:cNvSpPr/>
          <p:nvPr/>
        </p:nvSpPr>
        <p:spPr>
          <a:xfrm>
            <a:off x="4098931" y="5548935"/>
            <a:ext cx="144016" cy="144016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+</a:t>
            </a:r>
            <a:endParaRPr lang="de-DE" sz="6000" dirty="0"/>
          </a:p>
        </p:txBody>
      </p:sp>
      <p:sp>
        <p:nvSpPr>
          <p:cNvPr id="66" name="Ellipse 65"/>
          <p:cNvSpPr/>
          <p:nvPr/>
        </p:nvSpPr>
        <p:spPr>
          <a:xfrm>
            <a:off x="4242947" y="5548935"/>
            <a:ext cx="144016" cy="144016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+</a:t>
            </a:r>
            <a:endParaRPr lang="de-DE" sz="6000" dirty="0"/>
          </a:p>
        </p:txBody>
      </p:sp>
      <p:sp>
        <p:nvSpPr>
          <p:cNvPr id="67" name="Textfeld 66"/>
          <p:cNvSpPr txBox="1"/>
          <p:nvPr/>
        </p:nvSpPr>
        <p:spPr>
          <a:xfrm>
            <a:off x="1938691" y="5908975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tructure</a:t>
            </a:r>
            <a:endParaRPr lang="de-DE" dirty="0"/>
          </a:p>
        </p:txBody>
      </p:sp>
      <p:sp>
        <p:nvSpPr>
          <p:cNvPr id="68" name="Textfeld 67"/>
          <p:cNvSpPr txBox="1"/>
          <p:nvPr/>
        </p:nvSpPr>
        <p:spPr>
          <a:xfrm>
            <a:off x="6115154" y="5908975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Grounded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endParaRPr lang="de-DE" dirty="0"/>
          </a:p>
        </p:txBody>
      </p:sp>
      <p:sp>
        <p:nvSpPr>
          <p:cNvPr id="69" name="Rechteck 68"/>
          <p:cNvSpPr/>
          <p:nvPr/>
        </p:nvSpPr>
        <p:spPr>
          <a:xfrm>
            <a:off x="6547203" y="1660503"/>
            <a:ext cx="1944216" cy="50405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Textfeld 69"/>
          <p:cNvSpPr txBox="1"/>
          <p:nvPr/>
        </p:nvSpPr>
        <p:spPr>
          <a:xfrm>
            <a:off x="6547203" y="173251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SEM</a:t>
            </a:r>
            <a:endParaRPr lang="de-DE" dirty="0"/>
          </a:p>
        </p:txBody>
      </p:sp>
      <p:cxnSp>
        <p:nvCxnSpPr>
          <p:cNvPr id="71" name="Gerade Verbindung mit Pfeil 70"/>
          <p:cNvCxnSpPr/>
          <p:nvPr/>
        </p:nvCxnSpPr>
        <p:spPr>
          <a:xfrm>
            <a:off x="6331179" y="1444479"/>
            <a:ext cx="216024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hteck 71"/>
          <p:cNvSpPr/>
          <p:nvPr/>
        </p:nvSpPr>
        <p:spPr>
          <a:xfrm>
            <a:off x="2442747" y="1660503"/>
            <a:ext cx="1944216" cy="50405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Textfeld 72"/>
          <p:cNvSpPr txBox="1"/>
          <p:nvPr/>
        </p:nvSpPr>
        <p:spPr>
          <a:xfrm>
            <a:off x="2442747" y="173251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SEM</a:t>
            </a:r>
            <a:endParaRPr lang="de-DE" dirty="0"/>
          </a:p>
        </p:txBody>
      </p:sp>
      <p:cxnSp>
        <p:nvCxnSpPr>
          <p:cNvPr id="74" name="Gerade Verbindung mit Pfeil 73"/>
          <p:cNvCxnSpPr/>
          <p:nvPr/>
        </p:nvCxnSpPr>
        <p:spPr>
          <a:xfrm>
            <a:off x="2226723" y="1444479"/>
            <a:ext cx="216024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llipse 74"/>
          <p:cNvSpPr/>
          <p:nvPr/>
        </p:nvSpPr>
        <p:spPr>
          <a:xfrm>
            <a:off x="6619211" y="5548935"/>
            <a:ext cx="144016" cy="14401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-</a:t>
            </a:r>
            <a:endParaRPr lang="de-DE" sz="6000" dirty="0"/>
          </a:p>
        </p:txBody>
      </p:sp>
      <p:sp>
        <p:nvSpPr>
          <p:cNvPr id="76" name="Ellipse 75"/>
          <p:cNvSpPr/>
          <p:nvPr/>
        </p:nvSpPr>
        <p:spPr>
          <a:xfrm>
            <a:off x="6907243" y="5548935"/>
            <a:ext cx="144016" cy="14401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-</a:t>
            </a:r>
            <a:endParaRPr lang="de-DE" sz="6000" dirty="0"/>
          </a:p>
        </p:txBody>
      </p:sp>
      <p:sp>
        <p:nvSpPr>
          <p:cNvPr id="77" name="Ellipse 76"/>
          <p:cNvSpPr/>
          <p:nvPr/>
        </p:nvSpPr>
        <p:spPr>
          <a:xfrm>
            <a:off x="7213845" y="5541720"/>
            <a:ext cx="144016" cy="14401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-</a:t>
            </a:r>
            <a:endParaRPr lang="de-DE" sz="6000" dirty="0"/>
          </a:p>
        </p:txBody>
      </p:sp>
      <p:sp>
        <p:nvSpPr>
          <p:cNvPr id="78" name="Ellipse 77"/>
          <p:cNvSpPr/>
          <p:nvPr/>
        </p:nvSpPr>
        <p:spPr>
          <a:xfrm>
            <a:off x="7483307" y="5548935"/>
            <a:ext cx="144016" cy="14401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-</a:t>
            </a:r>
            <a:endParaRPr lang="de-DE" sz="6000" dirty="0"/>
          </a:p>
        </p:txBody>
      </p:sp>
      <p:sp>
        <p:nvSpPr>
          <p:cNvPr id="79" name="Ellipse 78"/>
          <p:cNvSpPr/>
          <p:nvPr/>
        </p:nvSpPr>
        <p:spPr>
          <a:xfrm>
            <a:off x="7771339" y="5548935"/>
            <a:ext cx="144016" cy="14401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-</a:t>
            </a:r>
            <a:endParaRPr lang="de-DE" sz="6000" dirty="0"/>
          </a:p>
        </p:txBody>
      </p:sp>
      <p:sp>
        <p:nvSpPr>
          <p:cNvPr id="80" name="Ellipse 79"/>
          <p:cNvSpPr/>
          <p:nvPr/>
        </p:nvSpPr>
        <p:spPr>
          <a:xfrm>
            <a:off x="8059371" y="5548935"/>
            <a:ext cx="144016" cy="14401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-</a:t>
            </a:r>
            <a:endParaRPr lang="de-DE" sz="6000" dirty="0"/>
          </a:p>
        </p:txBody>
      </p:sp>
      <p:sp>
        <p:nvSpPr>
          <p:cNvPr id="81" name="Ellipse 80"/>
          <p:cNvSpPr/>
          <p:nvPr/>
        </p:nvSpPr>
        <p:spPr>
          <a:xfrm>
            <a:off x="8347403" y="5548935"/>
            <a:ext cx="144016" cy="14401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de-DE" sz="6000" dirty="0" smtClean="0"/>
              <a:t>-</a:t>
            </a:r>
            <a:endParaRPr lang="de-DE" sz="6000" dirty="0"/>
          </a:p>
        </p:txBody>
      </p:sp>
      <p:sp>
        <p:nvSpPr>
          <p:cNvPr id="82" name="Textfeld 81"/>
          <p:cNvSpPr txBox="1"/>
          <p:nvPr/>
        </p:nvSpPr>
        <p:spPr>
          <a:xfrm rot="1689242">
            <a:off x="5352674" y="4654290"/>
            <a:ext cx="1436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</a:t>
            </a:r>
            <a:r>
              <a:rPr lang="de-DE" dirty="0" err="1" smtClean="0"/>
              <a:t>econdary</a:t>
            </a:r>
            <a:r>
              <a:rPr lang="de-DE" dirty="0" smtClean="0"/>
              <a:t> </a:t>
            </a:r>
            <a:r>
              <a:rPr lang="de-DE" dirty="0" err="1" smtClean="0"/>
              <a:t>electrons</a:t>
            </a:r>
            <a:endParaRPr lang="de-DE" dirty="0"/>
          </a:p>
        </p:txBody>
      </p:sp>
      <p:sp>
        <p:nvSpPr>
          <p:cNvPr id="83" name="Textfeld 82"/>
          <p:cNvSpPr txBox="1"/>
          <p:nvPr/>
        </p:nvSpPr>
        <p:spPr>
          <a:xfrm rot="18936136">
            <a:off x="5428535" y="3315746"/>
            <a:ext cx="1100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i</a:t>
            </a:r>
            <a:r>
              <a:rPr lang="de-DE" dirty="0" err="1" smtClean="0">
                <a:solidFill>
                  <a:schemeClr val="bg1"/>
                </a:solidFill>
              </a:rPr>
              <a:t>maging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err="1" smtClean="0">
                <a:solidFill>
                  <a:schemeClr val="bg1"/>
                </a:solidFill>
              </a:rPr>
              <a:t>detector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4" name="Textfeld 83"/>
          <p:cNvSpPr txBox="1"/>
          <p:nvPr/>
        </p:nvSpPr>
        <p:spPr>
          <a:xfrm rot="18936136">
            <a:off x="1260422" y="3044676"/>
            <a:ext cx="1154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i</a:t>
            </a:r>
            <a:r>
              <a:rPr lang="de-DE" dirty="0" err="1" smtClean="0">
                <a:solidFill>
                  <a:schemeClr val="bg1"/>
                </a:solidFill>
              </a:rPr>
              <a:t>maging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err="1" smtClean="0">
                <a:solidFill>
                  <a:schemeClr val="bg1"/>
                </a:solidFill>
              </a:rPr>
              <a:t>detector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5" name="Textfeld 84"/>
          <p:cNvSpPr txBox="1"/>
          <p:nvPr/>
        </p:nvSpPr>
        <p:spPr>
          <a:xfrm rot="1689242">
            <a:off x="1010608" y="4467054"/>
            <a:ext cx="1436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</a:t>
            </a:r>
            <a:r>
              <a:rPr lang="de-DE" dirty="0" err="1" smtClean="0"/>
              <a:t>econdary</a:t>
            </a:r>
            <a:r>
              <a:rPr lang="de-DE" dirty="0" smtClean="0"/>
              <a:t> </a:t>
            </a:r>
            <a:r>
              <a:rPr lang="de-DE" dirty="0" err="1" smtClean="0"/>
              <a:t>electrons</a:t>
            </a:r>
            <a:endParaRPr lang="de-DE" dirty="0"/>
          </a:p>
        </p:txBody>
      </p:sp>
      <p:sp>
        <p:nvSpPr>
          <p:cNvPr id="88" name="Rechteck 87"/>
          <p:cNvSpPr/>
          <p:nvPr/>
        </p:nvSpPr>
        <p:spPr>
          <a:xfrm>
            <a:off x="1930015" y="5404920"/>
            <a:ext cx="2816988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95" name="Gruppieren 94"/>
          <p:cNvGrpSpPr/>
          <p:nvPr/>
        </p:nvGrpSpPr>
        <p:grpSpPr>
          <a:xfrm rot="238303">
            <a:off x="1892212" y="3876120"/>
            <a:ext cx="1580911" cy="1467971"/>
            <a:chOff x="4380942" y="1303077"/>
            <a:chExt cx="1580911" cy="1467971"/>
          </a:xfrm>
        </p:grpSpPr>
        <p:cxnSp>
          <p:nvCxnSpPr>
            <p:cNvPr id="89" name="Gerade Verbindung mit Pfeil 88"/>
            <p:cNvCxnSpPr/>
            <p:nvPr/>
          </p:nvCxnSpPr>
          <p:spPr>
            <a:xfrm flipH="1" flipV="1">
              <a:off x="4596966" y="1567495"/>
              <a:ext cx="1342776" cy="120355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Ellipse 89"/>
            <p:cNvSpPr/>
            <p:nvPr/>
          </p:nvSpPr>
          <p:spPr>
            <a:xfrm>
              <a:off x="5101022" y="2023157"/>
              <a:ext cx="144016" cy="14401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de-DE" sz="6000" dirty="0" smtClean="0"/>
                <a:t>-</a:t>
              </a:r>
              <a:endParaRPr lang="de-DE" sz="6000" dirty="0"/>
            </a:p>
          </p:txBody>
        </p:sp>
        <p:cxnSp>
          <p:nvCxnSpPr>
            <p:cNvPr id="91" name="Gerade Verbindung mit Pfeil 90"/>
            <p:cNvCxnSpPr/>
            <p:nvPr/>
          </p:nvCxnSpPr>
          <p:spPr>
            <a:xfrm flipH="1" flipV="1">
              <a:off x="4380942" y="1879141"/>
              <a:ext cx="1580911" cy="87326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Ellipse 91"/>
            <p:cNvSpPr/>
            <p:nvPr/>
          </p:nvSpPr>
          <p:spPr>
            <a:xfrm>
              <a:off x="5007303" y="2194520"/>
              <a:ext cx="144016" cy="14401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de-DE" sz="6000" dirty="0" smtClean="0"/>
                <a:t>-</a:t>
              </a:r>
              <a:endParaRPr lang="de-DE" sz="6000" dirty="0"/>
            </a:p>
          </p:txBody>
        </p:sp>
        <p:cxnSp>
          <p:nvCxnSpPr>
            <p:cNvPr id="93" name="Gerade Verbindung mit Pfeil 92"/>
            <p:cNvCxnSpPr/>
            <p:nvPr/>
          </p:nvCxnSpPr>
          <p:spPr>
            <a:xfrm flipH="1" flipV="1">
              <a:off x="4915548" y="1303077"/>
              <a:ext cx="1016519" cy="14323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Ellipse 93"/>
            <p:cNvSpPr/>
            <p:nvPr/>
          </p:nvSpPr>
          <p:spPr>
            <a:xfrm>
              <a:off x="5266624" y="1834942"/>
              <a:ext cx="144016" cy="14401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r>
                <a:rPr lang="de-DE" sz="6000" dirty="0" smtClean="0"/>
                <a:t>-</a:t>
              </a:r>
              <a:endParaRPr lang="de-DE" sz="6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32059212"/>
      </p:ext>
    </p:extLst>
  </p:cSld>
  <p:clrMapOvr>
    <a:masterClrMapping/>
  </p:clrMapOvr>
  <p:transition xmlns:p14="http://schemas.microsoft.com/office/powerpoint/2010/main" advTm="12208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358774" y="1213308"/>
            <a:ext cx="4930401" cy="5574844"/>
          </a:xfrm>
          <a:noFill/>
          <a:ln/>
        </p:spPr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Neutral (not </a:t>
            </a:r>
            <a:r>
              <a:rPr lang="de-DE" dirty="0" err="1" smtClean="0"/>
              <a:t>connected</a:t>
            </a:r>
            <a:r>
              <a:rPr lang="de-DE" dirty="0" smtClean="0"/>
              <a:t>)</a:t>
            </a:r>
            <a:r>
              <a:rPr lang="de-DE" sz="1300" dirty="0" smtClean="0"/>
              <a:t>                                    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Working (</a:t>
            </a:r>
            <a:r>
              <a:rPr lang="de-DE" dirty="0" err="1" smtClean="0"/>
              <a:t>cycle</a:t>
            </a:r>
            <a:r>
              <a:rPr lang="de-DE" dirty="0" smtClean="0"/>
              <a:t> x)</a:t>
            </a:r>
          </a:p>
          <a:p>
            <a:endParaRPr lang="de-DE" dirty="0" smtClean="0"/>
          </a:p>
          <a:p>
            <a:r>
              <a:rPr lang="de-DE" dirty="0" smtClean="0"/>
              <a:t>Working (</a:t>
            </a:r>
            <a:r>
              <a:rPr lang="de-DE" dirty="0" err="1" smtClean="0"/>
              <a:t>cycle</a:t>
            </a:r>
            <a:r>
              <a:rPr lang="de-DE" dirty="0" smtClean="0"/>
              <a:t> x+1)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Slow SEM</a:t>
            </a:r>
          </a:p>
          <a:p>
            <a:pPr lvl="1"/>
            <a:r>
              <a:rPr lang="de-DE" dirty="0" err="1" smtClean="0"/>
              <a:t>Some</a:t>
            </a:r>
            <a:r>
              <a:rPr lang="de-DE" dirty="0" smtClean="0"/>
              <a:t> kHz</a:t>
            </a:r>
          </a:p>
          <a:p>
            <a:pPr lvl="1"/>
            <a:r>
              <a:rPr lang="de-DE" b="1" dirty="0" err="1" smtClean="0"/>
              <a:t>External</a:t>
            </a:r>
            <a:r>
              <a:rPr lang="de-DE" b="1" dirty="0" smtClean="0"/>
              <a:t> </a:t>
            </a:r>
            <a:r>
              <a:rPr lang="de-DE" b="1" dirty="0" err="1"/>
              <a:t>c</a:t>
            </a:r>
            <a:r>
              <a:rPr lang="de-DE" b="1" dirty="0" err="1" smtClean="0"/>
              <a:t>lock</a:t>
            </a:r>
            <a:r>
              <a:rPr lang="de-DE" b="1" dirty="0" smtClean="0"/>
              <a:t> </a:t>
            </a:r>
            <a:r>
              <a:rPr lang="de-DE" b="1" dirty="0" err="1" smtClean="0"/>
              <a:t>control</a:t>
            </a:r>
            <a:r>
              <a:rPr lang="de-DE" b="1" dirty="0" smtClean="0"/>
              <a:t>!</a:t>
            </a:r>
            <a:endParaRPr lang="de-DE" b="1" dirty="0"/>
          </a:p>
        </p:txBody>
      </p:sp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de-DE" dirty="0" err="1"/>
              <a:t>Voltage</a:t>
            </a:r>
            <a:r>
              <a:rPr lang="de-DE" dirty="0"/>
              <a:t> </a:t>
            </a:r>
            <a:r>
              <a:rPr lang="de-DE" dirty="0" err="1"/>
              <a:t>Contrast</a:t>
            </a:r>
            <a:r>
              <a:rPr lang="de-DE" dirty="0"/>
              <a:t> SCA</a:t>
            </a:r>
            <a:r>
              <a:rPr lang="de-DE" sz="2800" b="0" dirty="0" smtClean="0"/>
              <a:t/>
            </a:r>
            <a:br>
              <a:rPr lang="de-DE" sz="2800" b="0" dirty="0" smtClean="0"/>
            </a:br>
            <a:r>
              <a:rPr lang="de-DE" sz="2800" b="0" dirty="0" smtClean="0"/>
              <a:t>VCA in a SEM</a:t>
            </a:r>
            <a:endParaRPr lang="de-DE" sz="2800" b="0" dirty="0"/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3794235" y="1906069"/>
            <a:ext cx="5826112" cy="499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9014" indent="-399014">
              <a:spcBef>
                <a:spcPct val="50000"/>
              </a:spcBef>
              <a:buSzPct val="105000"/>
              <a:buFont typeface="Wingdings" pitchFamily="2" charset="2"/>
              <a:buChar char="§"/>
            </a:pPr>
            <a:endParaRPr lang="de-DE"/>
          </a:p>
        </p:txBody>
      </p:sp>
      <p:pic>
        <p:nvPicPr>
          <p:cNvPr id="266245" name="Picture 5"/>
          <p:cNvPicPr>
            <a:picLocks noChangeAspect="1" noChangeArrowheads="1"/>
          </p:cNvPicPr>
          <p:nvPr/>
        </p:nvPicPr>
        <p:blipFill>
          <a:blip r:embed="rId3" cstate="print">
            <a:lum bright="-12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5" t="2774" r="32353" b="2774"/>
          <a:stretch>
            <a:fillRect/>
          </a:stretch>
        </p:blipFill>
        <p:spPr bwMode="auto">
          <a:xfrm>
            <a:off x="5834872" y="5165503"/>
            <a:ext cx="2350396" cy="178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46" name="Picture 6"/>
          <p:cNvPicPr>
            <a:picLocks noChangeAspect="1" noChangeArrowheads="1"/>
          </p:cNvPicPr>
          <p:nvPr/>
        </p:nvPicPr>
        <p:blipFill>
          <a:blip r:embed="rId4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1" t="5801" r="33203" b="5548"/>
          <a:stretch>
            <a:fillRect/>
          </a:stretch>
        </p:blipFill>
        <p:spPr bwMode="auto">
          <a:xfrm>
            <a:off x="5834872" y="1213307"/>
            <a:ext cx="2352146" cy="17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47" name="Picture 7"/>
          <p:cNvPicPr>
            <a:picLocks noChangeAspect="1" noChangeArrowheads="1"/>
          </p:cNvPicPr>
          <p:nvPr/>
        </p:nvPicPr>
        <p:blipFill>
          <a:blip r:embed="rId5" cstate="print">
            <a:lum bright="-12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6" t="5675" r="33034" b="2774"/>
          <a:stretch>
            <a:fillRect/>
          </a:stretch>
        </p:blipFill>
        <p:spPr bwMode="auto">
          <a:xfrm>
            <a:off x="5836622" y="3116242"/>
            <a:ext cx="2350396" cy="181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217377"/>
      </p:ext>
    </p:extLst>
  </p:cSld>
  <p:clrMapOvr>
    <a:masterClrMapping/>
  </p:clrMapOvr>
  <p:transition xmlns:p14="http://schemas.microsoft.com/office/powerpoint/2010/main" advTm="65369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1262697" y="2141905"/>
            <a:ext cx="9039750" cy="5477825"/>
          </a:xfrm>
          <a:noFill/>
          <a:ln/>
        </p:spPr>
        <p:txBody>
          <a:bodyPr/>
          <a:lstStyle/>
          <a:p>
            <a:endParaRPr lang="de-DE" sz="1300" dirty="0"/>
          </a:p>
          <a:p>
            <a:endParaRPr lang="de-DE" sz="1300" dirty="0"/>
          </a:p>
          <a:p>
            <a:endParaRPr lang="de-DE" sz="1300" dirty="0"/>
          </a:p>
          <a:p>
            <a:endParaRPr lang="de-DE" sz="1300" dirty="0"/>
          </a:p>
          <a:p>
            <a:endParaRPr lang="de-DE" sz="1300" dirty="0"/>
          </a:p>
          <a:p>
            <a:endParaRPr lang="de-DE" sz="1300" dirty="0"/>
          </a:p>
          <a:p>
            <a:endParaRPr lang="de-DE" sz="1300" dirty="0" smtClean="0"/>
          </a:p>
          <a:p>
            <a:endParaRPr lang="de-DE" sz="1300" dirty="0"/>
          </a:p>
          <a:p>
            <a:endParaRPr lang="de-DE" sz="1300" dirty="0" smtClean="0"/>
          </a:p>
          <a:p>
            <a:endParaRPr lang="de-DE" sz="1300" dirty="0"/>
          </a:p>
          <a:p>
            <a:endParaRPr lang="de-DE" sz="1300" dirty="0"/>
          </a:p>
          <a:p>
            <a:endParaRPr lang="de-DE" sz="1300" dirty="0"/>
          </a:p>
          <a:p>
            <a:endParaRPr lang="de-DE" sz="1300" dirty="0"/>
          </a:p>
          <a:p>
            <a:endParaRPr lang="de-DE" sz="1300" dirty="0" smtClean="0"/>
          </a:p>
          <a:p>
            <a:endParaRPr lang="de-DE" sz="1300" dirty="0"/>
          </a:p>
          <a:p>
            <a:endParaRPr lang="de-DE" sz="1300" dirty="0" smtClean="0"/>
          </a:p>
          <a:p>
            <a:endParaRPr lang="de-DE" sz="1300" dirty="0"/>
          </a:p>
        </p:txBody>
      </p:sp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de-DE" dirty="0" err="1"/>
              <a:t>Voltage</a:t>
            </a:r>
            <a:r>
              <a:rPr lang="de-DE" dirty="0"/>
              <a:t> </a:t>
            </a:r>
            <a:r>
              <a:rPr lang="de-DE" dirty="0" err="1"/>
              <a:t>Contrast</a:t>
            </a:r>
            <a:r>
              <a:rPr lang="de-DE" dirty="0"/>
              <a:t> SCA</a:t>
            </a:r>
            <a:r>
              <a:rPr lang="de-DE" sz="2800" b="0" dirty="0" smtClean="0"/>
              <a:t/>
            </a:r>
            <a:br>
              <a:rPr lang="de-DE" sz="2800" b="0" dirty="0" smtClean="0"/>
            </a:br>
            <a:r>
              <a:rPr lang="de-DE" sz="2800" b="0" dirty="0" smtClean="0"/>
              <a:t>Setup – Low </a:t>
            </a:r>
            <a:r>
              <a:rPr lang="de-DE" sz="2800" b="0" dirty="0" err="1" smtClean="0"/>
              <a:t>Cost</a:t>
            </a:r>
            <a:r>
              <a:rPr lang="de-DE" sz="2800" b="0" dirty="0" smtClean="0"/>
              <a:t> SEM Control</a:t>
            </a:r>
            <a:endParaRPr lang="de-DE" sz="2800" b="0" dirty="0"/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4698157" y="2737648"/>
            <a:ext cx="5826112" cy="499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9014" indent="-399014">
              <a:spcBef>
                <a:spcPct val="50000"/>
              </a:spcBef>
              <a:buSzPct val="105000"/>
              <a:buFont typeface="Wingdings" pitchFamily="2" charset="2"/>
              <a:buChar char="§"/>
            </a:pPr>
            <a:endParaRPr lang="de-DE"/>
          </a:p>
        </p:txBody>
      </p:sp>
      <p:sp>
        <p:nvSpPr>
          <p:cNvPr id="30" name="Trapezoid 29"/>
          <p:cNvSpPr/>
          <p:nvPr/>
        </p:nvSpPr>
        <p:spPr>
          <a:xfrm rot="10800000">
            <a:off x="1587490" y="2676403"/>
            <a:ext cx="1944216" cy="3240360"/>
          </a:xfrm>
          <a:prstGeom prst="trapezoid">
            <a:avLst>
              <a:gd name="adj" fmla="val 50000"/>
            </a:avLst>
          </a:prstGeom>
          <a:solidFill>
            <a:srgbClr val="FF0000">
              <a:alpha val="1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/>
          <p:cNvSpPr/>
          <p:nvPr/>
        </p:nvSpPr>
        <p:spPr>
          <a:xfrm>
            <a:off x="1587490" y="2172347"/>
            <a:ext cx="1944216" cy="50405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/>
          <p:cNvSpPr txBox="1"/>
          <p:nvPr/>
        </p:nvSpPr>
        <p:spPr>
          <a:xfrm>
            <a:off x="1587490" y="224435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/>
              <a:t>SEM (2)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2019538" y="2892427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primary</a:t>
            </a:r>
            <a:r>
              <a:rPr lang="de-DE" dirty="0" smtClean="0"/>
              <a:t> beam</a:t>
            </a:r>
            <a:endParaRPr lang="de-DE" dirty="0"/>
          </a:p>
        </p:txBody>
      </p:sp>
      <p:sp>
        <p:nvSpPr>
          <p:cNvPr id="34" name="Rechteck 33"/>
          <p:cNvSpPr/>
          <p:nvPr/>
        </p:nvSpPr>
        <p:spPr>
          <a:xfrm>
            <a:off x="2177226" y="5906499"/>
            <a:ext cx="770334" cy="5410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DUT</a:t>
            </a:r>
          </a:p>
          <a:p>
            <a:pPr algn="ctr"/>
            <a:r>
              <a:rPr lang="de-DE" dirty="0" smtClean="0">
                <a:solidFill>
                  <a:schemeClr val="tx1"/>
                </a:solidFill>
              </a:rPr>
              <a:t>(1)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1587490" y="2172347"/>
            <a:ext cx="1944216" cy="43204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/>
          <p:cNvSpPr/>
          <p:nvPr/>
        </p:nvSpPr>
        <p:spPr>
          <a:xfrm>
            <a:off x="4683834" y="5484715"/>
            <a:ext cx="1728192" cy="64807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Controller</a:t>
            </a:r>
          </a:p>
          <a:p>
            <a:pPr algn="ctr"/>
            <a:r>
              <a:rPr lang="de-DE" dirty="0" smtClean="0">
                <a:solidFill>
                  <a:schemeClr val="tx1"/>
                </a:solidFill>
              </a:rPr>
              <a:t>(3)</a:t>
            </a: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37" name="Gerade Verbindung 36"/>
          <p:cNvCxnSpPr>
            <a:endCxn id="36" idx="1"/>
          </p:cNvCxnSpPr>
          <p:nvPr/>
        </p:nvCxnSpPr>
        <p:spPr>
          <a:xfrm flipV="1">
            <a:off x="3027650" y="5808751"/>
            <a:ext cx="1656184" cy="18002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 rot="21211056">
            <a:off x="2763171" y="5404439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generated</a:t>
            </a:r>
            <a:r>
              <a:rPr lang="de-DE" dirty="0" smtClean="0"/>
              <a:t> </a:t>
            </a:r>
            <a:r>
              <a:rPr lang="de-DE" dirty="0" err="1" smtClean="0"/>
              <a:t>clock</a:t>
            </a:r>
            <a:endParaRPr lang="de-DE" dirty="0"/>
          </a:p>
        </p:txBody>
      </p:sp>
      <p:sp>
        <p:nvSpPr>
          <p:cNvPr id="39" name="Rechteck 38"/>
          <p:cNvSpPr/>
          <p:nvPr/>
        </p:nvSpPr>
        <p:spPr>
          <a:xfrm>
            <a:off x="4251786" y="1740299"/>
            <a:ext cx="1512168" cy="10801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SEM </a:t>
            </a:r>
            <a:r>
              <a:rPr lang="de-DE" dirty="0" err="1" smtClean="0">
                <a:solidFill>
                  <a:schemeClr val="tx1"/>
                </a:solidFill>
              </a:rPr>
              <a:t>Control</a:t>
            </a:r>
            <a:r>
              <a:rPr lang="de-DE" dirty="0" smtClean="0">
                <a:solidFill>
                  <a:schemeClr val="tx1"/>
                </a:solidFill>
              </a:rPr>
              <a:t> PC</a:t>
            </a:r>
          </a:p>
          <a:p>
            <a:pPr algn="ctr"/>
            <a:r>
              <a:rPr lang="de-DE" dirty="0" smtClean="0">
                <a:solidFill>
                  <a:schemeClr val="tx1"/>
                </a:solidFill>
              </a:rPr>
              <a:t>(2)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0" name="Freihandform 39"/>
          <p:cNvSpPr/>
          <p:nvPr/>
        </p:nvSpPr>
        <p:spPr>
          <a:xfrm>
            <a:off x="2739618" y="1164235"/>
            <a:ext cx="2088232" cy="1008113"/>
          </a:xfrm>
          <a:custGeom>
            <a:avLst/>
            <a:gdLst>
              <a:gd name="connsiteX0" fmla="*/ 1914525 w 1914525"/>
              <a:gd name="connsiteY0" fmla="*/ 557212 h 985837"/>
              <a:gd name="connsiteX1" fmla="*/ 1200150 w 1914525"/>
              <a:gd name="connsiteY1" fmla="*/ 71437 h 985837"/>
              <a:gd name="connsiteX2" fmla="*/ 0 w 1914525"/>
              <a:gd name="connsiteY2" fmla="*/ 985837 h 985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4525" h="985837">
                <a:moveTo>
                  <a:pt x="1914525" y="557212"/>
                </a:moveTo>
                <a:cubicBezTo>
                  <a:pt x="1716881" y="278606"/>
                  <a:pt x="1519238" y="0"/>
                  <a:pt x="1200150" y="71437"/>
                </a:cubicBezTo>
                <a:cubicBezTo>
                  <a:pt x="881063" y="142875"/>
                  <a:pt x="88106" y="842962"/>
                  <a:pt x="0" y="985837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1" name="Gerade Verbindung mit Pfeil 40"/>
          <p:cNvCxnSpPr/>
          <p:nvPr/>
        </p:nvCxnSpPr>
        <p:spPr>
          <a:xfrm flipV="1">
            <a:off x="5115882" y="2820419"/>
            <a:ext cx="0" cy="266429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3855170" y="4190667"/>
            <a:ext cx="1369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Keyboard</a:t>
            </a:r>
          </a:p>
          <a:p>
            <a:r>
              <a:rPr lang="de-DE" dirty="0" err="1" smtClean="0"/>
              <a:t>emulation</a:t>
            </a:r>
            <a:endParaRPr lang="de-DE" dirty="0"/>
          </a:p>
        </p:txBody>
      </p:sp>
      <p:sp>
        <p:nvSpPr>
          <p:cNvPr id="43" name="Rechteck 42"/>
          <p:cNvSpPr/>
          <p:nvPr/>
        </p:nvSpPr>
        <p:spPr>
          <a:xfrm>
            <a:off x="7204114" y="5628731"/>
            <a:ext cx="1512168" cy="10801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PC</a:t>
            </a:r>
          </a:p>
          <a:p>
            <a:pPr algn="ctr"/>
            <a:r>
              <a:rPr lang="de-DE" dirty="0" smtClean="0">
                <a:solidFill>
                  <a:schemeClr val="tx1"/>
                </a:solidFill>
              </a:rPr>
              <a:t>(4)</a:t>
            </a: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44" name="Gerade Verbindung 43"/>
          <p:cNvCxnSpPr/>
          <p:nvPr/>
        </p:nvCxnSpPr>
        <p:spPr>
          <a:xfrm flipH="1">
            <a:off x="6412026" y="5844755"/>
            <a:ext cx="792088" cy="0"/>
          </a:xfrm>
          <a:prstGeom prst="line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>
          <a:xfrm>
            <a:off x="6412026" y="545919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setup</a:t>
            </a:r>
            <a:endParaRPr lang="de-DE" dirty="0"/>
          </a:p>
        </p:txBody>
      </p:sp>
      <p:cxnSp>
        <p:nvCxnSpPr>
          <p:cNvPr id="46" name="Gerade Verbindung mit Pfeil 45"/>
          <p:cNvCxnSpPr/>
          <p:nvPr/>
        </p:nvCxnSpPr>
        <p:spPr>
          <a:xfrm flipH="1" flipV="1">
            <a:off x="3027650" y="6204795"/>
            <a:ext cx="4176464" cy="216024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 rot="201814">
            <a:off x="4571033" y="6277118"/>
            <a:ext cx="1089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USART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0573448"/>
      </p:ext>
    </p:extLst>
  </p:cSld>
  <p:clrMapOvr>
    <a:masterClrMapping/>
  </p:clrMapOvr>
  <p:transition xmlns:p14="http://schemas.microsoft.com/office/powerpoint/2010/main" advTm="67324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3|21.4|14.7|6.4|2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2"/>
</p:tagLst>
</file>

<file path=ppt/theme/theme1.xml><?xml version="1.0" encoding="utf-8"?>
<a:theme xmlns:a="http://schemas.openxmlformats.org/drawingml/2006/main" name="01_PPT Arial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_Contentfoli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E4E4"/>
        </a:solidFill>
        <a:ln w="1270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itelfolie mit Tex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01_PPT Arial</Template>
  <TotalTime>1</TotalTime>
  <Words>1712</Words>
  <Application>Microsoft Macintosh PowerPoint</Application>
  <PresentationFormat>Personnalisé</PresentationFormat>
  <Paragraphs>486</Paragraphs>
  <Slides>20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20</vt:i4>
      </vt:variant>
    </vt:vector>
  </HeadingPairs>
  <TitlesOfParts>
    <vt:vector size="23" baseType="lpstr">
      <vt:lpstr>01_PPT Arial</vt:lpstr>
      <vt:lpstr>2_Contentfolie</vt:lpstr>
      <vt:lpstr>1_Titelfolie mit Text</vt:lpstr>
      <vt:lpstr>Présentation PowerPoint</vt:lpstr>
      <vt:lpstr>Voltage Contrast SCA Outline</vt:lpstr>
      <vt:lpstr>Voltage Contrast SCA Motivation – The Haystack</vt:lpstr>
      <vt:lpstr>Voltage Contrast SCA Region of Interest – The Needle</vt:lpstr>
      <vt:lpstr>Voltage Contrast SCA Voltage Contrast  - Introduction</vt:lpstr>
      <vt:lpstr>Voltage Contrast SCA Voltage Contrast - ROI</vt:lpstr>
      <vt:lpstr>Voltage Contrast SCA  Passive/Active Voltage Contrast</vt:lpstr>
      <vt:lpstr>Voltage Contrast SCA VCA in a SEM</vt:lpstr>
      <vt:lpstr>Voltage Contrast SCA Setup – Low Cost SEM Control</vt:lpstr>
      <vt:lpstr>Voltage Contrast SCA Capacitive Coupled Voltage Contrast</vt:lpstr>
      <vt:lpstr>Voltage Contrast SCA Capacitive Coupled VC – Phase 1</vt:lpstr>
      <vt:lpstr>Voltage Contrast SCA Capacitive Coupled VC – Phase 2</vt:lpstr>
      <vt:lpstr>Voltage Contrast SCA A Single Tracevideo – 5 Frames / 1 Clock cycle</vt:lpstr>
      <vt:lpstr>Voltage Contrast SCA Proof-of-Concept</vt:lpstr>
      <vt:lpstr>Voltage Contrast SCA Results – Locate Bit 1 of Subbytes Byte 1</vt:lpstr>
      <vt:lpstr>Voltage Contrast SCA Results - Hardware Reverse Engineering</vt:lpstr>
      <vt:lpstr>Voltage Contrast SCA Results – Correlation Attack</vt:lpstr>
      <vt:lpstr>Voltage Contrast SCA Conclusion </vt:lpstr>
      <vt:lpstr>Voltage Contrast SCA Future Work</vt:lpstr>
      <vt:lpstr>Thank You!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</dc:creator>
  <cp:lastModifiedBy>support INRIA-Rocquencourt</cp:lastModifiedBy>
  <cp:revision>558</cp:revision>
  <cp:lastPrinted>2015-09-09T22:24:28Z</cp:lastPrinted>
  <dcterms:created xsi:type="dcterms:W3CDTF">2009-11-16T10:30:05Z</dcterms:created>
  <dcterms:modified xsi:type="dcterms:W3CDTF">2015-09-29T13:46:07Z</dcterms:modified>
</cp:coreProperties>
</file>