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91" r:id="rId1"/>
  </p:sldMasterIdLst>
  <p:notesMasterIdLst>
    <p:notesMasterId r:id="rId27"/>
  </p:notesMasterIdLst>
  <p:handoutMasterIdLst>
    <p:handoutMasterId r:id="rId28"/>
  </p:handoutMasterIdLst>
  <p:sldIdLst>
    <p:sldId id="498" r:id="rId2"/>
    <p:sldId id="396" r:id="rId3"/>
    <p:sldId id="501" r:id="rId4"/>
    <p:sldId id="592" r:id="rId5"/>
    <p:sldId id="593" r:id="rId6"/>
    <p:sldId id="596" r:id="rId7"/>
    <p:sldId id="597" r:id="rId8"/>
    <p:sldId id="507" r:id="rId9"/>
    <p:sldId id="561" r:id="rId10"/>
    <p:sldId id="560" r:id="rId11"/>
    <p:sldId id="600" r:id="rId12"/>
    <p:sldId id="569" r:id="rId13"/>
    <p:sldId id="584" r:id="rId14"/>
    <p:sldId id="573" r:id="rId15"/>
    <p:sldId id="571" r:id="rId16"/>
    <p:sldId id="601" r:id="rId17"/>
    <p:sldId id="574" r:id="rId18"/>
    <p:sldId id="595" r:id="rId19"/>
    <p:sldId id="537" r:id="rId20"/>
    <p:sldId id="602" r:id="rId21"/>
    <p:sldId id="585" r:id="rId22"/>
    <p:sldId id="586" r:id="rId23"/>
    <p:sldId id="587" r:id="rId24"/>
    <p:sldId id="588" r:id="rId25"/>
    <p:sldId id="589" r:id="rId26"/>
  </p:sldIdLst>
  <p:sldSz cx="9144000" cy="6858000" type="screen4x3"/>
  <p:notesSz cx="6858000" cy="9144000"/>
  <p:embeddedFontLst>
    <p:embeddedFont>
      <p:font typeface="Ebrima" panose="02000000000000000000" pitchFamily="2" charset="0"/>
      <p:regular r:id="rId29"/>
      <p:bold r:id="rId30"/>
    </p:embeddedFont>
    <p:embeddedFont>
      <p:font typeface="Arial Unicode MS" panose="020B0604020202020204" pitchFamily="34" charset="-128"/>
      <p:regular r:id="rId31"/>
    </p:embeddedFont>
    <p:embeddedFont>
      <p:font typeface="Arial Black" panose="020B0A04020102020204" pitchFamily="34" charset="0"/>
      <p:bold r:id="rId32"/>
    </p:embeddedFont>
    <p:embeddedFont>
      <p:font typeface="Lucida Console" panose="020B0609040504020204" pitchFamily="49" charset="0"/>
      <p:regular r:id="rId33"/>
    </p:embeddedFont>
    <p:embeddedFont>
      <p:font typeface="Cambria Math" panose="02040503050406030204" pitchFamily="18" charset="0"/>
      <p:regular r:id="rId34"/>
    </p:embeddedFont>
  </p:embeddedFontLst>
  <p:defaultTextStyle>
    <a:defPPr>
      <a:defRPr lang="en-US"/>
    </a:defPPr>
    <a:lvl1pPr algn="ctr" rtl="0" fontAlgn="base">
      <a:lnSpc>
        <a:spcPct val="85000"/>
      </a:lnSpc>
      <a:spcBef>
        <a:spcPct val="0"/>
      </a:spcBef>
      <a:spcAft>
        <a:spcPct val="0"/>
      </a:spcAft>
      <a:defRPr sz="2800" kern="1200">
        <a:solidFill>
          <a:srgbClr val="A42700"/>
        </a:solidFill>
        <a:latin typeface="Arial" charset="0"/>
        <a:ea typeface="+mn-ea"/>
        <a:cs typeface="+mn-cs"/>
      </a:defRPr>
    </a:lvl1pPr>
    <a:lvl2pPr marL="457200" algn="ctr" rtl="0" fontAlgn="base">
      <a:lnSpc>
        <a:spcPct val="85000"/>
      </a:lnSpc>
      <a:spcBef>
        <a:spcPct val="0"/>
      </a:spcBef>
      <a:spcAft>
        <a:spcPct val="0"/>
      </a:spcAft>
      <a:defRPr sz="2800" kern="1200">
        <a:solidFill>
          <a:srgbClr val="A42700"/>
        </a:solidFill>
        <a:latin typeface="Arial" charset="0"/>
        <a:ea typeface="+mn-ea"/>
        <a:cs typeface="+mn-cs"/>
      </a:defRPr>
    </a:lvl2pPr>
    <a:lvl3pPr marL="914400" algn="ctr" rtl="0" fontAlgn="base">
      <a:lnSpc>
        <a:spcPct val="85000"/>
      </a:lnSpc>
      <a:spcBef>
        <a:spcPct val="0"/>
      </a:spcBef>
      <a:spcAft>
        <a:spcPct val="0"/>
      </a:spcAft>
      <a:defRPr sz="2800" kern="1200">
        <a:solidFill>
          <a:srgbClr val="A42700"/>
        </a:solidFill>
        <a:latin typeface="Arial" charset="0"/>
        <a:ea typeface="+mn-ea"/>
        <a:cs typeface="+mn-cs"/>
      </a:defRPr>
    </a:lvl3pPr>
    <a:lvl4pPr marL="1371600" algn="ctr" rtl="0" fontAlgn="base">
      <a:lnSpc>
        <a:spcPct val="85000"/>
      </a:lnSpc>
      <a:spcBef>
        <a:spcPct val="0"/>
      </a:spcBef>
      <a:spcAft>
        <a:spcPct val="0"/>
      </a:spcAft>
      <a:defRPr sz="2800" kern="1200">
        <a:solidFill>
          <a:srgbClr val="A42700"/>
        </a:solidFill>
        <a:latin typeface="Arial" charset="0"/>
        <a:ea typeface="+mn-ea"/>
        <a:cs typeface="+mn-cs"/>
      </a:defRPr>
    </a:lvl4pPr>
    <a:lvl5pPr marL="1828800" algn="ctr" rtl="0" fontAlgn="base">
      <a:lnSpc>
        <a:spcPct val="85000"/>
      </a:lnSpc>
      <a:spcBef>
        <a:spcPct val="0"/>
      </a:spcBef>
      <a:spcAft>
        <a:spcPct val="0"/>
      </a:spcAft>
      <a:defRPr sz="2800" kern="1200">
        <a:solidFill>
          <a:srgbClr val="A427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A427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A427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A427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A427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an" initials="ET" lastIdx="33" clrIdx="0">
    <p:extLst>
      <p:ext uri="{19B8F6BF-5375-455C-9EA6-DF929625EA0E}">
        <p15:presenceInfo xmlns:p15="http://schemas.microsoft.com/office/powerpoint/2012/main" userId="Eran" providerId="None"/>
      </p:ext>
    </p:extLst>
  </p:cmAuthor>
  <p:cmAuthor id="2" name="DANI" initials="D" lastIdx="3" clrIdx="1">
    <p:extLst>
      <p:ext uri="{19B8F6BF-5375-455C-9EA6-DF929625EA0E}">
        <p15:presenceInfo xmlns:p15="http://schemas.microsoft.com/office/powerpoint/2012/main" userId="DANI" providerId="None"/>
      </p:ext>
    </p:extLst>
  </p:cmAuthor>
  <p:cmAuthor id="3" name="Eran Tromer" initials="ET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2700"/>
    <a:srgbClr val="CD8974"/>
    <a:srgbClr val="FFC5B7"/>
    <a:srgbClr val="000099"/>
    <a:srgbClr val="7030A0"/>
    <a:srgbClr val="FBD0E4"/>
    <a:srgbClr val="E3E8F4"/>
    <a:srgbClr val="C5F3FF"/>
    <a:srgbClr val="FFF1CE"/>
    <a:srgbClr val="E5F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8" autoAdjust="0"/>
    <p:restoredTop sz="75997" autoAdjust="0"/>
  </p:normalViewPr>
  <p:slideViewPr>
    <p:cSldViewPr>
      <p:cViewPr varScale="1">
        <p:scale>
          <a:sx n="121" d="100"/>
          <a:sy n="121" d="100"/>
        </p:scale>
        <p:origin x="247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25" d="100"/>
        <a:sy n="125" d="100"/>
      </p:scale>
      <p:origin x="0" y="-6672"/>
    </p:cViewPr>
  </p:sorterViewPr>
  <p:notesViewPr>
    <p:cSldViewPr>
      <p:cViewPr>
        <p:scale>
          <a:sx n="125" d="100"/>
          <a:sy n="125" d="100"/>
        </p:scale>
        <p:origin x="-192" y="61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9" tIns="45615" rIns="91229" bIns="45615" numCol="1" anchor="t" anchorCtr="0" compatLnSpc="1">
            <a:prstTxWarp prst="textNoShape">
              <a:avLst/>
            </a:prstTxWarp>
          </a:bodyPr>
          <a:lstStyle>
            <a:lvl1pPr algn="l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9" tIns="45615" rIns="91229" bIns="45615" numCol="1" anchor="t" anchorCtr="0" compatLnSpc="1">
            <a:prstTxWarp prst="textNoShape">
              <a:avLst/>
            </a:prstTxWarp>
          </a:bodyPr>
          <a:lstStyle>
            <a:lvl1pPr algn="r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73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9" tIns="45615" rIns="91229" bIns="45615" numCol="1" anchor="b" anchorCtr="0" compatLnSpc="1">
            <a:prstTxWarp prst="textNoShape">
              <a:avLst/>
            </a:prstTxWarp>
          </a:bodyPr>
          <a:lstStyle>
            <a:lvl1pPr algn="l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73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29" tIns="45615" rIns="91229" bIns="45615" numCol="1" anchor="b" anchorCtr="0" compatLnSpc="1">
            <a:prstTxWarp prst="textNoShape">
              <a:avLst/>
            </a:prstTxWarp>
          </a:bodyPr>
          <a:lstStyle>
            <a:lvl1pPr algn="r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1D621FAE-990E-4649-8B98-ED7A0DC5C84E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23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349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29" tIns="45615" rIns="91229" bIns="45615" numCol="1" anchor="t" anchorCtr="0" compatLnSpc="1">
            <a:prstTxWarp prst="textNoShape">
              <a:avLst/>
            </a:prstTxWarp>
          </a:bodyPr>
          <a:lstStyle>
            <a:lvl1pPr algn="l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280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349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29" tIns="45615" rIns="91229" bIns="45615" numCol="1" anchor="t" anchorCtr="0" compatLnSpc="1">
            <a:prstTxWarp prst="textNoShape">
              <a:avLst/>
            </a:prstTxWarp>
          </a:bodyPr>
          <a:lstStyle>
            <a:lvl1pPr algn="r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2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82625"/>
            <a:ext cx="4554538" cy="3416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280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55688" y="4410075"/>
            <a:ext cx="5029200" cy="4097338"/>
          </a:xfrm>
          <a:prstGeom prst="rect">
            <a:avLst/>
          </a:prstGeom>
          <a:noFill/>
          <a:ln w="349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29" tIns="45615" rIns="91229" bIns="456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80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1875"/>
            <a:ext cx="2971800" cy="455613"/>
          </a:xfrm>
          <a:prstGeom prst="rect">
            <a:avLst/>
          </a:prstGeom>
          <a:noFill/>
          <a:ln w="349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29" tIns="45615" rIns="91229" bIns="45615" numCol="1" anchor="b" anchorCtr="0" compatLnSpc="1">
            <a:prstTxWarp prst="textNoShape">
              <a:avLst/>
            </a:prstTxWarp>
          </a:bodyPr>
          <a:lstStyle>
            <a:lvl1pPr algn="l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280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34925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29" tIns="45615" rIns="91229" bIns="45615" numCol="1" anchor="b" anchorCtr="0" compatLnSpc="1">
            <a:prstTxWarp prst="textNoShape">
              <a:avLst/>
            </a:prstTxWarp>
          </a:bodyPr>
          <a:lstStyle>
            <a:lvl1pPr algn="r" defTabSz="912813" eaLnBrk="0" hangingPunct="0">
              <a:lnSpc>
                <a:spcPct val="100000"/>
              </a:lnSpc>
              <a:defRPr sz="1200">
                <a:solidFill>
                  <a:schemeClr val="tx1"/>
                </a:solidFill>
              </a:defRPr>
            </a:lvl1pPr>
          </a:lstStyle>
          <a:p>
            <a:fld id="{6193F16C-CFED-4156-8EA5-26DDDB47BB32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87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230188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460375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688975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968375" indent="-49213" algn="l" rtl="0" fontAlgn="base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E8DF7F-AA08-4C66-913D-24F8CCF642A1}" type="slidenum">
              <a:rPr lang="he-IL" smtClean="0"/>
              <a:pPr>
                <a:defRPr/>
              </a:pPr>
              <a:t>1</a:t>
            </a:fld>
            <a:endParaRPr lang="en-US" smtClean="0">
              <a:cs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0413" cy="3427412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7613" cy="3992562"/>
          </a:xfrm>
          <a:noFill/>
          <a:ln w="9525"/>
        </p:spPr>
        <p:txBody>
          <a:bodyPr wrap="none" lIns="80846" tIns="40424" rIns="80846" bIns="40424" anchor="ctr"/>
          <a:lstStyle/>
          <a:p>
            <a:pPr defTabSz="457200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6129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8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94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36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Fix power analysis fluke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0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5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98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92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91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8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95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F16C-CFED-4156-8EA5-26DDDB47BB32}" type="slidenum">
              <a:rPr lang="ar-SA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0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84" name="Rectangle 12"/>
          <p:cNvSpPr>
            <a:spLocks noChangeArrowheads="1"/>
          </p:cNvSpPr>
          <p:nvPr/>
        </p:nvSpPr>
        <p:spPr bwMode="white">
          <a:xfrm rot="10800000">
            <a:off x="0" y="4581525"/>
            <a:ext cx="9144000" cy="2276475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975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75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75877" name="Text Box 5"/>
          <p:cNvSpPr txBox="1">
            <a:spLocks noChangeArrowheads="1"/>
          </p:cNvSpPr>
          <p:nvPr/>
        </p:nvSpPr>
        <p:spPr bwMode="white">
          <a:xfrm>
            <a:off x="0" y="6553200"/>
            <a:ext cx="865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57200">
              <a:lnSpc>
                <a:spcPct val="100000"/>
              </a:lnSpc>
              <a:spcBef>
                <a:spcPct val="5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432CAEB-9A62-4DC0-9384-49C790CA627B}" type="slidenum">
              <a:rPr lang="ar-SA" sz="1400">
                <a:solidFill>
                  <a:srgbClr val="4D4D4D"/>
                </a:solidFill>
                <a:cs typeface="Arial" charset="0"/>
              </a:rPr>
              <a:pPr algn="l" defTabSz="457200">
                <a:lnSpc>
                  <a:spcPct val="100000"/>
                </a:lnSpc>
                <a:spcBef>
                  <a:spcPct val="500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400">
              <a:solidFill>
                <a:srgbClr val="4D4D4D"/>
              </a:solidFill>
            </a:endParaRPr>
          </a:p>
        </p:txBody>
      </p:sp>
      <p:sp>
        <p:nvSpPr>
          <p:cNvPr id="975883" name="Rectangle 11"/>
          <p:cNvSpPr>
            <a:spLocks noChangeArrowheads="1"/>
          </p:cNvSpPr>
          <p:nvPr/>
        </p:nvSpPr>
        <p:spPr bwMode="white">
          <a:xfrm>
            <a:off x="0" y="0"/>
            <a:ext cx="9144000" cy="21336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white">
          <a:xfrm rot="10800000">
            <a:off x="-5" y="6629400"/>
            <a:ext cx="440267" cy="228600"/>
          </a:xfrm>
          <a:prstGeom prst="rect">
            <a:avLst/>
          </a:prstGeom>
          <a:gradFill flip="none" rotWithShape="1">
            <a:gsLst>
              <a:gs pos="0">
                <a:srgbClr val="C0C0C0"/>
              </a:gs>
              <a:gs pos="100000">
                <a:srgbClr val="C8C8C8"/>
              </a:gs>
            </a:gsLst>
            <a:lin ang="5400000" scaled="1"/>
            <a:tileRect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510867"/>
            <a:ext cx="9144000" cy="347133"/>
          </a:xfrm>
        </p:spPr>
        <p:txBody>
          <a:bodyPr/>
          <a:lstStyle>
            <a:lvl1pPr marL="0" indent="0">
              <a:buNone/>
              <a:tabLst>
                <a:tab pos="8915400" algn="r"/>
              </a:tabLst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Place	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156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884" name="Rectangle 12"/>
          <p:cNvSpPr>
            <a:spLocks noChangeArrowheads="1"/>
          </p:cNvSpPr>
          <p:nvPr/>
        </p:nvSpPr>
        <p:spPr bwMode="white">
          <a:xfrm rot="10800000">
            <a:off x="0" y="1676400"/>
            <a:ext cx="9144000" cy="51816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975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968375"/>
            <a:ext cx="7772400" cy="1470025"/>
          </a:xfrm>
          <a:noFill/>
        </p:spPr>
        <p:txBody>
          <a:bodyPr/>
          <a:lstStyle>
            <a:lvl1pPr algn="ctr">
              <a:defRPr sz="4000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758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75877" name="Text Box 5"/>
          <p:cNvSpPr txBox="1">
            <a:spLocks noChangeArrowheads="1"/>
          </p:cNvSpPr>
          <p:nvPr/>
        </p:nvSpPr>
        <p:spPr bwMode="white">
          <a:xfrm>
            <a:off x="4" y="6553200"/>
            <a:ext cx="8651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57200">
              <a:lnSpc>
                <a:spcPct val="100000"/>
              </a:lnSpc>
              <a:spcBef>
                <a:spcPct val="5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432CAEB-9A62-4DC0-9384-49C790CA627B}" type="slidenum">
              <a:rPr lang="ar-SA" sz="1400">
                <a:solidFill>
                  <a:srgbClr val="4D4D4D"/>
                </a:solidFill>
                <a:cs typeface="Arial" charset="0"/>
              </a:rPr>
              <a:pPr algn="l" defTabSz="457200">
                <a:lnSpc>
                  <a:spcPct val="100000"/>
                </a:lnSpc>
                <a:spcBef>
                  <a:spcPct val="500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975883" name="Rectangle 11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FFFF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white">
          <a:xfrm rot="10800000">
            <a:off x="0" y="6553200"/>
            <a:ext cx="440267" cy="304800"/>
          </a:xfrm>
          <a:prstGeom prst="rect">
            <a:avLst/>
          </a:prstGeom>
          <a:gradFill flip="none" rotWithShape="1">
            <a:gsLst>
              <a:gs pos="0">
                <a:srgbClr val="C0C0C0"/>
              </a:gs>
              <a:gs pos="100000">
                <a:srgbClr val="C8C8C8"/>
              </a:gs>
            </a:gsLst>
            <a:lin ang="5400000" scaled="1"/>
            <a:tileRect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510867"/>
            <a:ext cx="9144000" cy="347133"/>
          </a:xfrm>
        </p:spPr>
        <p:txBody>
          <a:bodyPr/>
          <a:lstStyle>
            <a:lvl1pPr marL="0" indent="0">
              <a:buNone/>
              <a:tabLst>
                <a:tab pos="8915400" algn="r"/>
              </a:tabLst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Place	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6316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1796"/>
            <a:ext cx="8763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289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65240"/>
            <a:ext cx="4305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865237"/>
            <a:ext cx="43053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898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00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3552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1135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865244"/>
            <a:ext cx="87630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37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2" y="0"/>
            <a:ext cx="9150351" cy="762000"/>
          </a:xfrm>
          <a:prstGeom prst="rect">
            <a:avLst/>
          </a:prstGeom>
          <a:solidFill>
            <a:srgbClr val="EAEA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-6373" y="0"/>
            <a:ext cx="9150351" cy="762000"/>
          </a:xfrm>
          <a:prstGeom prst="rect">
            <a:avLst/>
          </a:prstGeom>
          <a:solidFill>
            <a:srgbClr val="EAEA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751683" name="Rectangle 67"/>
          <p:cNvSpPr>
            <a:spLocks noChangeArrowheads="1"/>
          </p:cNvSpPr>
          <p:nvPr/>
        </p:nvSpPr>
        <p:spPr bwMode="white">
          <a:xfrm>
            <a:off x="0" y="6497638"/>
            <a:ext cx="9144000" cy="366712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B2B2B2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192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1671" name="Text Box 55"/>
          <p:cNvSpPr txBox="1">
            <a:spLocks noChangeArrowheads="1"/>
          </p:cNvSpPr>
          <p:nvPr/>
        </p:nvSpPr>
        <p:spPr bwMode="white">
          <a:xfrm>
            <a:off x="0" y="6610350"/>
            <a:ext cx="86518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57200">
              <a:lnSpc>
                <a:spcPct val="100000"/>
              </a:lnSpc>
              <a:spcBef>
                <a:spcPct val="5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C99DAC5-EEB5-4372-8AA8-DAA2EC021FBD}" type="slidenum">
              <a:rPr lang="ar-SA" sz="1200">
                <a:solidFill>
                  <a:srgbClr val="4D4D4D"/>
                </a:solidFill>
                <a:cs typeface="Arial" charset="0"/>
              </a:rPr>
              <a:pPr algn="l" defTabSz="457200">
                <a:lnSpc>
                  <a:spcPct val="100000"/>
                </a:lnSpc>
                <a:spcBef>
                  <a:spcPct val="500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200">
              <a:solidFill>
                <a:srgbClr val="4D4D4D"/>
              </a:solidFill>
            </a:endParaRPr>
          </a:p>
        </p:txBody>
      </p:sp>
      <p:sp>
        <p:nvSpPr>
          <p:cNvPr id="751684" name="Rectangle 68"/>
          <p:cNvSpPr>
            <a:spLocks noChangeArrowheads="1"/>
          </p:cNvSpPr>
          <p:nvPr/>
        </p:nvSpPr>
        <p:spPr bwMode="white">
          <a:xfrm rot="10800000">
            <a:off x="-22" y="759115"/>
            <a:ext cx="9144022" cy="366713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EAEAEA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rot="10800000" wrap="square" lIns="90000" tIns="46800" rIns="90000" bIns="46800" anchor="ctr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-2" y="0"/>
            <a:ext cx="9150351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-22" y="20053"/>
            <a:ext cx="9144000" cy="83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003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rgbClr val="A427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707395"/>
            <a:ext cx="9067800" cy="1768819"/>
          </a:xfrm>
          <a:noFill/>
        </p:spPr>
        <p:txBody>
          <a:bodyPr wrap="square" lIns="90000" tIns="46800" rIns="90000" bIns="46800">
            <a:spAutoFit/>
          </a:bodyPr>
          <a:lstStyle/>
          <a:p>
            <a:r>
              <a:rPr lang="en-US" sz="3600" dirty="0" smtClean="0"/>
              <a:t> </a:t>
            </a:r>
            <a:r>
              <a:rPr lang="en-US" sz="3600" dirty="0"/>
              <a:t>Stealing Keys from PCs using a Radio</a:t>
            </a:r>
            <a:r>
              <a:rPr lang="en-US" sz="3600" dirty="0" smtClean="0"/>
              <a:t>:</a:t>
            </a:r>
            <a:br>
              <a:rPr lang="en-US" sz="36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3600" dirty="0" smtClean="0"/>
              <a:t> </a:t>
            </a:r>
            <a:r>
              <a:rPr lang="en-US" sz="3600" dirty="0"/>
              <a:t>Cheap Electromagnetic </a:t>
            </a:r>
            <a:r>
              <a:rPr lang="en-US" sz="3600" dirty="0" smtClean="0"/>
              <a:t>Attacks </a:t>
            </a:r>
            <a:r>
              <a:rPr lang="en-US" sz="3600" dirty="0"/>
              <a:t>on Windowed Exponentiation</a:t>
            </a:r>
            <a:endParaRPr lang="en-US" sz="3200" i="1" dirty="0">
              <a:effectLst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743198" y="2880642"/>
            <a:ext cx="3810000" cy="79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defTabSz="457200">
              <a:lnSpc>
                <a:spcPct val="100000"/>
              </a:lnSpc>
              <a:tabLst>
                <a:tab pos="1200150" algn="ctr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kern="0" dirty="0" smtClean="0">
                <a:cs typeface="Times New Roman" pitchFamily="18" charset="0"/>
              </a:rPr>
              <a:t>Daniel </a:t>
            </a:r>
            <a:r>
              <a:rPr lang="en-GB" sz="2400" kern="0" dirty="0" err="1" smtClean="0">
                <a:cs typeface="Times New Roman" pitchFamily="18" charset="0"/>
              </a:rPr>
              <a:t>Genkin</a:t>
            </a:r>
            <a:endParaRPr lang="en-GB" sz="2800" kern="0" dirty="0" smtClean="0">
              <a:cs typeface="Times New Roman" pitchFamily="18" charset="0"/>
            </a:endParaRPr>
          </a:p>
          <a:p>
            <a:pPr defTabSz="4572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kern="0" dirty="0" err="1" smtClean="0">
                <a:cs typeface="Times New Roman" pitchFamily="18" charset="0"/>
              </a:rPr>
              <a:t>Technion</a:t>
            </a:r>
            <a:r>
              <a:rPr lang="en-GB" sz="1800" kern="0" dirty="0" smtClean="0">
                <a:cs typeface="Times New Roman" pitchFamily="18" charset="0"/>
              </a:rPr>
              <a:t> </a:t>
            </a:r>
            <a:r>
              <a:rPr lang="en-GB" sz="1400" kern="0" dirty="0" smtClean="0">
                <a:cs typeface="Times New Roman" pitchFamily="18" charset="0"/>
              </a:rPr>
              <a:t>and </a:t>
            </a:r>
            <a:r>
              <a:rPr lang="en-GB" sz="1800" kern="0" dirty="0" smtClean="0">
                <a:cs typeface="Times New Roman" pitchFamily="18" charset="0"/>
              </a:rPr>
              <a:t>Tel Aviv University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525144" y="4232953"/>
            <a:ext cx="3810000" cy="79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defTabSz="457200">
              <a:lnSpc>
                <a:spcPct val="100000"/>
              </a:lnSpc>
              <a:tabLst>
                <a:tab pos="1200150" algn="ctr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kern="0" dirty="0" smtClean="0">
                <a:cs typeface="Times New Roman" pitchFamily="18" charset="0"/>
              </a:rPr>
              <a:t>Eran Tromer</a:t>
            </a:r>
          </a:p>
          <a:p>
            <a:pPr defTabSz="4572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kern="0" dirty="0" smtClean="0">
                <a:cs typeface="Times New Roman" pitchFamily="18" charset="0"/>
              </a:rPr>
              <a:t>Tel Aviv University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667000" y="4232955"/>
            <a:ext cx="3810000" cy="79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defTabSz="457200">
              <a:lnSpc>
                <a:spcPct val="100000"/>
              </a:lnSpc>
              <a:tabLst>
                <a:tab pos="1200150" algn="ctr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kern="0" dirty="0" smtClean="0">
                <a:cs typeface="Times New Roman" pitchFamily="18" charset="0"/>
              </a:rPr>
              <a:t>I</a:t>
            </a:r>
            <a:r>
              <a:rPr lang="en-US" sz="2400" kern="0" dirty="0" err="1" smtClean="0">
                <a:cs typeface="Times New Roman" pitchFamily="18" charset="0"/>
              </a:rPr>
              <a:t>tamar</a:t>
            </a:r>
            <a:r>
              <a:rPr lang="en-US" sz="2400" kern="0" dirty="0" smtClean="0">
                <a:cs typeface="Times New Roman" pitchFamily="18" charset="0"/>
              </a:rPr>
              <a:t> </a:t>
            </a:r>
            <a:r>
              <a:rPr lang="en-US" sz="2400" kern="0" dirty="0" err="1" smtClean="0">
                <a:cs typeface="Times New Roman" pitchFamily="18" charset="0"/>
              </a:rPr>
              <a:t>Pipman</a:t>
            </a:r>
            <a:endParaRPr lang="en-GB" sz="2800" kern="0" dirty="0" smtClean="0">
              <a:cs typeface="Times New Roman" pitchFamily="18" charset="0"/>
            </a:endParaRPr>
          </a:p>
          <a:p>
            <a:pPr defTabSz="4572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kern="0" dirty="0" smtClean="0">
                <a:cs typeface="Times New Roman" pitchFamily="18" charset="0"/>
              </a:rPr>
              <a:t>Tel Aviv University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743198" y="3810532"/>
            <a:ext cx="3810000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defTabSz="457200">
              <a:lnSpc>
                <a:spcPct val="100000"/>
              </a:lnSpc>
              <a:tabLst>
                <a:tab pos="1200150" algn="ctr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joint work with</a:t>
            </a:r>
            <a:endParaRPr lang="en-GB" sz="1800" kern="0" dirty="0" smtClean="0">
              <a:cs typeface="Times New Roman" pitchFamily="18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-76202" y="4232954"/>
            <a:ext cx="3810000" cy="79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defTabSz="457200">
              <a:lnSpc>
                <a:spcPct val="100000"/>
              </a:lnSpc>
              <a:tabLst>
                <a:tab pos="1200150" algn="ctr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kern="0" dirty="0" smtClean="0">
                <a:cs typeface="Times New Roman" pitchFamily="18" charset="0"/>
              </a:rPr>
              <a:t>Lev </a:t>
            </a:r>
            <a:r>
              <a:rPr lang="en-US" sz="2400" kern="0" dirty="0" err="1" smtClean="0">
                <a:cs typeface="Times New Roman" pitchFamily="18" charset="0"/>
              </a:rPr>
              <a:t>Pachmanov</a:t>
            </a:r>
            <a:endParaRPr lang="en-GB" sz="2800" kern="0" dirty="0" smtClean="0">
              <a:cs typeface="Times New Roman" pitchFamily="18" charset="0"/>
            </a:endParaRPr>
          </a:p>
          <a:p>
            <a:pPr defTabSz="457200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kern="0" dirty="0" smtClean="0">
                <a:cs typeface="Times New Roman" pitchFamily="18" charset="0"/>
              </a:rPr>
              <a:t>Tel Aviv University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14" y="5401146"/>
            <a:ext cx="3090967" cy="1165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5" b="95455" l="3497" r="100000">
                        <a14:foregroundMark x1="23077" y1="65385" x2="23077" y2="65385"/>
                        <a14:foregroundMark x1="28671" y1="65734" x2="28671" y2="65734"/>
                        <a14:foregroundMark x1="35315" y1="66084" x2="35315" y2="66084"/>
                        <a14:foregroundMark x1="46503" y1="69231" x2="46503" y2="69231"/>
                        <a14:foregroundMark x1="57343" y1="69580" x2="57343" y2="69580"/>
                        <a14:foregroundMark x1="67483" y1="70979" x2="67483" y2="70979"/>
                        <a14:foregroundMark x1="71329" y1="71329" x2="71329" y2="71329"/>
                        <a14:foregroundMark x1="14685" y1="89510" x2="14685" y2="89510"/>
                        <a14:foregroundMark x1="23077" y1="82867" x2="23077" y2="82867"/>
                        <a14:foregroundMark x1="32168" y1="84965" x2="32168" y2="84965"/>
                        <a14:foregroundMark x1="35315" y1="85664" x2="35315" y2="85664"/>
                        <a14:foregroundMark x1="46154" y1="84965" x2="46154" y2="84965"/>
                        <a14:foregroundMark x1="54545" y1="85664" x2="54545" y2="85664"/>
                        <a14:foregroundMark x1="65734" y1="83916" x2="65734" y2="83916"/>
                        <a14:foregroundMark x1="72028" y1="84615" x2="72028" y2="84615"/>
                        <a14:foregroundMark x1="78322" y1="84615" x2="78322" y2="84615"/>
                        <a14:foregroundMark x1="83916" y1="84615" x2="83916" y2="8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10"/>
          <a:stretch/>
        </p:blipFill>
        <p:spPr>
          <a:xfrm>
            <a:off x="5181600" y="5105400"/>
            <a:ext cx="1621314" cy="14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250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Fixed-window modular exponentiation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 bwMode="auto">
              <a:xfrm>
                <a:off x="152400" y="609600"/>
                <a:ext cx="8610600" cy="58674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modular_exponentiation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(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c,x,p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){</a:t>
                </a:r>
                <a:endParaRPr lang="en-US" sz="1800" b="1" dirty="0">
                  <a:solidFill>
                    <a:schemeClr val="tx1"/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 smtClean="0">
                    <a:solidFill>
                      <a:schemeClr val="accent1">
                        <a:lumMod val="75000"/>
                      </a:schemeClr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// Compute lookup table: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/>
                </a:r>
                <a:b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</a:b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a[0] = 1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a[1] = c mod p</a:t>
                </a:r>
              </a:p>
              <a:p>
                <a:pPr algn="l"/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a[2] = c</a:t>
                </a:r>
                <a:r>
                  <a:rPr lang="en-US" sz="2000" b="1" baseline="30000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2 </a:t>
                </a:r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mod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p</a:t>
                </a:r>
                <a:endParaRPr lang="en-US" sz="2000" b="1" baseline="30000" dirty="0" smtClean="0">
                  <a:solidFill>
                    <a:schemeClr val="tx1"/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algn="l"/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…</a:t>
                </a:r>
              </a:p>
              <a:p>
                <a:pPr algn="l"/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a[</a:t>
                </a:r>
                <a:r>
                  <a:rPr lang="en-US" sz="20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i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] = c</a:t>
                </a:r>
                <a:r>
                  <a:rPr lang="en-US" sz="2000" b="1" baseline="30000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i </a:t>
                </a:r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mod p</a:t>
                </a:r>
                <a:endParaRPr lang="en-US" sz="2000" b="1" baseline="30000" dirty="0" smtClean="0">
                  <a:solidFill>
                    <a:schemeClr val="tx1"/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algn="l"/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…</a:t>
                </a:r>
                <a:endParaRPr lang="en-US" sz="2000" b="1" baseline="30000" dirty="0">
                  <a:solidFill>
                    <a:schemeClr val="tx1"/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algn="l"/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a[2</a:t>
                </a:r>
                <a:r>
                  <a:rPr lang="en-US" sz="2000" b="1" baseline="30000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w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] = c  mod p</a:t>
                </a:r>
                <a:b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</a:br>
                <a:endParaRPr lang="en-US" sz="2000" baseline="30000" dirty="0" smtClean="0">
                  <a:solidFill>
                    <a:schemeClr val="tx1"/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>
                    <a:solidFill>
                      <a:schemeClr val="accent1">
                        <a:lumMod val="75000"/>
                      </a:schemeClr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// Process </a:t>
                </a:r>
                <a:r>
                  <a:rPr lang="en-US" sz="2000" b="1" dirty="0" smtClean="0">
                    <a:solidFill>
                      <a:schemeClr val="accent1">
                        <a:lumMod val="75000"/>
                      </a:schemeClr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x </a:t>
                </a:r>
                <a:r>
                  <a:rPr lang="en-US" sz="2000" b="1" dirty="0">
                    <a:solidFill>
                      <a:schemeClr val="accent1">
                        <a:lumMod val="75000"/>
                      </a:schemeClr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in </a:t>
                </a:r>
                <a:r>
                  <a:rPr lang="en-US" sz="2000" b="1" dirty="0" smtClean="0">
                    <a:solidFill>
                      <a:schemeClr val="accent1">
                        <a:lumMod val="75000"/>
                      </a:schemeClr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blocks:</a:t>
                </a:r>
                <a:endParaRPr lang="en-US" sz="2000" b="1" dirty="0">
                  <a:solidFill>
                    <a:schemeClr val="accent1">
                      <a:lumMod val="75000"/>
                    </a:schemeClr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m=1, j=1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while (j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Ebrima" panose="02000000000000000000" pitchFamily="2" charset="0"/>
                        <a:cs typeface="Courier New" panose="02070309020205020404" pitchFamily="49" charset="0"/>
                      </a:rPr>
                      <m:t>≤</m:t>
                    </m:r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n) do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 for k=1 to w do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 	m = m</a:t>
                </a:r>
                <a:r>
                  <a:rPr lang="en-US" sz="2000" b="1" baseline="30000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2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mod p</a:t>
                </a:r>
                <a:endParaRPr lang="en-US" sz="2000" b="1" baseline="30000" dirty="0" smtClean="0">
                  <a:solidFill>
                    <a:schemeClr val="tx1"/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algn="l"/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 m = m*a[</a:t>
                </a:r>
                <a:r>
                  <a:rPr lang="en-US" sz="20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x</a:t>
                </a:r>
                <a:r>
                  <a:rPr lang="en-US" sz="2000" b="1" baseline="-25000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j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…</a:t>
                </a:r>
                <a:r>
                  <a:rPr lang="en-US" sz="20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x</a:t>
                </a:r>
                <a:r>
                  <a:rPr lang="en-US" sz="2000" b="1" baseline="-25000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j+w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] mod p </a:t>
                </a:r>
              </a:p>
              <a:p>
                <a:pPr algn="l"/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 j=j+w+1</a:t>
                </a:r>
                <a:endParaRPr lang="en-US" sz="2000" b="1" dirty="0">
                  <a:solidFill>
                    <a:schemeClr val="tx1"/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algn="l"/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return m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2400" dirty="0" smtClean="0">
                  <a:solidFill>
                    <a:schemeClr val="tx1"/>
                  </a:solidFill>
                  <a:latin typeface="Lucida Console" panose="020B06090405040202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2400" dirty="0" smtClean="0">
                  <a:solidFill>
                    <a:schemeClr val="tx1"/>
                  </a:solidFill>
                  <a:latin typeface="Lucida Console" panose="020B06090405040202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Lucida Console" panose="020B06090405040202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}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609600"/>
                <a:ext cx="8610600" cy="5867400"/>
              </a:xfrm>
              <a:prstGeom prst="rect">
                <a:avLst/>
              </a:prstGeom>
              <a:blipFill rotWithShape="0">
                <a:blip r:embed="rId3"/>
                <a:stretch>
                  <a:fillRect l="-917" b="-414"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676400" y="2814179"/>
            <a:ext cx="389850" cy="310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2</a:t>
            </a:r>
            <a:r>
              <a:rPr lang="en-US" sz="1600" b="1" baseline="30000" dirty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w</a:t>
            </a:r>
            <a:endParaRPr lang="en-US" sz="1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13" y="1251067"/>
            <a:ext cx="989658" cy="989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Line Callout 2 22"/>
              <p:cNvSpPr/>
              <p:nvPr/>
            </p:nvSpPr>
            <p:spPr>
              <a:xfrm>
                <a:off x="5056815" y="1157876"/>
                <a:ext cx="3407258" cy="504056"/>
              </a:xfrm>
              <a:prstGeom prst="borderCallout2">
                <a:avLst>
                  <a:gd name="adj1" fmla="val 81109"/>
                  <a:gd name="adj2" fmla="val 635"/>
                  <a:gd name="adj3" fmla="val 797687"/>
                  <a:gd name="adj4" fmla="val -51966"/>
                  <a:gd name="adj5" fmla="val 726359"/>
                  <a:gd name="adj6" fmla="val -10516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tailEnd type="oval" w="lg" len="lg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r>
                  <a:rPr lang="en-US" sz="1900" dirty="0" smtClean="0">
                    <a:solidFill>
                      <a:schemeClr val="tx1"/>
                    </a:solidFill>
                  </a:rPr>
                  <a:t>depends on both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x</a:t>
                </a:r>
                <a:r>
                  <a:rPr lang="en-US" sz="1800" b="1" baseline="-25000" dirty="0" err="1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j</a:t>
                </a:r>
                <a:r>
                  <a:rPr lang="en-US" sz="1800" b="1" dirty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…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x</a:t>
                </a:r>
                <a:r>
                  <a:rPr lang="en-US" sz="1800" b="1" baseline="-25000" dirty="0" err="1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j+w</a:t>
                </a:r>
                <a:r>
                  <a:rPr lang="en-US" sz="1800" b="1" baseline="-25000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</a:t>
                </a:r>
                <a:r>
                  <a:rPr lang="en-US" sz="1900" dirty="0" smtClean="0">
                    <a:solidFill>
                      <a:schemeClr val="tx1"/>
                    </a:solidFill>
                  </a:rPr>
                  <a:t>and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900" dirty="0" smtClean="0">
                    <a:solidFill>
                      <a:schemeClr val="tx1"/>
                    </a:solidFill>
                  </a:rPr>
                  <a:t> and is used for </a:t>
                </a:r>
                <a:r>
                  <a:rPr lang="en-US" sz="1900" dirty="0" err="1" smtClean="0">
                    <a:solidFill>
                      <a:schemeClr val="tx1"/>
                    </a:solidFill>
                  </a:rPr>
                  <a:t>mult</a:t>
                </a:r>
                <a:endParaRPr lang="he-IL" sz="19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Line Callout 2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6815" y="1157876"/>
                <a:ext cx="3407258" cy="504056"/>
              </a:xfrm>
              <a:prstGeom prst="borderCallout2">
                <a:avLst>
                  <a:gd name="adj1" fmla="val 81109"/>
                  <a:gd name="adj2" fmla="val 635"/>
                  <a:gd name="adj3" fmla="val 797687"/>
                  <a:gd name="adj4" fmla="val -51966"/>
                  <a:gd name="adj5" fmla="val 726359"/>
                  <a:gd name="adj6" fmla="val -105160"/>
                </a:avLst>
              </a:prstGeom>
              <a:blipFill rotWithShape="0">
                <a:blip r:embed="rId5"/>
                <a:stretch>
                  <a:fillRect t="-2849"/>
                </a:stretch>
              </a:blipFill>
              <a:ln>
                <a:tailEnd type="oval"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ular Callout 23"/>
              <p:cNvSpPr/>
              <p:nvPr/>
            </p:nvSpPr>
            <p:spPr>
              <a:xfrm>
                <a:off x="5410200" y="1905000"/>
                <a:ext cx="2895599" cy="836216"/>
              </a:xfrm>
              <a:prstGeom prst="wedgeRectCallout">
                <a:avLst>
                  <a:gd name="adj1" fmla="val -19935"/>
                  <a:gd name="adj2" fmla="val -7977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tailEnd type="arrow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r>
                  <a:rPr lang="en-US" sz="1900" dirty="0" smtClean="0">
                    <a:solidFill>
                      <a:schemeClr val="tx1"/>
                    </a:solidFill>
                  </a:rPr>
                  <a:t>craft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900" dirty="0" smtClean="0">
                    <a:solidFill>
                      <a:schemeClr val="tx1"/>
                    </a:solidFill>
                  </a:rPr>
                  <a:t> to affect the </a:t>
                </a:r>
                <a:r>
                  <a:rPr lang="en-US" sz="1900" dirty="0" err="1" smtClean="0">
                    <a:solidFill>
                      <a:schemeClr val="tx1"/>
                    </a:solidFill>
                  </a:rPr>
                  <a:t>mult</a:t>
                </a:r>
                <a:r>
                  <a:rPr lang="en-US" sz="1900" dirty="0" smtClean="0">
                    <a:solidFill>
                      <a:schemeClr val="tx1"/>
                    </a:solidFill>
                  </a:rPr>
                  <a:t>, based on </a:t>
                </a:r>
                <a:r>
                  <a:rPr lang="en-US" sz="20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x</a:t>
                </a:r>
                <a:r>
                  <a:rPr lang="en-US" sz="2000" b="1" baseline="-25000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j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…</a:t>
                </a:r>
                <a:r>
                  <a:rPr lang="en-US" sz="20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x</a:t>
                </a:r>
                <a:r>
                  <a:rPr lang="en-US" sz="2000" b="1" baseline="-25000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j+w</a:t>
                </a:r>
                <a:endParaRPr lang="en-US" sz="190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ular Callout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1905000"/>
                <a:ext cx="2895599" cy="836216"/>
              </a:xfrm>
              <a:prstGeom prst="wedgeRectCallout">
                <a:avLst>
                  <a:gd name="adj1" fmla="val -19935"/>
                  <a:gd name="adj2" fmla="val -79771"/>
                </a:avLst>
              </a:prstGeom>
              <a:blipFill rotWithShape="0">
                <a:blip r:embed="rId6"/>
                <a:stretch>
                  <a:fillRect r="-1464"/>
                </a:stretch>
              </a:blipFill>
              <a:ln>
                <a:tailEnd type="arrow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ular Callout 24"/>
          <p:cNvSpPr/>
          <p:nvPr/>
        </p:nvSpPr>
        <p:spPr>
          <a:xfrm>
            <a:off x="5558816" y="2971800"/>
            <a:ext cx="2819397" cy="836216"/>
          </a:xfrm>
          <a:prstGeom prst="wedgeRectCallout">
            <a:avLst>
              <a:gd name="adj1" fmla="val -19935"/>
              <a:gd name="adj2" fmla="val -79771"/>
            </a:avLst>
          </a:prstGeom>
          <a:solidFill>
            <a:schemeClr val="accent2">
              <a:lumMod val="20000"/>
              <a:lumOff val="80000"/>
            </a:schemeClr>
          </a:solidFill>
          <a:ln>
            <a:tailEnd type="arrow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900" dirty="0" smtClean="0">
                <a:solidFill>
                  <a:schemeClr val="tx1"/>
                </a:solidFill>
              </a:rPr>
              <a:t>measure changes inside </a:t>
            </a:r>
            <a:r>
              <a:rPr lang="en-US" sz="1900" dirty="0" err="1" smtClean="0">
                <a:solidFill>
                  <a:schemeClr val="tx1"/>
                </a:solidFill>
              </a:rPr>
              <a:t>mult</a:t>
            </a:r>
            <a:r>
              <a:rPr lang="en-US" sz="1900" dirty="0" smtClean="0">
                <a:solidFill>
                  <a:schemeClr val="tx1"/>
                </a:solidFill>
              </a:rPr>
              <a:t> operation and obtain </a:t>
            </a:r>
            <a:r>
              <a:rPr 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x</a:t>
            </a:r>
            <a:r>
              <a:rPr lang="en-US" sz="1800" b="1" baseline="-25000" dirty="0" err="1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j</a:t>
            </a:r>
            <a:r>
              <a:rPr lang="en-US" sz="1800" b="1" dirty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…</a:t>
            </a:r>
            <a:r>
              <a:rPr lang="en-US" sz="1800" b="1" dirty="0" err="1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x</a:t>
            </a:r>
            <a:r>
              <a:rPr lang="en-US" sz="1800" b="1" baseline="-25000" dirty="0" err="1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j+w</a:t>
            </a:r>
            <a:endParaRPr lang="en-US" sz="1900" dirty="0" smtClean="0">
              <a:solidFill>
                <a:schemeClr val="tx1"/>
              </a:solidFill>
            </a:endParaRPr>
          </a:p>
        </p:txBody>
      </p:sp>
      <p:sp>
        <p:nvSpPr>
          <p:cNvPr id="31" name="Rectangular Callout 30"/>
          <p:cNvSpPr/>
          <p:nvPr/>
        </p:nvSpPr>
        <p:spPr>
          <a:xfrm>
            <a:off x="5292661" y="4062052"/>
            <a:ext cx="3378643" cy="1242021"/>
          </a:xfrm>
          <a:prstGeom prst="wedgeRectCallout">
            <a:avLst>
              <a:gd name="adj1" fmla="val 23320"/>
              <a:gd name="adj2" fmla="val -70508"/>
            </a:avLst>
          </a:prstGeom>
          <a:solidFill>
            <a:schemeClr val="accent2">
              <a:lumMod val="20000"/>
              <a:lumOff val="80000"/>
            </a:schemeClr>
          </a:solidFill>
          <a:ln>
            <a:tailEnd type="arrow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1"/>
            <a:r>
              <a:rPr lang="en-US" sz="2000" dirty="0">
                <a:solidFill>
                  <a:srgbClr val="C00000"/>
                </a:solidFill>
              </a:rPr>
              <a:t>2GHz CPU speed vs. </a:t>
            </a:r>
            <a:r>
              <a:rPr lang="en-US" sz="2000" dirty="0" smtClean="0">
                <a:solidFill>
                  <a:srgbClr val="C00000"/>
                </a:solidFill>
              </a:rPr>
              <a:t>100kHz </a:t>
            </a:r>
            <a:r>
              <a:rPr lang="en-US" sz="2000" dirty="0">
                <a:solidFill>
                  <a:srgbClr val="C00000"/>
                </a:solidFill>
              </a:rPr>
              <a:t>measurements</a:t>
            </a:r>
          </a:p>
          <a:p>
            <a:endParaRPr lang="en-US" sz="500" dirty="0" smtClean="0">
              <a:solidFill>
                <a:schemeClr val="tx1"/>
              </a:solidFill>
            </a:endParaRPr>
          </a:p>
          <a:p>
            <a:r>
              <a:rPr lang="en-US" sz="1900" dirty="0" smtClean="0">
                <a:solidFill>
                  <a:schemeClr val="tx1"/>
                </a:solidFill>
              </a:rPr>
              <a:t>can only see drastic changes inside </a:t>
            </a:r>
            <a:r>
              <a:rPr lang="en-US" sz="1900" dirty="0" err="1" smtClean="0">
                <a:solidFill>
                  <a:schemeClr val="tx1"/>
                </a:solidFill>
              </a:rPr>
              <a:t>mult</a:t>
            </a:r>
            <a:r>
              <a:rPr lang="en-US" sz="1900" dirty="0" smtClean="0">
                <a:solidFill>
                  <a:schemeClr val="tx1"/>
                </a:solidFill>
              </a:rPr>
              <a:t> operation</a:t>
            </a:r>
          </a:p>
        </p:txBody>
      </p:sp>
      <p:sp>
        <p:nvSpPr>
          <p:cNvPr id="43" name="Rectangular Callout 42"/>
          <p:cNvSpPr/>
          <p:nvPr/>
        </p:nvSpPr>
        <p:spPr>
          <a:xfrm>
            <a:off x="352905" y="5409626"/>
            <a:ext cx="6289820" cy="1450402"/>
          </a:xfrm>
          <a:prstGeom prst="wedgeRectCallout">
            <a:avLst>
              <a:gd name="adj1" fmla="val 70950"/>
              <a:gd name="adj2" fmla="val -57291"/>
            </a:avLst>
          </a:prstGeom>
          <a:solidFill>
            <a:schemeClr val="accent2">
              <a:lumMod val="20000"/>
              <a:lumOff val="80000"/>
            </a:schemeClr>
          </a:solidFill>
          <a:ln>
            <a:tailEnd type="arrow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lvl="1" algn="l"/>
            <a:r>
              <a:rPr lang="en-US" sz="2400" b="1" dirty="0">
                <a:solidFill>
                  <a:srgbClr val="00A44A"/>
                </a:solidFill>
              </a:rPr>
              <a:t>Idea: </a:t>
            </a:r>
            <a:r>
              <a:rPr lang="en-US" sz="2000" b="1" u="sng" dirty="0">
                <a:solidFill>
                  <a:srgbClr val="00A44A"/>
                </a:solidFill>
              </a:rPr>
              <a:t>leakage </a:t>
            </a:r>
            <a:r>
              <a:rPr lang="en-US" sz="2000" b="1" u="sng" dirty="0" smtClean="0">
                <a:solidFill>
                  <a:srgbClr val="00A44A"/>
                </a:solidFill>
              </a:rPr>
              <a:t>self-amplification</a:t>
            </a:r>
          </a:p>
          <a:p>
            <a:pPr marL="0" lvl="1" algn="l"/>
            <a:r>
              <a:rPr lang="en-US" sz="1800" b="1" dirty="0">
                <a:solidFill>
                  <a:srgbClr val="00A44A"/>
                </a:solidFill>
              </a:rPr>
              <a:t>abuse algorithm’s own code to amplify its own leakage!</a:t>
            </a:r>
          </a:p>
          <a:p>
            <a:pPr lvl="1" indent="-457200" algn="l">
              <a:buFont typeface="+mj-lt"/>
              <a:buAutoNum type="arabicPeriod"/>
            </a:pPr>
            <a:r>
              <a:rPr lang="en-US" sz="1800" dirty="0">
                <a:solidFill>
                  <a:srgbClr val="00A44A"/>
                </a:solidFill>
              </a:rPr>
              <a:t>Craft suitable cipher-text to affect the inner-most loop </a:t>
            </a:r>
            <a:endParaRPr lang="en-US" sz="1800" dirty="0" smtClean="0">
              <a:solidFill>
                <a:srgbClr val="00A44A"/>
              </a:solidFill>
            </a:endParaRPr>
          </a:p>
          <a:p>
            <a:pPr lvl="1" indent="-457200" algn="l">
              <a:buFont typeface="+mj-lt"/>
              <a:buAutoNum type="arabicPeriod"/>
            </a:pPr>
            <a:r>
              <a:rPr lang="en-US" sz="1800" dirty="0">
                <a:solidFill>
                  <a:srgbClr val="00A44A"/>
                </a:solidFill>
              </a:rPr>
              <a:t>Small differences in repeated inner-most loops cause a big overall difference in code </a:t>
            </a:r>
            <a:r>
              <a:rPr lang="en-US" sz="1800" dirty="0" smtClean="0">
                <a:solidFill>
                  <a:srgbClr val="00A44A"/>
                </a:solidFill>
              </a:rPr>
              <a:t>behavior</a:t>
            </a:r>
            <a:endParaRPr lang="en-US" sz="1800" dirty="0">
              <a:solidFill>
                <a:srgbClr val="00A44A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42" y="4114084"/>
            <a:ext cx="791219" cy="79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590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1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Fixed-window modular exponentiation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 bwMode="auto">
              <a:xfrm>
                <a:off x="152400" y="662756"/>
                <a:ext cx="8610600" cy="58674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4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modular_exponentiation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(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c,x,p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){</a:t>
                </a:r>
                <a:endParaRPr lang="en-US" sz="1800" b="1" dirty="0">
                  <a:solidFill>
                    <a:schemeClr val="tx1"/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 smtClean="0">
                    <a:solidFill>
                      <a:schemeClr val="accent1">
                        <a:lumMod val="75000"/>
                      </a:schemeClr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// Compute lookup table: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/>
                </a:r>
                <a:b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</a:b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a[0] = 1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a[1] = c mod p</a:t>
                </a:r>
              </a:p>
              <a:p>
                <a:pPr algn="l"/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a[2] = c</a:t>
                </a:r>
                <a:r>
                  <a:rPr lang="en-US" sz="2000" b="1" baseline="30000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2 </a:t>
                </a:r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mod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p</a:t>
                </a:r>
                <a:endParaRPr lang="en-US" sz="2000" b="1" baseline="30000" dirty="0" smtClean="0">
                  <a:solidFill>
                    <a:schemeClr val="tx1"/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algn="l"/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…</a:t>
                </a:r>
              </a:p>
              <a:p>
                <a:pPr algn="l"/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a[</a:t>
                </a:r>
                <a:r>
                  <a:rPr lang="en-US" sz="20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i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] = c</a:t>
                </a:r>
                <a:r>
                  <a:rPr lang="en-US" sz="2000" b="1" baseline="30000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i </a:t>
                </a:r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mod p</a:t>
                </a:r>
                <a:endParaRPr lang="en-US" sz="2000" b="1" baseline="30000" dirty="0" smtClean="0">
                  <a:solidFill>
                    <a:schemeClr val="tx1"/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algn="l"/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…</a:t>
                </a:r>
                <a:endParaRPr lang="en-US" sz="2000" b="1" baseline="30000" dirty="0">
                  <a:solidFill>
                    <a:schemeClr val="tx1"/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algn="l"/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a[2</a:t>
                </a:r>
                <a:r>
                  <a:rPr lang="en-US" sz="2000" b="1" baseline="30000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w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] = c  mod p</a:t>
                </a:r>
                <a:b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</a:br>
                <a:endParaRPr lang="en-US" sz="2000" baseline="30000" dirty="0" smtClean="0">
                  <a:solidFill>
                    <a:schemeClr val="tx1"/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>
                    <a:solidFill>
                      <a:schemeClr val="accent1">
                        <a:lumMod val="75000"/>
                      </a:schemeClr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// Process </a:t>
                </a:r>
                <a:r>
                  <a:rPr lang="en-US" sz="2000" b="1" dirty="0" smtClean="0">
                    <a:solidFill>
                      <a:schemeClr val="accent1">
                        <a:lumMod val="75000"/>
                      </a:schemeClr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x </a:t>
                </a:r>
                <a:r>
                  <a:rPr lang="en-US" sz="2000" b="1" dirty="0">
                    <a:solidFill>
                      <a:schemeClr val="accent1">
                        <a:lumMod val="75000"/>
                      </a:schemeClr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in </a:t>
                </a:r>
                <a:r>
                  <a:rPr lang="en-US" sz="2000" b="1" dirty="0" smtClean="0">
                    <a:solidFill>
                      <a:schemeClr val="accent1">
                        <a:lumMod val="75000"/>
                      </a:schemeClr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blocks:</a:t>
                </a:r>
                <a:endParaRPr lang="en-US" sz="2000" b="1" dirty="0">
                  <a:solidFill>
                    <a:schemeClr val="accent1">
                      <a:lumMod val="75000"/>
                    </a:schemeClr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m=1, j=1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while (j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Ebrima" panose="02000000000000000000" pitchFamily="2" charset="0"/>
                        <a:cs typeface="Courier New" panose="02070309020205020404" pitchFamily="49" charset="0"/>
                      </a:rPr>
                      <m:t>≤</m:t>
                    </m:r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n) do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 for k=1 to w do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 	m = m</a:t>
                </a:r>
                <a:r>
                  <a:rPr lang="en-US" sz="2000" b="1" baseline="30000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2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mod p</a:t>
                </a:r>
                <a:endParaRPr lang="en-US" sz="2000" b="1" baseline="30000" dirty="0" smtClean="0">
                  <a:solidFill>
                    <a:schemeClr val="tx1"/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algn="l"/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 m = m*a[</a:t>
                </a:r>
                <a:r>
                  <a:rPr lang="en-US" sz="20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x</a:t>
                </a:r>
                <a:r>
                  <a:rPr lang="en-US" sz="2000" b="1" baseline="-25000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j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…</a:t>
                </a:r>
                <a:r>
                  <a:rPr lang="en-US" sz="20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x</a:t>
                </a:r>
                <a:r>
                  <a:rPr lang="en-US" sz="2000" b="1" baseline="-25000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j+w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] mod p </a:t>
                </a:r>
              </a:p>
              <a:p>
                <a:pPr algn="l"/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 j=j+w+1</a:t>
                </a:r>
                <a:endParaRPr lang="en-US" sz="2000" b="1" dirty="0">
                  <a:solidFill>
                    <a:schemeClr val="tx1"/>
                  </a:solidFill>
                  <a:latin typeface="Courier New" panose="020703090202050204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algn="l"/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 return m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2400" dirty="0" smtClean="0">
                  <a:solidFill>
                    <a:schemeClr val="tx1"/>
                  </a:solidFill>
                  <a:latin typeface="Lucida Console" panose="020B06090405040202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sz="2400" dirty="0" smtClean="0">
                  <a:solidFill>
                    <a:schemeClr val="tx1"/>
                  </a:solidFill>
                  <a:latin typeface="Lucida Console" panose="020B0609040504020204" pitchFamily="49" charset="0"/>
                  <a:ea typeface="Ebrima" panose="02000000000000000000" pitchFamily="2" charset="0"/>
                  <a:cs typeface="Courier New" panose="02070309020205020404" pitchFamily="49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Lucida Console" panose="020B06090405040202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}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662756"/>
                <a:ext cx="8610600" cy="5867400"/>
              </a:xfrm>
              <a:prstGeom prst="rect">
                <a:avLst/>
              </a:prstGeom>
              <a:blipFill rotWithShape="0">
                <a:blip r:embed="rId3"/>
                <a:stretch>
                  <a:fillRect l="-917" b="-414"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628775" y="2857500"/>
            <a:ext cx="389850" cy="310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2</a:t>
            </a:r>
            <a:r>
              <a:rPr lang="en-US" sz="1600" b="1" baseline="30000" dirty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w</a:t>
            </a:r>
            <a:endParaRPr lang="en-US" sz="1600" dirty="0"/>
          </a:p>
        </p:txBody>
      </p:sp>
      <p:sp>
        <p:nvSpPr>
          <p:cNvPr id="26" name="Rectangular Callout 25"/>
          <p:cNvSpPr/>
          <p:nvPr/>
        </p:nvSpPr>
        <p:spPr bwMode="auto">
          <a:xfrm>
            <a:off x="4301224" y="533400"/>
            <a:ext cx="4842776" cy="2634121"/>
          </a:xfrm>
          <a:prstGeom prst="wedgeRectCallout">
            <a:avLst>
              <a:gd name="adj1" fmla="val -109187"/>
              <a:gd name="adj2" fmla="val 107347"/>
            </a:avLst>
          </a:prstGeom>
          <a:solidFill>
            <a:srgbClr val="FFF1CE"/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karatsuba_mult</a:t>
            </a:r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a,b</a:t>
            </a:r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){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…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basic_mult</a:t>
            </a:r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a,b</a:t>
            </a:r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)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…</a:t>
            </a:r>
            <a:endParaRPr lang="en-US" sz="2000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sz="2000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sz="2000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sz="2000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}</a:t>
            </a:r>
            <a:endParaRPr lang="en-US" sz="2000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7" name="Rectangular Callout 26"/>
          <p:cNvSpPr/>
          <p:nvPr/>
        </p:nvSpPr>
        <p:spPr bwMode="auto">
          <a:xfrm>
            <a:off x="4572000" y="1524000"/>
            <a:ext cx="3928852" cy="1537968"/>
          </a:xfrm>
          <a:prstGeom prst="wedgeRectCallout">
            <a:avLst>
              <a:gd name="adj1" fmla="val -39280"/>
              <a:gd name="adj2" fmla="val -61320"/>
            </a:avLst>
          </a:prstGeom>
          <a:solidFill>
            <a:srgbClr val="C5F3FF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basic_mult</a:t>
            </a:r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a,b</a:t>
            </a:r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){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…</a:t>
            </a:r>
            <a:endParaRPr lang="en-US" sz="2000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sz="2000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endParaRPr lang="en-US" sz="2000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}</a:t>
            </a:r>
            <a:endParaRPr lang="en-US" sz="2000" dirty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936196" y="1886642"/>
            <a:ext cx="2912404" cy="1125868"/>
          </a:xfrm>
          <a:prstGeom prst="rect">
            <a:avLst/>
          </a:prstGeom>
          <a:solidFill>
            <a:srgbClr val="E3E8F4"/>
          </a:solidFill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f (</a:t>
            </a:r>
            <a:r>
              <a:rPr lang="en-US" sz="2000" dirty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b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[j]==0)</a:t>
            </a:r>
          </a:p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continue</a:t>
            </a:r>
            <a:b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else </a:t>
            </a:r>
            <a:b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 return b[j]</a:t>
            </a:r>
            <a:r>
              <a:rPr lang="en-US" sz="2000" dirty="0" smtClean="0">
                <a:solidFill>
                  <a:schemeClr val="tx1"/>
                </a:solidFill>
                <a:latin typeface="Courier New" panose="020703090202050204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*</a:t>
            </a:r>
            <a:r>
              <a:rPr lang="en-US" sz="2000" dirty="0" smtClean="0">
                <a:solidFill>
                  <a:schemeClr val="tx1"/>
                </a:solidFill>
                <a:latin typeface="Lucida Console" panose="020B0609040504020204" pitchFamily="49" charset="0"/>
                <a:ea typeface="Ebrima" panose="02000000000000000000" pitchFamily="2" charset="0"/>
                <a:cs typeface="Courier New" panose="02070309020205020404" pitchFamily="49" charset="0"/>
              </a:rPr>
              <a:t>a</a:t>
            </a:r>
            <a:endParaRPr lang="en-US" sz="2000" b="0" dirty="0" smtClean="0">
              <a:solidFill>
                <a:schemeClr val="tx1"/>
              </a:solidFill>
              <a:latin typeface="Lucida Console" panose="020B0609040504020204" pitchFamily="49" charset="0"/>
              <a:ea typeface="Ebrima" panose="02000000000000000000" pitchFamily="2" charset="0"/>
              <a:cs typeface="Courier New" panose="02070309020205020404" pitchFamily="49" charset="0"/>
            </a:endParaRPr>
          </a:p>
        </p:txBody>
      </p:sp>
      <p:sp>
        <p:nvSpPr>
          <p:cNvPr id="29" name="Flowchart: Process 28"/>
          <p:cNvSpPr/>
          <p:nvPr/>
        </p:nvSpPr>
        <p:spPr bwMode="auto">
          <a:xfrm>
            <a:off x="7848600" y="2101886"/>
            <a:ext cx="596423" cy="304800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~x7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30" name="Flowchart: Process 29"/>
          <p:cNvSpPr/>
          <p:nvPr/>
        </p:nvSpPr>
        <p:spPr bwMode="auto">
          <a:xfrm>
            <a:off x="8547577" y="1854236"/>
            <a:ext cx="596423" cy="304800"/>
          </a:xfrm>
          <a:prstGeom prst="flowChartProcess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~x9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32" name="Line Callout 2 31"/>
          <p:cNvSpPr/>
          <p:nvPr/>
        </p:nvSpPr>
        <p:spPr bwMode="auto">
          <a:xfrm>
            <a:off x="4876800" y="3242234"/>
            <a:ext cx="4076700" cy="796366"/>
          </a:xfrm>
          <a:prstGeom prst="borderCallout2">
            <a:avLst>
              <a:gd name="adj1" fmla="val 269"/>
              <a:gd name="adj2" fmla="val 80718"/>
              <a:gd name="adj3" fmla="val -55173"/>
              <a:gd name="adj4" fmla="val 78431"/>
              <a:gd name="adj5" fmla="val -139012"/>
              <a:gd name="adj6" fmla="val 49108"/>
            </a:avLst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repeated ~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200 times per </a:t>
            </a:r>
            <a:r>
              <a:rPr lang="en-US" sz="2000" dirty="0" err="1" smtClean="0">
                <a:solidFill>
                  <a:schemeClr val="tx1"/>
                </a:solidFill>
                <a:latin typeface="Arial" charset="0"/>
              </a:rPr>
              <a:t>mult</a:t>
            </a:r>
            <a:endParaRPr lang="en-US" sz="2000" dirty="0" smtClean="0">
              <a:solidFill>
                <a:schemeClr val="tx1"/>
              </a:solidFill>
              <a:latin typeface="Lucida Console" panose="020B0609040504020204" pitchFamily="49" charset="0"/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~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0.2ms of measurements per </a:t>
            </a:r>
            <a:r>
              <a:rPr lang="en-US" sz="2000" dirty="0" err="1" smtClean="0">
                <a:solidFill>
                  <a:schemeClr val="tx1"/>
                </a:solidFill>
                <a:latin typeface="Arial" charset="0"/>
              </a:rPr>
              <a:t>mult</a:t>
            </a:r>
            <a:endParaRPr lang="en-US" sz="2000" dirty="0">
              <a:solidFill>
                <a:schemeClr val="tx1"/>
              </a:solidFill>
              <a:latin typeface="Lucida Console" panose="020B0609040504020204" pitchFamily="49" charset="0"/>
            </a:endParaRPr>
          </a:p>
        </p:txBody>
      </p:sp>
      <p:sp>
        <p:nvSpPr>
          <p:cNvPr id="33" name="Rectangular Callout 32"/>
          <p:cNvSpPr/>
          <p:nvPr/>
        </p:nvSpPr>
        <p:spPr bwMode="auto">
          <a:xfrm>
            <a:off x="4876800" y="4191000"/>
            <a:ext cx="3657600" cy="760897"/>
          </a:xfrm>
          <a:prstGeom prst="wedgeRectCallout">
            <a:avLst>
              <a:gd name="adj1" fmla="val -45729"/>
              <a:gd name="adj2" fmla="val 32514"/>
            </a:avLst>
          </a:prstGeom>
          <a:solidFill>
            <a:schemeClr val="accent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Recover the key by poisoning each table index, one at a time</a:t>
            </a:r>
            <a:endParaRPr lang="en-US" sz="2000" baseline="30000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71" y="4100859"/>
            <a:ext cx="989658" cy="98965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018677" y="4081203"/>
            <a:ext cx="1106645" cy="980489"/>
            <a:chOff x="4045715" y="1109018"/>
            <a:chExt cx="1106645" cy="980489"/>
          </a:xfrm>
        </p:grpSpPr>
        <p:pic>
          <p:nvPicPr>
            <p:cNvPr id="36" name="Picture 2" descr="http://www.genengnews.com/media/images/GENHighlight/Apr23_2014_43961828_PoisonPill_AllerganValeantBid559016314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5715" y="1109018"/>
              <a:ext cx="1106645" cy="980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http://cliparts.co/cliparts/8cE/677/8cE6775ki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192" y="1318725"/>
              <a:ext cx="257733" cy="257733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Line Callout 2 37"/>
              <p:cNvSpPr/>
              <p:nvPr/>
            </p:nvSpPr>
            <p:spPr bwMode="auto">
              <a:xfrm>
                <a:off x="4850916" y="5073878"/>
                <a:ext cx="3835883" cy="949978"/>
              </a:xfrm>
              <a:prstGeom prst="borderCallout2">
                <a:avLst>
                  <a:gd name="adj1" fmla="val 17934"/>
                  <a:gd name="adj2" fmla="val -158"/>
                  <a:gd name="adj3" fmla="val 18750"/>
                  <a:gd name="adj4" fmla="val -16667"/>
                  <a:gd name="adj5" fmla="val -261915"/>
                  <a:gd name="adj6" fmla="val -6134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sz="2000" dirty="0" smtClean="0">
                    <a:solidFill>
                      <a:schemeClr val="tx1"/>
                    </a:solidFill>
                    <a:latin typeface="Arial" charset="0"/>
                  </a:rPr>
                  <a:t>For each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:</a:t>
                </a:r>
              </a:p>
              <a:p>
                <a:pPr marL="342900" marR="0" indent="-34290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eriod"/>
                  <a:tabLst/>
                </a:pPr>
                <a:r>
                  <a:rPr lang="en-US" sz="2000" dirty="0" smtClean="0">
                    <a:solidFill>
                      <a:schemeClr val="tx1"/>
                    </a:solidFill>
                    <a:latin typeface="Arial" charset="0"/>
                  </a:rPr>
                  <a:t>Choose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Arial" charset="0"/>
                  </a:rPr>
                  <a:t> s.t: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000" i="1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]=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2000" i="1" baseline="30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br>
                  <a:rPr lang="en-US" sz="2000" dirty="0" smtClean="0">
                    <a:solidFill>
                      <a:schemeClr val="tx1"/>
                    </a:solidFill>
                    <a:latin typeface="Arial" charset="0"/>
                  </a:rPr>
                </a:br>
                <a:r>
                  <a:rPr lang="en-US" sz="2000" dirty="0" smtClean="0">
                    <a:solidFill>
                      <a:schemeClr val="tx1"/>
                    </a:solidFill>
                    <a:latin typeface="Arial" charset="0"/>
                  </a:rPr>
                  <a:t>has many zero limbs</a:t>
                </a:r>
                <a:endParaRPr lang="en-US" sz="2000" baseline="30000" dirty="0" smtClean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38" name="Line Callout 2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0916" y="5073878"/>
                <a:ext cx="3835883" cy="949978"/>
              </a:xfrm>
              <a:prstGeom prst="borderCallout2">
                <a:avLst>
                  <a:gd name="adj1" fmla="val 17934"/>
                  <a:gd name="adj2" fmla="val -158"/>
                  <a:gd name="adj3" fmla="val 18750"/>
                  <a:gd name="adj4" fmla="val -16667"/>
                  <a:gd name="adj5" fmla="val -261915"/>
                  <a:gd name="adj6" fmla="val -61341"/>
                </a:avLst>
              </a:prstGeom>
              <a:blipFill rotWithShape="0">
                <a:blip r:embed="rId7"/>
                <a:stretch>
                  <a:fillRect b="-1761"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6" descr="http://cliparts.co/cliparts/8cE/677/8cE6775k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" y="2413409"/>
            <a:ext cx="293591" cy="29359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ular Callout 39"/>
              <p:cNvSpPr/>
              <p:nvPr/>
            </p:nvSpPr>
            <p:spPr bwMode="auto">
              <a:xfrm>
                <a:off x="685800" y="5440193"/>
                <a:ext cx="4088916" cy="1341607"/>
              </a:xfrm>
              <a:prstGeom prst="wedgeRectCallout">
                <a:avLst>
                  <a:gd name="adj1" fmla="val 106"/>
                  <a:gd name="adj2" fmla="val -9473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457200" indent="-457200" algn="l">
                  <a:buFont typeface="+mj-lt"/>
                  <a:buAutoNum type="arabicPeriod" startAt="2"/>
                </a:pPr>
                <a:r>
                  <a:rPr lang="en-US" sz="2000" dirty="0" smtClean="0">
                    <a:solidFill>
                      <a:schemeClr val="tx1"/>
                    </a:solidFill>
                    <a:latin typeface="Arial" charset="0"/>
                  </a:rPr>
                  <a:t>Every time that </a:t>
                </a:r>
                <a:r>
                  <a:rPr lang="en-US" sz="20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x</a:t>
                </a:r>
                <a:r>
                  <a:rPr lang="en-US" sz="2000" b="1" baseline="-25000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j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…</a:t>
                </a:r>
                <a:r>
                  <a:rPr lang="en-US" sz="2000" b="1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x</a:t>
                </a:r>
                <a:r>
                  <a:rPr lang="en-US" sz="2000" b="1" baseline="-25000" dirty="0" err="1" smtClean="0">
                    <a:solidFill>
                      <a:schemeClr val="tx1"/>
                    </a:solidFill>
                    <a:latin typeface="Courier New" panose="02070309020205020404" pitchFamily="49" charset="0"/>
                    <a:ea typeface="Ebrima" panose="02000000000000000000" pitchFamily="2" charset="0"/>
                    <a:cs typeface="Courier New" panose="02070309020205020404" pitchFamily="49" charset="0"/>
                  </a:rPr>
                  <a:t>j+w</a:t>
                </a:r>
                <a:r>
                  <a:rPr lang="en-US" sz="2000" dirty="0" smtClean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Arial" charset="0"/>
                  </a:rPr>
                  <a:t/>
                </a:r>
                <a:br>
                  <a:rPr lang="en-US" sz="2000" dirty="0" smtClean="0">
                    <a:solidFill>
                      <a:schemeClr val="tx1"/>
                    </a:solidFill>
                    <a:latin typeface="Arial" charset="0"/>
                  </a:rPr>
                </a:br>
                <a:r>
                  <a:rPr lang="en-US" sz="2000" dirty="0" smtClean="0">
                    <a:solidFill>
                      <a:schemeClr val="tx1"/>
                    </a:solidFill>
                    <a:latin typeface="Arial" charset="0"/>
                  </a:rPr>
                  <a:t>the second operand has many zero limbs</a:t>
                </a:r>
              </a:p>
              <a:p>
                <a:pPr marL="457200" indent="-457200" algn="l">
                  <a:buFont typeface="+mj-lt"/>
                  <a:buAutoNum type="arabicPeriod" startAt="2"/>
                </a:pPr>
                <a:r>
                  <a:rPr lang="en-US" sz="2000" dirty="0" smtClean="0">
                    <a:solidFill>
                      <a:schemeClr val="tx1"/>
                    </a:solidFill>
                    <a:latin typeface="Arial" charset="0"/>
                  </a:rPr>
                  <a:t>Measure and deduce occurrences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Arial" charset="0"/>
                  </a:rPr>
                  <a:t> in secret key</a:t>
                </a:r>
                <a:endParaRPr lang="en-US" sz="2000" baseline="30000" dirty="0" smtClean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40" name="Rectangular Callout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5440193"/>
                <a:ext cx="4088916" cy="1341607"/>
              </a:xfrm>
              <a:prstGeom prst="wedgeRectCallout">
                <a:avLst>
                  <a:gd name="adj1" fmla="val 106"/>
                  <a:gd name="adj2" fmla="val -94731"/>
                </a:avLst>
              </a:prstGeom>
              <a:blipFill rotWithShape="0">
                <a:blip r:embed="rId9"/>
                <a:stretch>
                  <a:fillRect l="-1039" r="-2077" b="-6173"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6" descr="http://cliparts.co/cliparts/8cE/677/8cE6775k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" y="4652002"/>
            <a:ext cx="293591" cy="29359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t="33270" r="79729" b="38335"/>
          <a:stretch/>
        </p:blipFill>
        <p:spPr>
          <a:xfrm>
            <a:off x="3657600" y="6172200"/>
            <a:ext cx="1117116" cy="3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263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/>
      <p:bldP spid="30" grpId="0"/>
      <p:bldP spid="32" grpId="0" animBg="1"/>
      <p:bldP spid="33" grpId="0" animBg="1"/>
      <p:bldP spid="38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Demo: </a:t>
            </a:r>
            <a:br>
              <a:rPr lang="en-US" dirty="0" smtClean="0"/>
            </a:br>
            <a:r>
              <a:rPr lang="en-US" dirty="0" err="1" smtClean="0"/>
              <a:t>ElGamal</a:t>
            </a:r>
            <a:r>
              <a:rPr lang="en-US" dirty="0" smtClean="0"/>
              <a:t> key 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2553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1"/>
          </a:xfrm>
        </p:spPr>
        <p:txBody>
          <a:bodyPr/>
          <a:lstStyle/>
          <a:p>
            <a:r>
              <a:rPr lang="en-US" dirty="0"/>
              <a:t>Portable Instrument for Trace Acquisition (PITA)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3" b="5969"/>
          <a:stretch/>
        </p:blipFill>
        <p:spPr>
          <a:xfrm>
            <a:off x="226152" y="1295400"/>
            <a:ext cx="8691695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-1" y="6172200"/>
            <a:ext cx="9144000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Cost: $300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799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1"/>
          </a:xfrm>
        </p:spPr>
        <p:txBody>
          <a:bodyPr/>
          <a:lstStyle/>
          <a:p>
            <a:r>
              <a:rPr lang="en-US" dirty="0"/>
              <a:t>Electromagnetic attacks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7636" r="44167" b="1"/>
          <a:stretch/>
        </p:blipFill>
        <p:spPr>
          <a:xfrm>
            <a:off x="990600" y="1066800"/>
            <a:ext cx="6731477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70861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" y="619240"/>
            <a:ext cx="9144000" cy="62387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Leaking the secret key</a:t>
            </a:r>
            <a:endParaRPr lang="he-IL" dirty="0"/>
          </a:p>
        </p:txBody>
      </p:sp>
      <p:sp>
        <p:nvSpPr>
          <p:cNvPr id="10" name="TextBox 9"/>
          <p:cNvSpPr txBox="1"/>
          <p:nvPr/>
        </p:nvSpPr>
        <p:spPr>
          <a:xfrm>
            <a:off x="1828800" y="1804934"/>
            <a:ext cx="9466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carrier</a:t>
            </a:r>
            <a:endParaRPr lang="en-US" sz="3200" i="1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667000" y="2030343"/>
            <a:ext cx="2209800" cy="865257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43978" y="4386974"/>
                <a:ext cx="2309835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tx1"/>
                    </a:solidFill>
                  </a:rPr>
                  <a:t>FM-modulated key</a:t>
                </a:r>
              </a:p>
              <a:p>
                <a:r>
                  <a:rPr lang="en-US" sz="2000" dirty="0" smtClean="0">
                    <a:solidFill>
                      <a:schemeClr val="tx1"/>
                    </a:solidFill>
                  </a:rPr>
                  <a:t>due </a:t>
                </a:r>
                <a:r>
                  <a:rPr lang="en-US" sz="2000" dirty="0">
                    <a:solidFill>
                      <a:schemeClr val="tx1"/>
                    </a:solidFill>
                  </a:rPr>
                  <a:t>to multiplications of a random-looking /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 mostly zero limb value of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978" y="4386974"/>
                <a:ext cx="2309835" cy="1661993"/>
              </a:xfrm>
              <a:prstGeom prst="rect">
                <a:avLst/>
              </a:prstGeom>
              <a:blipFill rotWithShape="0">
                <a:blip r:embed="rId4"/>
                <a:stretch>
                  <a:fillRect l="-2111" t="-4779" r="-501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 bwMode="auto">
          <a:xfrm flipV="1">
            <a:off x="1997765" y="3812650"/>
            <a:ext cx="2498035" cy="574325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6" name="Straight Arrow Connector 15"/>
          <p:cNvCxnSpPr>
            <a:endCxn id="26" idx="1"/>
          </p:cNvCxnSpPr>
          <p:nvPr/>
        </p:nvCxnSpPr>
        <p:spPr bwMode="auto">
          <a:xfrm flipV="1">
            <a:off x="2073964" y="3842280"/>
            <a:ext cx="3396201" cy="515064"/>
          </a:xfrm>
          <a:prstGeom prst="straightConnector1">
            <a:avLst/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2" name="Right Brace 21"/>
          <p:cNvSpPr/>
          <p:nvPr/>
        </p:nvSpPr>
        <p:spPr bwMode="auto">
          <a:xfrm rot="16200000" flipH="1">
            <a:off x="4303799" y="3269279"/>
            <a:ext cx="362468" cy="783534"/>
          </a:xfrm>
          <a:prstGeom prst="rightBrace">
            <a:avLst>
              <a:gd name="adj1" fmla="val 62563"/>
              <a:gd name="adj2" fmla="val 51061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26" name="Right Brace 25"/>
          <p:cNvSpPr/>
          <p:nvPr/>
        </p:nvSpPr>
        <p:spPr bwMode="auto">
          <a:xfrm rot="16200000" flipH="1">
            <a:off x="5280319" y="3255199"/>
            <a:ext cx="362466" cy="811695"/>
          </a:xfrm>
          <a:prstGeom prst="rightBrace">
            <a:avLst>
              <a:gd name="adj1" fmla="val 62563"/>
              <a:gd name="adj2" fmla="val 51061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5191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ElGamal</a:t>
            </a:r>
            <a:r>
              <a:rPr lang="en-US" dirty="0" smtClean="0"/>
              <a:t> Key Extraction</a:t>
            </a:r>
            <a:endParaRPr lang="en-US" dirty="0"/>
          </a:p>
        </p:txBody>
      </p:sp>
      <p:sp>
        <p:nvSpPr>
          <p:cNvPr id="33" name="Content Placeholder 6"/>
          <p:cNvSpPr txBox="1">
            <a:spLocks/>
          </p:cNvSpPr>
          <p:nvPr/>
        </p:nvSpPr>
        <p:spPr>
          <a:xfrm>
            <a:off x="228600" y="685800"/>
            <a:ext cx="8763000" cy="50292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kern="0" dirty="0" smtClean="0">
                <a:solidFill>
                  <a:schemeClr val="tx1"/>
                </a:solidFill>
              </a:rPr>
              <a:t>After frequency demodulation</a:t>
            </a:r>
          </a:p>
          <a:p>
            <a:pPr lvl="1">
              <a:lnSpc>
                <a:spcPct val="100000"/>
              </a:lnSpc>
            </a:pPr>
            <a:r>
              <a:rPr lang="en-US" sz="1800" kern="0" dirty="0" smtClean="0">
                <a:solidFill>
                  <a:schemeClr val="tx1"/>
                </a:solidFill>
              </a:rPr>
              <a:t>Corruptions every ~15ms (corresponding to the time interrupt)</a:t>
            </a:r>
          </a:p>
          <a:p>
            <a:pPr lvl="1">
              <a:lnSpc>
                <a:spcPct val="100000"/>
              </a:lnSpc>
            </a:pPr>
            <a:r>
              <a:rPr lang="en-US" sz="1800" kern="0" dirty="0" smtClean="0">
                <a:solidFill>
                  <a:schemeClr val="tx1"/>
                </a:solidFill>
              </a:rPr>
              <a:t>Gradual drifts</a:t>
            </a:r>
          </a:p>
          <a:p>
            <a:pPr lvl="1">
              <a:lnSpc>
                <a:spcPct val="100000"/>
              </a:lnSpc>
            </a:pPr>
            <a:endParaRPr lang="en-US" sz="2000" kern="0" dirty="0" smtClean="0"/>
          </a:p>
          <a:p>
            <a:pPr lvl="1">
              <a:lnSpc>
                <a:spcPct val="100000"/>
              </a:lnSpc>
            </a:pPr>
            <a:endParaRPr lang="en-US" sz="2000" kern="0" dirty="0"/>
          </a:p>
          <a:p>
            <a:pPr lvl="1">
              <a:lnSpc>
                <a:spcPct val="100000"/>
              </a:lnSpc>
            </a:pPr>
            <a:endParaRPr lang="en-US" sz="2000" kern="0" dirty="0" smtClean="0"/>
          </a:p>
          <a:p>
            <a:pPr marL="457200" lvl="1" indent="0">
              <a:lnSpc>
                <a:spcPct val="100000"/>
              </a:lnSpc>
              <a:buNone/>
            </a:pPr>
            <a:endParaRPr lang="en-US" sz="2000" kern="0" dirty="0" smtClean="0"/>
          </a:p>
          <a:p>
            <a:pPr>
              <a:lnSpc>
                <a:spcPct val="100000"/>
              </a:lnSpc>
            </a:pPr>
            <a:endParaRPr lang="en-US" sz="900" kern="0" dirty="0" smtClean="0"/>
          </a:p>
          <a:p>
            <a:pPr>
              <a:lnSpc>
                <a:spcPct val="100000"/>
              </a:lnSpc>
            </a:pPr>
            <a:endParaRPr lang="en-US" sz="2400" kern="0" dirty="0" smtClean="0"/>
          </a:p>
          <a:p>
            <a:pPr>
              <a:lnSpc>
                <a:spcPct val="100000"/>
              </a:lnSpc>
            </a:pPr>
            <a:endParaRPr lang="en-US" sz="2400" kern="0" dirty="0"/>
          </a:p>
          <a:p>
            <a:pPr>
              <a:lnSpc>
                <a:spcPct val="100000"/>
              </a:lnSpc>
            </a:pPr>
            <a:endParaRPr lang="en-US" sz="2400" kern="0" dirty="0" smtClean="0"/>
          </a:p>
          <a:p>
            <a:pPr>
              <a:lnSpc>
                <a:spcPct val="100000"/>
              </a:lnSpc>
            </a:pPr>
            <a:endParaRPr lang="en-US" sz="2400" kern="0" dirty="0"/>
          </a:p>
          <a:p>
            <a:pPr marL="0" indent="0">
              <a:lnSpc>
                <a:spcPct val="100000"/>
              </a:lnSpc>
              <a:buNone/>
            </a:pPr>
            <a:endParaRPr lang="en-US" sz="2400" kern="0" dirty="0"/>
          </a:p>
          <a:p>
            <a:pPr lvl="1">
              <a:lnSpc>
                <a:spcPct val="100000"/>
              </a:lnSpc>
            </a:pPr>
            <a:endParaRPr lang="en-US" sz="2000" kern="0" dirty="0" smtClean="0"/>
          </a:p>
          <a:p>
            <a:pPr>
              <a:lnSpc>
                <a:spcPct val="100000"/>
              </a:lnSpc>
            </a:pPr>
            <a:endParaRPr lang="en-US" kern="0" dirty="0" smtClean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9"/>
          <a:stretch/>
        </p:blipFill>
        <p:spPr>
          <a:xfrm>
            <a:off x="76200" y="1752600"/>
            <a:ext cx="9067800" cy="2514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89" y="4191000"/>
            <a:ext cx="8686800" cy="28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536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ElGamal</a:t>
            </a:r>
            <a:r>
              <a:rPr lang="en-US" dirty="0" smtClean="0"/>
              <a:t> Key Extraction</a:t>
            </a:r>
            <a:endParaRPr lang="en-US" dirty="0"/>
          </a:p>
        </p:txBody>
      </p:sp>
      <p:sp>
        <p:nvSpPr>
          <p:cNvPr id="33" name="Content Placeholder 6"/>
          <p:cNvSpPr txBox="1">
            <a:spLocks/>
          </p:cNvSpPr>
          <p:nvPr/>
        </p:nvSpPr>
        <p:spPr>
          <a:xfrm>
            <a:off x="228600" y="685800"/>
            <a:ext cx="8763000" cy="50292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kern="0" dirty="0" smtClean="0">
                <a:solidFill>
                  <a:schemeClr val="tx1"/>
                </a:solidFill>
              </a:rPr>
              <a:t>After frequency demodulation</a:t>
            </a:r>
          </a:p>
          <a:p>
            <a:pPr lvl="1">
              <a:lnSpc>
                <a:spcPct val="100000"/>
              </a:lnSpc>
            </a:pPr>
            <a:r>
              <a:rPr lang="en-US" sz="1800" kern="0" dirty="0" smtClean="0">
                <a:solidFill>
                  <a:schemeClr val="tx1"/>
                </a:solidFill>
              </a:rPr>
              <a:t>Corruptions every ~15ms (corresponding to the time interrupt)</a:t>
            </a:r>
          </a:p>
          <a:p>
            <a:pPr lvl="1">
              <a:lnSpc>
                <a:spcPct val="100000"/>
              </a:lnSpc>
            </a:pPr>
            <a:r>
              <a:rPr lang="en-US" sz="1800" kern="0" dirty="0" smtClean="0">
                <a:solidFill>
                  <a:schemeClr val="tx1"/>
                </a:solidFill>
              </a:rPr>
              <a:t>Gradual drifts</a:t>
            </a:r>
          </a:p>
          <a:p>
            <a:pPr>
              <a:lnSpc>
                <a:spcPct val="100000"/>
              </a:lnSpc>
            </a:pPr>
            <a:r>
              <a:rPr lang="en-US" sz="2400" kern="0" dirty="0" smtClean="0"/>
              <a:t>After averaging (ignoring c</a:t>
            </a:r>
            <a:r>
              <a:rPr lang="en-US" sz="2400" kern="0" dirty="0" smtClean="0">
                <a:solidFill>
                  <a:schemeClr val="tx1"/>
                </a:solidFill>
              </a:rPr>
              <a:t>orruptions </a:t>
            </a:r>
            <a:r>
              <a:rPr lang="en-US" sz="2400" kern="0" dirty="0" smtClean="0"/>
              <a:t>and correcting drifts)</a:t>
            </a:r>
          </a:p>
          <a:p>
            <a:pPr>
              <a:lnSpc>
                <a:spcPct val="100000"/>
              </a:lnSpc>
            </a:pPr>
            <a:endParaRPr lang="en-US" sz="2400" kern="0" dirty="0"/>
          </a:p>
          <a:p>
            <a:pPr>
              <a:lnSpc>
                <a:spcPct val="100000"/>
              </a:lnSpc>
            </a:pPr>
            <a:endParaRPr lang="en-US" sz="2400" kern="0" dirty="0" smtClean="0"/>
          </a:p>
          <a:p>
            <a:pPr>
              <a:lnSpc>
                <a:spcPct val="100000"/>
              </a:lnSpc>
            </a:pPr>
            <a:endParaRPr lang="en-US" sz="2400" kern="0" dirty="0"/>
          </a:p>
          <a:p>
            <a:pPr marL="0" indent="0">
              <a:lnSpc>
                <a:spcPct val="100000"/>
              </a:lnSpc>
              <a:buNone/>
            </a:pPr>
            <a:endParaRPr lang="en-US" sz="2400" kern="0" dirty="0"/>
          </a:p>
          <a:p>
            <a:pPr marL="0" indent="0">
              <a:lnSpc>
                <a:spcPct val="100000"/>
              </a:lnSpc>
              <a:buNone/>
            </a:pPr>
            <a:endParaRPr lang="en-US" sz="1200" kern="0" dirty="0"/>
          </a:p>
          <a:p>
            <a:pPr>
              <a:lnSpc>
                <a:spcPct val="100000"/>
              </a:lnSpc>
            </a:pPr>
            <a:r>
              <a:rPr lang="en-US" sz="2400" kern="0" dirty="0" smtClean="0"/>
              <a:t>After equalization</a:t>
            </a:r>
            <a:endParaRPr lang="en-US" sz="2400" kern="0" dirty="0"/>
          </a:p>
          <a:p>
            <a:pPr lvl="1">
              <a:lnSpc>
                <a:spcPct val="100000"/>
              </a:lnSpc>
            </a:pPr>
            <a:endParaRPr lang="en-US" sz="2000" kern="0" dirty="0" smtClean="0"/>
          </a:p>
          <a:p>
            <a:pPr>
              <a:lnSpc>
                <a:spcPct val="100000"/>
              </a:lnSpc>
            </a:pPr>
            <a:endParaRPr lang="en-US" kern="0" dirty="0" smtClean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-2" r="39474"/>
          <a:stretch/>
        </p:blipFill>
        <p:spPr>
          <a:xfrm>
            <a:off x="228600" y="2341503"/>
            <a:ext cx="8763000" cy="19604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l="1540" r="37044"/>
          <a:stretch/>
        </p:blipFill>
        <p:spPr>
          <a:xfrm>
            <a:off x="228604" y="4572000"/>
            <a:ext cx="8762996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430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ElGamal</a:t>
            </a:r>
            <a:r>
              <a:rPr lang="en-US" dirty="0" smtClean="0"/>
              <a:t> Key Extraction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1"/>
          <a:stretch/>
        </p:blipFill>
        <p:spPr>
          <a:xfrm>
            <a:off x="918939" y="858254"/>
            <a:ext cx="8197538" cy="4949399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 bwMode="auto">
          <a:xfrm>
            <a:off x="228600" y="1219200"/>
            <a:ext cx="762000" cy="914400"/>
          </a:xfrm>
          <a:prstGeom prst="wedgeRectCallout">
            <a:avLst>
              <a:gd name="adj1" fmla="val -29856"/>
              <a:gd name="adj2" fmla="val 39192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0x1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6" name="Rectangular Callout 5"/>
          <p:cNvSpPr/>
          <p:nvPr/>
        </p:nvSpPr>
        <p:spPr bwMode="auto">
          <a:xfrm>
            <a:off x="228600" y="2667000"/>
            <a:ext cx="762000" cy="914400"/>
          </a:xfrm>
          <a:prstGeom prst="wedgeRectCallout">
            <a:avLst>
              <a:gd name="adj1" fmla="val -29856"/>
              <a:gd name="adj2" fmla="val 39192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0x3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7" name="Rectangular Callout 6"/>
          <p:cNvSpPr/>
          <p:nvPr/>
        </p:nvSpPr>
        <p:spPr bwMode="auto">
          <a:xfrm>
            <a:off x="260684" y="4135998"/>
            <a:ext cx="762000" cy="914400"/>
          </a:xfrm>
          <a:prstGeom prst="wedgeRectCallout">
            <a:avLst>
              <a:gd name="adj1" fmla="val -29856"/>
              <a:gd name="adj2" fmla="val 39192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0x5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  <p:sp>
        <p:nvSpPr>
          <p:cNvPr id="8" name="Rectangular Callout 7"/>
          <p:cNvSpPr/>
          <p:nvPr/>
        </p:nvSpPr>
        <p:spPr bwMode="auto">
          <a:xfrm>
            <a:off x="152400" y="5562600"/>
            <a:ext cx="8252562" cy="914400"/>
          </a:xfrm>
          <a:prstGeom prst="wedgeRectCallout">
            <a:avLst>
              <a:gd name="adj1" fmla="val -29856"/>
              <a:gd name="adj2" fmla="val 39192"/>
            </a:avLst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700" i="1" dirty="0" smtClean="0">
                <a:solidFill>
                  <a:schemeClr val="tx1"/>
                </a:solidFill>
              </a:rPr>
              <a:t>x</a:t>
            </a:r>
            <a:r>
              <a:rPr lang="en-US" sz="2700" dirty="0" smtClean="0">
                <a:solidFill>
                  <a:schemeClr val="tx1"/>
                </a:solidFill>
              </a:rPr>
              <a:t>=</a:t>
            </a:r>
            <a:r>
              <a:rPr lang="en-US" sz="1800" dirty="0" smtClean="0">
                <a:solidFill>
                  <a:schemeClr val="tx1"/>
                </a:solidFill>
              </a:rPr>
              <a:t>???????</a:t>
            </a:r>
            <a:r>
              <a:rPr lang="en-US" sz="2700" dirty="0" smtClean="0">
                <a:solidFill>
                  <a:schemeClr val="tx1"/>
                </a:solidFill>
              </a:rPr>
              <a:t>5</a:t>
            </a:r>
            <a:r>
              <a:rPr lang="en-US" sz="1800" dirty="0">
                <a:solidFill>
                  <a:schemeClr val="tx1"/>
                </a:solidFill>
              </a:rPr>
              <a:t>??</a:t>
            </a:r>
            <a:r>
              <a:rPr lang="en-US" sz="2700" dirty="0" smtClean="0">
                <a:solidFill>
                  <a:schemeClr val="tx1"/>
                </a:solidFill>
              </a:rPr>
              <a:t>3</a:t>
            </a:r>
            <a:r>
              <a:rPr lang="en-US" sz="1800" dirty="0" smtClean="0">
                <a:solidFill>
                  <a:schemeClr val="tx1"/>
                </a:solidFill>
              </a:rPr>
              <a:t>?</a:t>
            </a:r>
            <a:r>
              <a:rPr lang="en-US" sz="2700" dirty="0" smtClean="0">
                <a:solidFill>
                  <a:schemeClr val="tx1"/>
                </a:solidFill>
              </a:rPr>
              <a:t>3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  <a:r>
              <a:rPr lang="en-US" sz="2700" dirty="0" smtClean="0">
                <a:solidFill>
                  <a:schemeClr val="tx1"/>
                </a:solidFill>
              </a:rPr>
              <a:t>1</a:t>
            </a:r>
            <a:r>
              <a:rPr lang="en-US" sz="1800" dirty="0" smtClean="0">
                <a:solidFill>
                  <a:schemeClr val="tx1"/>
                </a:solidFill>
              </a:rPr>
              <a:t>?????????</a:t>
            </a:r>
            <a:r>
              <a:rPr lang="en-US" sz="2700" dirty="0" smtClean="0">
                <a:solidFill>
                  <a:schemeClr val="tx1"/>
                </a:solidFill>
              </a:rPr>
              <a:t>5</a:t>
            </a:r>
            <a:r>
              <a:rPr lang="en-US" sz="1800" dirty="0" smtClean="0">
                <a:solidFill>
                  <a:schemeClr val="tx1"/>
                </a:solidFill>
              </a:rPr>
              <a:t>????</a:t>
            </a:r>
            <a:r>
              <a:rPr lang="en-US" sz="2700" dirty="0" smtClean="0">
                <a:solidFill>
                  <a:schemeClr val="tx1"/>
                </a:solidFill>
              </a:rPr>
              <a:t>5</a:t>
            </a:r>
            <a:r>
              <a:rPr lang="en-US" sz="1800" dirty="0" smtClean="0">
                <a:solidFill>
                  <a:schemeClr val="tx1"/>
                </a:solidFill>
              </a:rPr>
              <a:t>??????</a:t>
            </a:r>
            <a:r>
              <a:rPr lang="en-US" sz="2700" dirty="0" smtClean="0">
                <a:solidFill>
                  <a:schemeClr val="tx1"/>
                </a:solidFill>
              </a:rPr>
              <a:t>5</a:t>
            </a:r>
            <a:r>
              <a:rPr lang="en-US" sz="1800" dirty="0" smtClean="0">
                <a:solidFill>
                  <a:schemeClr val="tx1"/>
                </a:solidFill>
              </a:rPr>
              <a:t>????</a:t>
            </a:r>
            <a:r>
              <a:rPr lang="en-US" sz="2700" dirty="0" smtClean="0">
                <a:solidFill>
                  <a:schemeClr val="tx1"/>
                </a:solidFill>
              </a:rPr>
              <a:t>3</a:t>
            </a:r>
            <a:r>
              <a:rPr lang="en-US" sz="1800" dirty="0" smtClean="0">
                <a:solidFill>
                  <a:schemeClr val="tx1"/>
                </a:solidFill>
              </a:rPr>
              <a:t>??????</a:t>
            </a:r>
            <a:r>
              <a:rPr lang="en-US" sz="2700" dirty="0" smtClean="0">
                <a:solidFill>
                  <a:schemeClr val="tx1"/>
                </a:solidFill>
              </a:rPr>
              <a:t>5</a:t>
            </a:r>
            <a:r>
              <a:rPr lang="en-US" sz="1800" dirty="0" smtClean="0">
                <a:solidFill>
                  <a:schemeClr val="tx1"/>
                </a:solidFill>
              </a:rPr>
              <a:t>???</a:t>
            </a:r>
            <a:r>
              <a:rPr lang="en-US" sz="2700" dirty="0" smtClean="0">
                <a:solidFill>
                  <a:schemeClr val="tx1"/>
                </a:solidFill>
              </a:rPr>
              <a:t>5</a:t>
            </a:r>
            <a:r>
              <a:rPr lang="en-US" sz="1800" dirty="0" smtClean="0">
                <a:solidFill>
                  <a:schemeClr val="tx1"/>
                </a:solidFill>
              </a:rPr>
              <a:t>???????</a:t>
            </a:r>
            <a:endParaRPr kumimoji="0" lang="en-US" sz="2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697600" y="4595901"/>
            <a:ext cx="0" cy="1198002"/>
          </a:xfrm>
          <a:prstGeom prst="straightConnector1">
            <a:avLst/>
          </a:prstGeom>
          <a:solidFill>
            <a:srgbClr val="FFFFFF"/>
          </a:solidFill>
          <a:ln w="444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362200" y="3505200"/>
            <a:ext cx="0" cy="2264802"/>
          </a:xfrm>
          <a:prstGeom prst="straightConnector1">
            <a:avLst/>
          </a:prstGeom>
          <a:solidFill>
            <a:srgbClr val="FFFFFF"/>
          </a:solidFill>
          <a:ln w="444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2106100" y="3505200"/>
            <a:ext cx="0" cy="2264802"/>
          </a:xfrm>
          <a:prstGeom prst="straightConnector1">
            <a:avLst/>
          </a:prstGeom>
          <a:solidFill>
            <a:srgbClr val="FFFFFF"/>
          </a:solidFill>
          <a:ln w="444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038600" y="4648200"/>
            <a:ext cx="0" cy="1198002"/>
          </a:xfrm>
          <a:prstGeom prst="straightConnector1">
            <a:avLst/>
          </a:prstGeom>
          <a:solidFill>
            <a:srgbClr val="FFFFFF"/>
          </a:solidFill>
          <a:ln w="444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4703775" y="4634450"/>
            <a:ext cx="0" cy="1198002"/>
          </a:xfrm>
          <a:prstGeom prst="straightConnector1">
            <a:avLst/>
          </a:prstGeom>
          <a:solidFill>
            <a:srgbClr val="FFFFFF"/>
          </a:solidFill>
          <a:ln w="444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611300" y="4627575"/>
            <a:ext cx="0" cy="1198002"/>
          </a:xfrm>
          <a:prstGeom prst="straightConnector1">
            <a:avLst/>
          </a:prstGeom>
          <a:solidFill>
            <a:srgbClr val="FFFFFF"/>
          </a:solidFill>
          <a:ln w="444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667000" y="1981200"/>
            <a:ext cx="0" cy="3826453"/>
          </a:xfrm>
          <a:prstGeom prst="straightConnector1">
            <a:avLst/>
          </a:prstGeom>
          <a:solidFill>
            <a:srgbClr val="FFFFFF"/>
          </a:solidFill>
          <a:ln w="444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6338350" y="3567075"/>
            <a:ext cx="0" cy="2264802"/>
          </a:xfrm>
          <a:prstGeom prst="straightConnector1">
            <a:avLst/>
          </a:prstGeom>
          <a:solidFill>
            <a:srgbClr val="FFFFFF"/>
          </a:solidFill>
          <a:ln w="444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7252750" y="4953000"/>
            <a:ext cx="0" cy="893202"/>
          </a:xfrm>
          <a:prstGeom prst="straightConnector1">
            <a:avLst/>
          </a:prstGeom>
          <a:solidFill>
            <a:srgbClr val="FFFFFF"/>
          </a:solidFill>
          <a:ln w="444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7772400" y="4953000"/>
            <a:ext cx="0" cy="893202"/>
          </a:xfrm>
          <a:prstGeom prst="straightConnector1">
            <a:avLst/>
          </a:prstGeom>
          <a:solidFill>
            <a:srgbClr val="FFFFFF"/>
          </a:solidFill>
          <a:ln w="44450" cap="flat" cmpd="sng" algn="ctr">
            <a:solidFill>
              <a:srgbClr val="7030A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0411" y="820400"/>
            <a:ext cx="109837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Window</a:t>
            </a:r>
            <a:br>
              <a:rPr lang="en-US" sz="2000" dirty="0" smtClean="0"/>
            </a:br>
            <a:r>
              <a:rPr lang="en-US" sz="2000" dirty="0" smtClean="0"/>
              <a:t>value</a:t>
            </a:r>
            <a:endParaRPr lang="en-US" sz="2000" dirty="0"/>
          </a:p>
        </p:txBody>
      </p:sp>
      <p:pic>
        <p:nvPicPr>
          <p:cNvPr id="20" name="Picture 6" descr="http://cliparts.co/cliparts/8cE/677/8cE6775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728" y="1888135"/>
            <a:ext cx="293591" cy="29359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cliparts.co/cliparts/8cE/677/8cE6775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59" y="3480401"/>
            <a:ext cx="293591" cy="29359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cliparts.co/cliparts/8cE/677/8cE6775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14" y="3478309"/>
            <a:ext cx="293591" cy="29359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cliparts.co/cliparts/8cE/677/8cE6775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54" y="3478308"/>
            <a:ext cx="293591" cy="29359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cliparts.co/cliparts/8cE/677/8cE6775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13" y="4570876"/>
            <a:ext cx="293591" cy="29359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cliparts.co/cliparts/8cE/677/8cE6775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374" y="4533952"/>
            <a:ext cx="293591" cy="29359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cliparts.co/cliparts/8cE/677/8cE6775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73" y="4552680"/>
            <a:ext cx="293591" cy="29359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cliparts.co/cliparts/8cE/677/8cE6775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255" y="4533951"/>
            <a:ext cx="293591" cy="29359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cliparts.co/cliparts/8cE/677/8cE6775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639" y="4864467"/>
            <a:ext cx="293591" cy="29359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cliparts.co/cliparts/8cE/677/8cE6775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600" y="4866113"/>
            <a:ext cx="293591" cy="293591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1922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Key extraction via commodity </a:t>
            </a:r>
            <a:r>
              <a:rPr lang="en-US" dirty="0"/>
              <a:t>radio </a:t>
            </a:r>
            <a:r>
              <a:rPr lang="en-US" dirty="0" smtClean="0"/>
              <a:t>receiver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6288"/>
          <a:stretch/>
        </p:blipFill>
        <p:spPr>
          <a:xfrm>
            <a:off x="679184" y="1143000"/>
            <a:ext cx="7785588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73516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Side channel attacks</a:t>
            </a:r>
            <a:endParaRPr lang="en-US" altLang="x-none" dirty="0" smtClean="0">
              <a:solidFill>
                <a:schemeClr val="tx1"/>
              </a:solidFill>
            </a:endParaRPr>
          </a:p>
        </p:txBody>
      </p:sp>
      <p:pic>
        <p:nvPicPr>
          <p:cNvPr id="168997" name="Picture 37" descr="scop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5" y="2803993"/>
            <a:ext cx="2286000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389" name="Straight Arrow Connector 11"/>
          <p:cNvCxnSpPr>
            <a:cxnSpLocks noChangeShapeType="1"/>
          </p:cNvCxnSpPr>
          <p:nvPr/>
        </p:nvCxnSpPr>
        <p:spPr bwMode="auto">
          <a:xfrm>
            <a:off x="4851400" y="3400425"/>
            <a:ext cx="620713" cy="1588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0" name="Straight Arrow Connector 13"/>
          <p:cNvCxnSpPr>
            <a:cxnSpLocks noChangeShapeType="1"/>
          </p:cNvCxnSpPr>
          <p:nvPr/>
        </p:nvCxnSpPr>
        <p:spPr bwMode="auto">
          <a:xfrm flipV="1">
            <a:off x="3403600" y="3427413"/>
            <a:ext cx="511175" cy="1587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91" name="Picture 8" descr="sim-yel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2995613"/>
            <a:ext cx="830263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71" name="Lightning Bolt 15"/>
          <p:cNvSpPr>
            <a:spLocks noChangeArrowheads="1"/>
          </p:cNvSpPr>
          <p:nvPr/>
        </p:nvSpPr>
        <p:spPr bwMode="auto">
          <a:xfrm rot="1210251">
            <a:off x="4503747" y="3786450"/>
            <a:ext cx="458787" cy="836613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rot="10800000" vert="eaVert"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8975" name="Lightning Bolt 15"/>
          <p:cNvSpPr>
            <a:spLocks noChangeArrowheads="1"/>
          </p:cNvSpPr>
          <p:nvPr/>
        </p:nvSpPr>
        <p:spPr bwMode="auto">
          <a:xfrm rot="-5981646">
            <a:off x="4837113" y="2400300"/>
            <a:ext cx="458787" cy="836613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vert="eaVert"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8989" name="Lightning Bolt 15"/>
          <p:cNvSpPr>
            <a:spLocks noChangeArrowheads="1"/>
          </p:cNvSpPr>
          <p:nvPr/>
        </p:nvSpPr>
        <p:spPr bwMode="auto">
          <a:xfrm rot="8467959">
            <a:off x="3505200" y="2514600"/>
            <a:ext cx="458788" cy="836613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rot="10800000"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8994" name="Lightning Bolt 15"/>
          <p:cNvSpPr>
            <a:spLocks noChangeArrowheads="1"/>
          </p:cNvSpPr>
          <p:nvPr/>
        </p:nvSpPr>
        <p:spPr bwMode="auto">
          <a:xfrm rot="-3636302">
            <a:off x="5219700" y="3263472"/>
            <a:ext cx="458788" cy="836612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vert="eaVert"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8999" name="Text Box 39"/>
          <p:cNvSpPr txBox="1">
            <a:spLocks noChangeArrowheads="1"/>
          </p:cNvSpPr>
          <p:nvPr/>
        </p:nvSpPr>
        <p:spPr bwMode="auto">
          <a:xfrm>
            <a:off x="2632522" y="5985090"/>
            <a:ext cx="2378832" cy="4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defTabSz="914400" eaLnBrk="1" hangingPunct="1"/>
            <a:r>
              <a:rPr lang="en-US" altLang="x-none" dirty="0">
                <a:solidFill>
                  <a:schemeClr val="accent2"/>
                </a:solidFill>
              </a:rPr>
              <a:t>electromagnetic</a:t>
            </a:r>
          </a:p>
        </p:txBody>
      </p:sp>
      <p:sp>
        <p:nvSpPr>
          <p:cNvPr id="169001" name="Text Box 41"/>
          <p:cNvSpPr txBox="1">
            <a:spLocks noChangeArrowheads="1"/>
          </p:cNvSpPr>
          <p:nvPr/>
        </p:nvSpPr>
        <p:spPr bwMode="auto">
          <a:xfrm>
            <a:off x="4192195" y="1331817"/>
            <a:ext cx="1232685" cy="4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defTabSz="914400" eaLnBrk="1" hangingPunct="1"/>
            <a:r>
              <a:rPr lang="en-US" altLang="x-none" dirty="0">
                <a:solidFill>
                  <a:schemeClr val="accent2"/>
                </a:solidFill>
              </a:rPr>
              <a:t>probing</a:t>
            </a:r>
          </a:p>
        </p:txBody>
      </p:sp>
      <p:sp>
        <p:nvSpPr>
          <p:cNvPr id="169004" name="Lightning Bolt 15"/>
          <p:cNvSpPr>
            <a:spLocks noChangeArrowheads="1"/>
          </p:cNvSpPr>
          <p:nvPr/>
        </p:nvSpPr>
        <p:spPr bwMode="auto">
          <a:xfrm rot="6009580">
            <a:off x="3389313" y="3314700"/>
            <a:ext cx="458787" cy="836613"/>
          </a:xfrm>
          <a:prstGeom prst="lightningBolt">
            <a:avLst/>
          </a:prstGeom>
          <a:solidFill>
            <a:schemeClr val="accent2"/>
          </a:solidFill>
          <a:ln w="34925" algn="ctr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rot="10800000" vert="eaVert" lIns="91430" tIns="45715" rIns="91430" bIns="45715"/>
          <a:lstStyle/>
          <a:p>
            <a:pPr algn="l" defTabSz="914400">
              <a:spcBef>
                <a:spcPct val="0"/>
              </a:spcBef>
            </a:pPr>
            <a:endParaRPr lang="en-US" altLang="x-none" sz="1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69005" name="Text Box 45"/>
          <p:cNvSpPr txBox="1">
            <a:spLocks noChangeArrowheads="1"/>
          </p:cNvSpPr>
          <p:nvPr/>
        </p:nvSpPr>
        <p:spPr bwMode="auto">
          <a:xfrm>
            <a:off x="891245" y="4105275"/>
            <a:ext cx="1094826" cy="4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defTabSz="914400" eaLnBrk="1" hangingPunct="1"/>
            <a:r>
              <a:rPr lang="en-US" altLang="x-none" dirty="0">
                <a:solidFill>
                  <a:schemeClr val="accent2"/>
                </a:solidFill>
              </a:rPr>
              <a:t>optical</a:t>
            </a:r>
          </a:p>
        </p:txBody>
      </p:sp>
      <p:sp>
        <p:nvSpPr>
          <p:cNvPr id="169006" name="Text Box 46"/>
          <p:cNvSpPr txBox="1">
            <a:spLocks noChangeArrowheads="1"/>
          </p:cNvSpPr>
          <p:nvPr/>
        </p:nvSpPr>
        <p:spPr bwMode="auto">
          <a:xfrm>
            <a:off x="7420498" y="4343400"/>
            <a:ext cx="1043530" cy="41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defTabSz="914400" eaLnBrk="1" hangingPunct="1"/>
            <a:r>
              <a:rPr lang="en-US" altLang="x-none" dirty="0">
                <a:solidFill>
                  <a:schemeClr val="accent2"/>
                </a:solidFill>
              </a:rPr>
              <a:t>power</a:t>
            </a:r>
          </a:p>
        </p:txBody>
      </p:sp>
      <p:pic>
        <p:nvPicPr>
          <p:cNvPr id="169007" name="Picture 47" descr="key-blu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28076">
            <a:off x="4191000" y="3124200"/>
            <a:ext cx="5334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59"/>
          <p:cNvGrpSpPr>
            <a:grpSpLocks/>
          </p:cNvGrpSpPr>
          <p:nvPr/>
        </p:nvGrpSpPr>
        <p:grpSpPr bwMode="auto">
          <a:xfrm>
            <a:off x="1979995" y="1981090"/>
            <a:ext cx="1290637" cy="1295400"/>
            <a:chOff x="255" y="2103"/>
            <a:chExt cx="1218" cy="1222"/>
          </a:xfrm>
        </p:grpSpPr>
        <p:pic>
          <p:nvPicPr>
            <p:cNvPr id="30" name="Picture 60" descr="pentium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9" t="1297" r="3061" b="15253"/>
            <a:stretch>
              <a:fillRect/>
            </a:stretch>
          </p:blipFill>
          <p:spPr bwMode="auto">
            <a:xfrm rot="5400000">
              <a:off x="253" y="2105"/>
              <a:ext cx="1222" cy="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61" descr="prescott-2mb-di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52" t="835"/>
            <a:stretch>
              <a:fillRect/>
            </a:stretch>
          </p:blipFill>
          <p:spPr bwMode="auto">
            <a:xfrm rot="5400000">
              <a:off x="491" y="2309"/>
              <a:ext cx="762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ext Box 39"/>
          <p:cNvSpPr txBox="1">
            <a:spLocks noChangeArrowheads="1"/>
          </p:cNvSpPr>
          <p:nvPr/>
        </p:nvSpPr>
        <p:spPr bwMode="auto">
          <a:xfrm>
            <a:off x="140985" y="2291695"/>
            <a:ext cx="1812972" cy="72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</a:defRPr>
            </a:lvl9pPr>
          </a:lstStyle>
          <a:p>
            <a:pPr defTabSz="914400" eaLnBrk="1" hangingPunct="1"/>
            <a:r>
              <a:rPr lang="en-US" altLang="x-none" dirty="0" smtClean="0">
                <a:solidFill>
                  <a:schemeClr val="accent2"/>
                </a:solidFill>
              </a:rPr>
              <a:t>CPU</a:t>
            </a:r>
            <a:br>
              <a:rPr lang="en-US" altLang="x-none" dirty="0" smtClean="0">
                <a:solidFill>
                  <a:schemeClr val="accent2"/>
                </a:solidFill>
              </a:rPr>
            </a:br>
            <a:r>
              <a:rPr lang="en-US" altLang="x-none" dirty="0" smtClean="0">
                <a:solidFill>
                  <a:schemeClr val="accent2"/>
                </a:solidFill>
              </a:rPr>
              <a:t>architecture</a:t>
            </a:r>
            <a:endParaRPr lang="en-US" altLang="x-none" dirty="0">
              <a:solidFill>
                <a:schemeClr val="accent2"/>
              </a:solidFill>
            </a:endParaRPr>
          </a:p>
        </p:txBody>
      </p:sp>
      <p:pic>
        <p:nvPicPr>
          <p:cNvPr id="1027" name="Picture 3" descr="Y:\talks\img\ccd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33" y="3397043"/>
            <a:ext cx="1668209" cy="125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94" y="4651850"/>
            <a:ext cx="1593606" cy="1393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13" y="754059"/>
            <a:ext cx="3175000" cy="176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07001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Key extraction from 50cm away</a:t>
            </a:r>
            <a:endParaRPr lang="en-US" dirty="0"/>
          </a:p>
        </p:txBody>
      </p:sp>
      <p:pic>
        <p:nvPicPr>
          <p:cNvPr id="4" name="Picture 6" descr="long-range att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278252" cy="579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79417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373076"/>
            <a:ext cx="7772400" cy="1470025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658213"/>
            <a:ext cx="9144000" cy="533400"/>
          </a:xfrm>
        </p:spPr>
        <p:txBody>
          <a:bodyPr/>
          <a:lstStyle/>
          <a:p>
            <a:r>
              <a:rPr lang="en-US" sz="28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tau.ac.il/~</a:t>
            </a:r>
            <a:r>
              <a:rPr lang="en-US" sz="2800" b="1" dirty="0" err="1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tromer</a:t>
            </a:r>
            <a:r>
              <a:rPr lang="en-US" sz="28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800" b="1" dirty="0" err="1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radioexp</a:t>
            </a:r>
            <a:endParaRPr lang="en-US" sz="2800" b="1" dirty="0">
              <a:solidFill>
                <a:srgbClr val="00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2" descr="radio att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2613069" cy="1919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 descr="long-range att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20525"/>
            <a:ext cx="3014701" cy="239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3534289" cy="1919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320525"/>
            <a:ext cx="5848391" cy="239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12375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373076"/>
            <a:ext cx="7772400" cy="1470025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658213"/>
            <a:ext cx="9144000" cy="533400"/>
          </a:xfrm>
        </p:spPr>
        <p:txBody>
          <a:bodyPr/>
          <a:lstStyle/>
          <a:p>
            <a:r>
              <a:rPr lang="en-US" sz="28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tau.ac.il/~</a:t>
            </a:r>
            <a:r>
              <a:rPr lang="en-US" sz="2800" b="1" dirty="0" err="1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tromer</a:t>
            </a:r>
            <a:r>
              <a:rPr lang="en-US" sz="28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800" b="1" dirty="0" err="1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radioexp</a:t>
            </a:r>
            <a:endParaRPr lang="en-US" sz="2800" b="1" dirty="0">
              <a:solidFill>
                <a:srgbClr val="00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2" descr="radio att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2613069" cy="1919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 descr="long-range att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20525"/>
            <a:ext cx="3014701" cy="239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3534289" cy="1919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320525"/>
            <a:ext cx="5848391" cy="239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34991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373076"/>
            <a:ext cx="7772400" cy="1470025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658213"/>
            <a:ext cx="9144000" cy="533400"/>
          </a:xfrm>
        </p:spPr>
        <p:txBody>
          <a:bodyPr/>
          <a:lstStyle/>
          <a:p>
            <a:r>
              <a:rPr lang="en-US" sz="28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tau.ac.il/~</a:t>
            </a:r>
            <a:r>
              <a:rPr lang="en-US" sz="2800" b="1" dirty="0" err="1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tromer</a:t>
            </a:r>
            <a:r>
              <a:rPr lang="en-US" sz="28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800" b="1" dirty="0" err="1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radioexp</a:t>
            </a:r>
            <a:endParaRPr lang="en-US" sz="2800" b="1" dirty="0">
              <a:solidFill>
                <a:srgbClr val="00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2" descr="radio att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2613069" cy="1919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 descr="long-range att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20525"/>
            <a:ext cx="3014701" cy="239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3534289" cy="1919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320525"/>
            <a:ext cx="5848391" cy="239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85469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373076"/>
            <a:ext cx="7772400" cy="1470025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658213"/>
            <a:ext cx="9144000" cy="533400"/>
          </a:xfrm>
        </p:spPr>
        <p:txBody>
          <a:bodyPr/>
          <a:lstStyle/>
          <a:p>
            <a:r>
              <a:rPr lang="en-US" sz="28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tau.ac.il/~</a:t>
            </a:r>
            <a:r>
              <a:rPr lang="en-US" sz="2800" b="1" dirty="0" err="1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tromer</a:t>
            </a:r>
            <a:r>
              <a:rPr lang="en-US" sz="28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800" b="1" dirty="0" err="1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radioexp</a:t>
            </a:r>
            <a:endParaRPr lang="en-US" sz="2800" b="1" dirty="0">
              <a:solidFill>
                <a:srgbClr val="00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2" descr="radio att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2613069" cy="1919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 descr="long-range att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20525"/>
            <a:ext cx="3014701" cy="239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3534289" cy="1919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320525"/>
            <a:ext cx="5848391" cy="239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9115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373076"/>
            <a:ext cx="7772400" cy="1470025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3658213"/>
            <a:ext cx="9144000" cy="533400"/>
          </a:xfrm>
        </p:spPr>
        <p:txBody>
          <a:bodyPr/>
          <a:lstStyle/>
          <a:p>
            <a:r>
              <a:rPr lang="en-US" sz="28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tau.ac.il/~</a:t>
            </a:r>
            <a:r>
              <a:rPr lang="en-US" sz="2800" b="1" dirty="0" err="1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tromer</a:t>
            </a:r>
            <a:r>
              <a:rPr lang="en-US" sz="2800" b="1" dirty="0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800" b="1" dirty="0" err="1">
                <a:solidFill>
                  <a:srgbClr val="00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radioexp</a:t>
            </a:r>
            <a:endParaRPr lang="en-US" sz="2800" b="1" dirty="0">
              <a:solidFill>
                <a:srgbClr val="00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2" descr="radio att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2613069" cy="1919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 descr="long-range att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20525"/>
            <a:ext cx="3014701" cy="239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3534289" cy="1919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320525"/>
            <a:ext cx="5848391" cy="239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27222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</a:rPr>
              <a:t>Different scenario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Not handed out to the adversary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Attacker needs to be swift</a:t>
            </a:r>
            <a:br>
              <a:rPr lang="en-US" sz="2000" dirty="0" smtClean="0">
                <a:solidFill>
                  <a:srgbClr val="0070C0"/>
                </a:solidFill>
              </a:rPr>
            </a:br>
            <a:r>
              <a:rPr lang="en-US" sz="2000" dirty="0">
                <a:solidFill>
                  <a:srgbClr val="0070C0"/>
                </a:solidFill>
              </a:rPr>
              <a:t>and </a:t>
            </a:r>
            <a:r>
              <a:rPr lang="en-US" sz="2000" dirty="0" smtClean="0">
                <a:solidFill>
                  <a:srgbClr val="0070C0"/>
                </a:solidFill>
              </a:rPr>
              <a:t>inconspicuous</a:t>
            </a:r>
          </a:p>
          <a:p>
            <a:pPr lvl="1"/>
            <a:endParaRPr lang="en-US" sz="2000" dirty="0" smtClean="0"/>
          </a:p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Speed</a:t>
            </a:r>
          </a:p>
          <a:p>
            <a:pPr lvl="1"/>
            <a:r>
              <a:rPr lang="en-US" altLang="x-none" sz="2000" dirty="0" smtClean="0">
                <a:solidFill>
                  <a:schemeClr val="accent1">
                    <a:lumMod val="75000"/>
                  </a:schemeClr>
                </a:solidFill>
              </a:rPr>
              <a:t>2GHz CPU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tabLst>
                <a:tab pos="2778125" algn="l"/>
              </a:tabLst>
            </a:pPr>
            <a:r>
              <a:rPr lang="en-US" altLang="x-none" sz="2000" dirty="0" smtClean="0">
                <a:solidFill>
                  <a:schemeClr val="accent1">
                    <a:lumMod val="75000"/>
                  </a:schemeClr>
                </a:solidFill>
              </a:rPr>
              <a:t>Clock-rate attacks requires expansive </a:t>
            </a:r>
            <a:br>
              <a:rPr lang="en-US" altLang="x-none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x-none" sz="2000" dirty="0" smtClean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altLang="x-none" sz="2000" dirty="0">
                <a:solidFill>
                  <a:schemeClr val="accent1">
                    <a:lumMod val="75000"/>
                  </a:schemeClr>
                </a:solidFill>
              </a:rPr>
              <a:t>bulky equipment </a:t>
            </a:r>
            <a:r>
              <a:rPr lang="en-US" altLang="x-none" sz="2000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altLang="x-none" sz="2000" dirty="0">
                <a:solidFill>
                  <a:schemeClr val="accent1">
                    <a:lumMod val="75000"/>
                  </a:schemeClr>
                </a:solidFill>
              </a:rPr>
              <a:t>compared to </a:t>
            </a:r>
            <a:r>
              <a:rPr lang="en-US" altLang="x-none" sz="2000" dirty="0" smtClean="0">
                <a:solidFill>
                  <a:schemeClr val="accent1">
                    <a:lumMod val="75000"/>
                  </a:schemeClr>
                </a:solidFill>
              </a:rPr>
              <a:t>a</a:t>
            </a:r>
            <a:br>
              <a:rPr lang="en-US" altLang="x-none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x-none" sz="2000" dirty="0" smtClean="0">
                <a:solidFill>
                  <a:schemeClr val="accent1">
                    <a:lumMod val="75000"/>
                  </a:schemeClr>
                </a:solidFill>
              </a:rPr>
              <a:t>100 </a:t>
            </a:r>
            <a:r>
              <a:rPr lang="en-US" altLang="x-none" sz="2000" dirty="0">
                <a:solidFill>
                  <a:schemeClr val="accent1">
                    <a:lumMod val="75000"/>
                  </a:schemeClr>
                </a:solidFill>
              </a:rPr>
              <a:t>MHz smart </a:t>
            </a:r>
            <a:r>
              <a:rPr lang="en-US" altLang="x-none" sz="2000" dirty="0" smtClean="0">
                <a:solidFill>
                  <a:schemeClr val="accent1">
                    <a:lumMod val="75000"/>
                  </a:schemeClr>
                </a:solidFill>
              </a:rPr>
              <a:t>card) </a:t>
            </a:r>
          </a:p>
          <a:p>
            <a:pPr marL="457200" lvl="1" indent="0">
              <a:buNone/>
              <a:tabLst>
                <a:tab pos="2778125" algn="l"/>
              </a:tabLst>
            </a:pPr>
            <a:endParaRPr lang="en-US" sz="2000" dirty="0" smtClean="0"/>
          </a:p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Complexity &amp; Noise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US" altLang="x-none" sz="2000" dirty="0">
                <a:solidFill>
                  <a:schemeClr val="accent3">
                    <a:lumMod val="75000"/>
                  </a:schemeClr>
                </a:solidFill>
              </a:rPr>
              <a:t>Complex </a:t>
            </a:r>
            <a:r>
              <a:rPr lang="en-US" altLang="x-none" sz="2000" dirty="0" smtClean="0">
                <a:solidFill>
                  <a:schemeClr val="accent3">
                    <a:lumMod val="75000"/>
                  </a:schemeClr>
                </a:solidFill>
              </a:rPr>
              <a:t>electronics running </a:t>
            </a:r>
            <a:r>
              <a:rPr lang="en-US" altLang="x-none" sz="2000" dirty="0">
                <a:solidFill>
                  <a:schemeClr val="accent3">
                    <a:lumMod val="75000"/>
                  </a:schemeClr>
                </a:solidFill>
              </a:rPr>
              <a:t>complicated </a:t>
            </a:r>
            <a:br>
              <a:rPr lang="en-US" altLang="x-none" sz="20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altLang="x-none" sz="2000" dirty="0">
                <a:solidFill>
                  <a:schemeClr val="accent3">
                    <a:lumMod val="75000"/>
                  </a:schemeClr>
                </a:solidFill>
              </a:rPr>
              <a:t>software (in parallel</a:t>
            </a:r>
            <a:r>
              <a:rPr lang="en-US" altLang="x-none" sz="2000" dirty="0" smtClean="0">
                <a:solidFill>
                  <a:schemeClr val="accent3">
                    <a:lumMod val="75000"/>
                  </a:schemeClr>
                </a:solidFill>
              </a:rPr>
              <a:t>) </a:t>
            </a:r>
            <a:endParaRPr lang="en-US" altLang="x-none" sz="20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916988" algn="r"/>
              </a:tabLst>
            </a:pPr>
            <a:r>
              <a:rPr lang="en-US" dirty="0" smtClean="0"/>
              <a:t>Problems with Attacking PCs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889" y1="97203" x2="10889" y2="97203"/>
                        <a14:foregroundMark x1="19333" y1="97669" x2="19333" y2="97669"/>
                        <a14:foregroundMark x1="34667" y1="98834" x2="34667" y2="98834"/>
                        <a14:foregroundMark x1="16667" y1="699" x2="16667" y2="699"/>
                        <a14:foregroundMark x1="14889" y1="22378" x2="14889" y2="22378"/>
                        <a14:foregroundMark x1="42889" y1="932" x2="42889" y2="932"/>
                        <a14:foregroundMark x1="22419" y1="95046" x2="22419" y2="95046"/>
                        <a14:foregroundMark x1="6785" y1="89474" x2="6785" y2="89474"/>
                        <a14:foregroundMark x1="15339" y1="43653" x2="15339" y2="43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23861"/>
            <a:ext cx="1409700" cy="1343914"/>
          </a:xfrm>
          <a:prstGeom prst="rect">
            <a:avLst/>
          </a:prstGeom>
          <a:noFill/>
        </p:spPr>
      </p:pic>
      <p:pic>
        <p:nvPicPr>
          <p:cNvPr id="19" name="Picture 8" descr="sim-yello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653374"/>
            <a:ext cx="502170" cy="48488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TextBox 7"/>
          <p:cNvSpPr txBox="1"/>
          <p:nvPr/>
        </p:nvSpPr>
        <p:spPr>
          <a:xfrm>
            <a:off x="7220153" y="1613367"/>
            <a:ext cx="742747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26" y="2971800"/>
            <a:ext cx="1714500" cy="15030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063" y="3141318"/>
            <a:ext cx="841075" cy="8410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TextBox 25"/>
          <p:cNvSpPr txBox="1"/>
          <p:nvPr/>
        </p:nvSpPr>
        <p:spPr>
          <a:xfrm>
            <a:off x="5908776" y="4370726"/>
            <a:ext cx="182880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$100,000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96200" y="3838400"/>
            <a:ext cx="182880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$1,000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63053" y="3358644"/>
            <a:ext cx="742747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096000" y="4978299"/>
            <a:ext cx="2707587" cy="1270101"/>
            <a:chOff x="6019800" y="4978299"/>
            <a:chExt cx="2707587" cy="1270101"/>
          </a:xfrm>
        </p:grpSpPr>
        <p:grpSp>
          <p:nvGrpSpPr>
            <p:cNvPr id="4" name="Group 3"/>
            <p:cNvGrpSpPr/>
            <p:nvPr/>
          </p:nvGrpSpPr>
          <p:grpSpPr>
            <a:xfrm>
              <a:off x="6019800" y="4978299"/>
              <a:ext cx="2707587" cy="1270101"/>
              <a:chOff x="6051080" y="4012704"/>
              <a:chExt cx="2707587" cy="1270101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188" b="99050" l="986" r="9802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1080" y="4012704"/>
                <a:ext cx="1594640" cy="1270101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22500" y1="48438" x2="22500" y2="48438"/>
                            <a14:foregroundMark x1="48125" y1="74688" x2="48125" y2="74688"/>
                            <a14:foregroundMark x1="66875" y1="65625" x2="66875" y2="65625"/>
                            <a14:foregroundMark x1="69375" y1="64531" x2="69375" y2="64531"/>
                            <a14:foregroundMark x1="71875" y1="63594" x2="71875" y2="63594"/>
                            <a14:foregroundMark x1="74688" y1="62031" x2="74688" y2="6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2" t="24935" r="18383" b="23216"/>
              <a:stretch/>
            </p:blipFill>
            <p:spPr>
              <a:xfrm>
                <a:off x="8108480" y="4418461"/>
                <a:ext cx="650187" cy="506715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35" name="TextBox 34"/>
            <p:cNvSpPr txBox="1"/>
            <p:nvPr/>
          </p:nvSpPr>
          <p:spPr>
            <a:xfrm>
              <a:off x="7462040" y="5381818"/>
              <a:ext cx="742747" cy="458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vs.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48699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" y="381000"/>
            <a:ext cx="8991600" cy="4552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endParaRPr lang="en-US" dirty="0" smtClean="0"/>
          </a:p>
          <a:p>
            <a:pPr algn="l"/>
            <a:r>
              <a:rPr lang="en-US" sz="2400" dirty="0"/>
              <a:t>Non-cryptographic:</a:t>
            </a:r>
            <a:br>
              <a:rPr lang="en-US" sz="2400" dirty="0"/>
            </a:br>
            <a:r>
              <a:rPr lang="en-US" sz="1900" dirty="0">
                <a:solidFill>
                  <a:schemeClr val="tx1"/>
                </a:solidFill>
              </a:rPr>
              <a:t>[Oren Shamir 06], [Clark Mustafa </a:t>
            </a:r>
            <a:r>
              <a:rPr lang="en-US" sz="1900" dirty="0" err="1">
                <a:solidFill>
                  <a:schemeClr val="tx1"/>
                </a:solidFill>
              </a:rPr>
              <a:t>Randford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Sorber</a:t>
            </a:r>
            <a:r>
              <a:rPr lang="en-US" sz="1900" dirty="0">
                <a:solidFill>
                  <a:schemeClr val="tx1"/>
                </a:solidFill>
              </a:rPr>
              <a:t> Fu Xu 13], [</a:t>
            </a:r>
            <a:r>
              <a:rPr lang="en-US" sz="1900" dirty="0" err="1">
                <a:solidFill>
                  <a:schemeClr val="tx1"/>
                </a:solidFill>
              </a:rPr>
              <a:t>Zajic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Prvulovic</a:t>
            </a:r>
            <a:r>
              <a:rPr lang="en-US" sz="1900" dirty="0">
                <a:solidFill>
                  <a:schemeClr val="tx1"/>
                </a:solidFill>
              </a:rPr>
              <a:t> 14</a:t>
            </a:r>
            <a:r>
              <a:rPr lang="en-US" sz="1900" dirty="0" smtClean="0">
                <a:solidFill>
                  <a:schemeClr val="tx1"/>
                </a:solidFill>
              </a:rPr>
              <a:t>],  [</a:t>
            </a:r>
            <a:r>
              <a:rPr lang="en-US" sz="1900" dirty="0" err="1" smtClean="0">
                <a:solidFill>
                  <a:schemeClr val="tx1"/>
                </a:solidFill>
              </a:rPr>
              <a:t>Guri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Kachlon</a:t>
            </a:r>
            <a:r>
              <a:rPr lang="en-US" sz="1900" dirty="0" smtClean="0">
                <a:solidFill>
                  <a:schemeClr val="tx1"/>
                </a:solidFill>
              </a:rPr>
              <a:t> Hasson </a:t>
            </a:r>
            <a:r>
              <a:rPr lang="en-US" sz="1900" dirty="0" err="1" smtClean="0">
                <a:solidFill>
                  <a:schemeClr val="tx1"/>
                </a:solidFill>
              </a:rPr>
              <a:t>Kedma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Mirsky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Elovici</a:t>
            </a:r>
            <a:r>
              <a:rPr lang="en-US" sz="1900" dirty="0" smtClean="0">
                <a:solidFill>
                  <a:schemeClr val="tx1"/>
                </a:solidFill>
              </a:rPr>
              <a:t> 15] [</a:t>
            </a:r>
            <a:r>
              <a:rPr lang="en-US" sz="1900" dirty="0" err="1" smtClean="0">
                <a:solidFill>
                  <a:schemeClr val="tx1"/>
                </a:solidFill>
              </a:rPr>
              <a:t>Guri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Monitz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err="1" smtClean="0">
                <a:solidFill>
                  <a:schemeClr val="tx1"/>
                </a:solidFill>
              </a:rPr>
              <a:t>Mirski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Elovici</a:t>
            </a:r>
            <a:r>
              <a:rPr lang="en-US" sz="1900" dirty="0">
                <a:solidFill>
                  <a:schemeClr val="tx1"/>
                </a:solidFill>
              </a:rPr>
              <a:t> 15</a:t>
            </a:r>
            <a:r>
              <a:rPr lang="en-US" sz="1900" dirty="0" smtClean="0">
                <a:solidFill>
                  <a:schemeClr val="tx1"/>
                </a:solidFill>
              </a:rPr>
              <a:t>], [</a:t>
            </a:r>
            <a:r>
              <a:rPr lang="en-US" sz="1900" dirty="0" err="1" smtClean="0">
                <a:solidFill>
                  <a:schemeClr val="tx1"/>
                </a:solidFill>
              </a:rPr>
              <a:t>Masti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smtClean="0">
                <a:solidFill>
                  <a:schemeClr val="tx1"/>
                </a:solidFill>
              </a:rPr>
              <a:t>Rai </a:t>
            </a:r>
            <a:r>
              <a:rPr lang="en-US" sz="1900" dirty="0" err="1" smtClean="0">
                <a:solidFill>
                  <a:schemeClr val="tx1"/>
                </a:solidFill>
              </a:rPr>
              <a:t>Ranganathan</a:t>
            </a:r>
            <a:r>
              <a:rPr lang="en-US" sz="1900" dirty="0" smtClean="0">
                <a:solidFill>
                  <a:schemeClr val="tx1"/>
                </a:solidFill>
              </a:rPr>
              <a:t> Muller Thiele </a:t>
            </a:r>
            <a:r>
              <a:rPr lang="en-US" sz="1900" dirty="0" err="1" smtClean="0">
                <a:solidFill>
                  <a:schemeClr val="tx1"/>
                </a:solidFill>
              </a:rPr>
              <a:t>Capkun</a:t>
            </a:r>
            <a:r>
              <a:rPr lang="en-US" sz="1900" dirty="0" smtClean="0">
                <a:solidFill>
                  <a:schemeClr val="tx1"/>
                </a:solidFill>
              </a:rPr>
              <a:t> 15]</a:t>
            </a:r>
            <a:endParaRPr lang="en-US" sz="2400" dirty="0" smtClean="0"/>
          </a:p>
          <a:p>
            <a:pPr algn="l"/>
            <a:r>
              <a:rPr lang="en-US" sz="2400" dirty="0" smtClean="0"/>
              <a:t>Cryptographic: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sz="320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7550472"/>
                  </p:ext>
                </p:extLst>
              </p:nvPr>
            </p:nvGraphicFramePr>
            <p:xfrm>
              <a:off x="139700" y="2286000"/>
              <a:ext cx="8915402" cy="1219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71641"/>
                    <a:gridCol w="1893859"/>
                    <a:gridCol w="1371600"/>
                    <a:gridCol w="838200"/>
                    <a:gridCol w="914400"/>
                    <a:gridCol w="1143000"/>
                    <a:gridCol w="1282702"/>
                  </a:tblGrid>
                  <a:tr h="138991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Algorithm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Attack</a:t>
                          </a:r>
                          <a:r>
                            <a:rPr lang="en-US" sz="1700" baseline="0" dirty="0" smtClean="0"/>
                            <a:t> type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#</a:t>
                          </a:r>
                          <a:r>
                            <a:rPr lang="en-US" sz="1700" dirty="0" err="1" smtClean="0"/>
                            <a:t>ciphertexts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Time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BW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Cipher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Ref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43234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SQR</a:t>
                          </a:r>
                          <a:r>
                            <a:rPr lang="en-US" sz="1700" baseline="0" dirty="0" smtClean="0"/>
                            <a:t>-and-</a:t>
                          </a:r>
                        </a:p>
                        <a:p>
                          <a:r>
                            <a:rPr lang="en-US" sz="1700" baseline="0" dirty="0" smtClean="0"/>
                            <a:t>always-MUL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Adaptive</a:t>
                          </a:r>
                        </a:p>
                        <a:p>
                          <a:r>
                            <a:rPr lang="en-US" sz="1700" dirty="0" smtClean="0"/>
                            <a:t>chosen </a:t>
                          </a:r>
                          <a:r>
                            <a:rPr lang="en-US" sz="1700" dirty="0" err="1" smtClean="0"/>
                            <a:t>ciphertext</a:t>
                          </a:r>
                          <a:endParaRPr lang="en-US" sz="17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𝐾𝑒𝑦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𝑠𝑖𝑧𝑒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 smtClean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1 hour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50 kHz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RSA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[</a:t>
                          </a:r>
                          <a:r>
                            <a:rPr lang="en-US" sz="1700" dirty="0" err="1" smtClean="0"/>
                            <a:t>Genkin</a:t>
                          </a:r>
                          <a:r>
                            <a:rPr lang="en-US" sz="1700" baseline="0" dirty="0" smtClean="0"/>
                            <a:t> </a:t>
                          </a:r>
                          <a:r>
                            <a:rPr lang="en-US" sz="1700" dirty="0" smtClean="0"/>
                            <a:t>Shamir</a:t>
                          </a:r>
                          <a:r>
                            <a:rPr lang="en-US" sz="1700" baseline="0" dirty="0" smtClean="0"/>
                            <a:t> </a:t>
                          </a:r>
                          <a:r>
                            <a:rPr lang="en-US" sz="1700" dirty="0" smtClean="0"/>
                            <a:t>Tromer’14]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7550472"/>
                  </p:ext>
                </p:extLst>
              </p:nvPr>
            </p:nvGraphicFramePr>
            <p:xfrm>
              <a:off x="139700" y="2286000"/>
              <a:ext cx="8915402" cy="12192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71641"/>
                    <a:gridCol w="1893859"/>
                    <a:gridCol w="1371600"/>
                    <a:gridCol w="838200"/>
                    <a:gridCol w="914400"/>
                    <a:gridCol w="1143000"/>
                    <a:gridCol w="1282702"/>
                  </a:tblGrid>
                  <a:tr h="350520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Algorithm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Attack</a:t>
                          </a:r>
                          <a:r>
                            <a:rPr lang="en-US" sz="1700" baseline="0" dirty="0" smtClean="0"/>
                            <a:t> type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#</a:t>
                          </a:r>
                          <a:r>
                            <a:rPr lang="en-US" sz="1700" dirty="0" err="1" smtClean="0"/>
                            <a:t>ciphertexts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Time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BW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Cipher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Ref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68680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SQR</a:t>
                          </a:r>
                          <a:r>
                            <a:rPr lang="en-US" sz="1700" baseline="0" dirty="0" smtClean="0"/>
                            <a:t>-and-</a:t>
                          </a:r>
                        </a:p>
                        <a:p>
                          <a:r>
                            <a:rPr lang="en-US" sz="1700" baseline="0" dirty="0" smtClean="0"/>
                            <a:t>always-MUL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Adaptive</a:t>
                          </a:r>
                        </a:p>
                        <a:p>
                          <a:r>
                            <a:rPr lang="en-US" sz="1700" dirty="0" smtClean="0"/>
                            <a:t>chosen </a:t>
                          </a:r>
                          <a:r>
                            <a:rPr lang="en-US" sz="1700" dirty="0" err="1" smtClean="0"/>
                            <a:t>ciphertext</a:t>
                          </a:r>
                          <a:endParaRPr lang="en-US" sz="17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46222" t="-42958" r="-305778" b="-9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1 hour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50 kHz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RSA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[</a:t>
                          </a:r>
                          <a:r>
                            <a:rPr lang="en-US" sz="1700" dirty="0" err="1" smtClean="0"/>
                            <a:t>Genkin</a:t>
                          </a:r>
                          <a:r>
                            <a:rPr lang="en-US" sz="1700" baseline="0" dirty="0" smtClean="0"/>
                            <a:t> </a:t>
                          </a:r>
                          <a:r>
                            <a:rPr lang="en-US" sz="1700" dirty="0" smtClean="0"/>
                            <a:t>Shamir</a:t>
                          </a:r>
                          <a:r>
                            <a:rPr lang="en-US" sz="1700" baseline="0" dirty="0" smtClean="0"/>
                            <a:t> </a:t>
                          </a:r>
                          <a:r>
                            <a:rPr lang="en-US" sz="1700" dirty="0" smtClean="0"/>
                            <a:t>Tromer’14</a:t>
                          </a:r>
                          <a:r>
                            <a:rPr lang="en-US" sz="1700" dirty="0" smtClean="0"/>
                            <a:t>]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2800" dirty="0" smtClean="0"/>
              <a:t>Physical side-channel attacks on PCs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0090967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ni.com/cms/images/devzone/tut/1085_8880_iso_m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0" b="85479" l="935" r="99533">
                        <a14:foregroundMark x1="28349" y1="73927" x2="28349" y2="73927"/>
                        <a14:foregroundMark x1="25701" y1="81848" x2="25701" y2="81848"/>
                        <a14:foregroundMark x1="9502" y1="81848" x2="9502" y2="81848"/>
                        <a14:foregroundMark x1="2492" y1="59736" x2="2492" y2="59736"/>
                        <a14:backgroundMark x1="16355" y1="79538" x2="16355" y2="79538"/>
                        <a14:backgroundMark x1="3427" y1="44884" x2="3427" y2="44884"/>
                        <a14:backgroundMark x1="3427" y1="41914" x2="3427" y2="41914"/>
                        <a14:backgroundMark x1="3271" y1="38944" x2="3271" y2="38944"/>
                        <a14:backgroundMark x1="3271" y1="36964" x2="3271" y2="36964"/>
                        <a14:backgroundMark x1="3427" y1="34983" x2="3427" y2="34983"/>
                        <a14:backgroundMark x1="3271" y1="33663" x2="3271" y2="33663"/>
                        <a14:backgroundMark x1="13240" y1="79208" x2="13240" y2="79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0" b="15017"/>
          <a:stretch/>
        </p:blipFill>
        <p:spPr bwMode="auto">
          <a:xfrm>
            <a:off x="5791200" y="5834353"/>
            <a:ext cx="2667000" cy="102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381000"/>
            <a:ext cx="8991600" cy="646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endParaRPr lang="en-US" dirty="0" smtClean="0"/>
          </a:p>
          <a:p>
            <a:pPr algn="l"/>
            <a:r>
              <a:rPr lang="en-US" sz="2400" dirty="0" smtClean="0"/>
              <a:t>Non-cryptographic:</a:t>
            </a:r>
            <a:br>
              <a:rPr lang="en-US" sz="2400" dirty="0" smtClean="0"/>
            </a:br>
            <a:r>
              <a:rPr lang="en-US" sz="1900" dirty="0">
                <a:solidFill>
                  <a:schemeClr val="tx1"/>
                </a:solidFill>
              </a:rPr>
              <a:t>[Oren Shamir 06], [Clark Mustafa </a:t>
            </a:r>
            <a:r>
              <a:rPr lang="en-US" sz="1900" dirty="0" err="1">
                <a:solidFill>
                  <a:schemeClr val="tx1"/>
                </a:solidFill>
              </a:rPr>
              <a:t>Randford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Sorber</a:t>
            </a:r>
            <a:r>
              <a:rPr lang="en-US" sz="1900" dirty="0">
                <a:solidFill>
                  <a:schemeClr val="tx1"/>
                </a:solidFill>
              </a:rPr>
              <a:t> Fu Xu 13], [</a:t>
            </a:r>
            <a:r>
              <a:rPr lang="en-US" sz="1900" dirty="0" err="1">
                <a:solidFill>
                  <a:schemeClr val="tx1"/>
                </a:solidFill>
              </a:rPr>
              <a:t>Zajic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Prvulovic</a:t>
            </a:r>
            <a:r>
              <a:rPr lang="en-US" sz="1900" dirty="0">
                <a:solidFill>
                  <a:schemeClr val="tx1"/>
                </a:solidFill>
              </a:rPr>
              <a:t> 14],  [</a:t>
            </a:r>
            <a:r>
              <a:rPr lang="en-US" sz="1900" dirty="0" err="1">
                <a:solidFill>
                  <a:schemeClr val="tx1"/>
                </a:solidFill>
              </a:rPr>
              <a:t>Guri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Kachlon</a:t>
            </a:r>
            <a:r>
              <a:rPr lang="en-US" sz="1900" dirty="0">
                <a:solidFill>
                  <a:schemeClr val="tx1"/>
                </a:solidFill>
              </a:rPr>
              <a:t> Hasson </a:t>
            </a:r>
            <a:r>
              <a:rPr lang="en-US" sz="1900" dirty="0" err="1">
                <a:solidFill>
                  <a:schemeClr val="tx1"/>
                </a:solidFill>
              </a:rPr>
              <a:t>Kedma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Mirsky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Elovici</a:t>
            </a:r>
            <a:r>
              <a:rPr lang="en-US" sz="1900" dirty="0">
                <a:solidFill>
                  <a:schemeClr val="tx1"/>
                </a:solidFill>
              </a:rPr>
              <a:t> 15] [</a:t>
            </a:r>
            <a:r>
              <a:rPr lang="en-US" sz="1900" dirty="0" err="1">
                <a:solidFill>
                  <a:schemeClr val="tx1"/>
                </a:solidFill>
              </a:rPr>
              <a:t>Guri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Monitz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Mirski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Elovici</a:t>
            </a:r>
            <a:r>
              <a:rPr lang="en-US" sz="1900" dirty="0">
                <a:solidFill>
                  <a:schemeClr val="tx1"/>
                </a:solidFill>
              </a:rPr>
              <a:t> 15], [</a:t>
            </a:r>
            <a:r>
              <a:rPr lang="en-US" sz="1900" dirty="0" err="1">
                <a:solidFill>
                  <a:schemeClr val="tx1"/>
                </a:solidFill>
              </a:rPr>
              <a:t>Masti</a:t>
            </a:r>
            <a:r>
              <a:rPr lang="en-US" sz="1900" dirty="0">
                <a:solidFill>
                  <a:schemeClr val="tx1"/>
                </a:solidFill>
              </a:rPr>
              <a:t> Rai </a:t>
            </a:r>
            <a:r>
              <a:rPr lang="en-US" sz="1900" dirty="0" err="1">
                <a:solidFill>
                  <a:schemeClr val="tx1"/>
                </a:solidFill>
              </a:rPr>
              <a:t>Ranganathan</a:t>
            </a:r>
            <a:r>
              <a:rPr lang="en-US" sz="1900" dirty="0">
                <a:solidFill>
                  <a:schemeClr val="tx1"/>
                </a:solidFill>
              </a:rPr>
              <a:t> Muller Thiele </a:t>
            </a:r>
            <a:r>
              <a:rPr lang="en-US" sz="1900" dirty="0" err="1">
                <a:solidFill>
                  <a:schemeClr val="tx1"/>
                </a:solidFill>
              </a:rPr>
              <a:t>Capkun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smtClean="0">
                <a:solidFill>
                  <a:schemeClr val="tx1"/>
                </a:solidFill>
              </a:rPr>
              <a:t>15]</a:t>
            </a:r>
            <a:endParaRPr lang="en-US" sz="1200" dirty="0" smtClean="0"/>
          </a:p>
          <a:p>
            <a:pPr algn="l"/>
            <a:r>
              <a:rPr lang="en-US" sz="2400" dirty="0" smtClean="0"/>
              <a:t>Cryptographic: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sz="1000" dirty="0"/>
          </a:p>
          <a:p>
            <a:pPr algn="l"/>
            <a:endParaRPr lang="en-US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Modern implementations use windowed exponentiation (fixed or sliding window)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Attacks require either: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simple equipment , slow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lots of expensive equipment, fast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4747540"/>
                  </p:ext>
                </p:extLst>
              </p:nvPr>
            </p:nvGraphicFramePr>
            <p:xfrm>
              <a:off x="139700" y="2286000"/>
              <a:ext cx="8915402" cy="2087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71641"/>
                    <a:gridCol w="1893859"/>
                    <a:gridCol w="1371600"/>
                    <a:gridCol w="838200"/>
                    <a:gridCol w="914400"/>
                    <a:gridCol w="1143000"/>
                    <a:gridCol w="1282702"/>
                  </a:tblGrid>
                  <a:tr h="138991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Algorithm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Attack</a:t>
                          </a:r>
                          <a:r>
                            <a:rPr lang="en-US" sz="1700" baseline="0" dirty="0" smtClean="0"/>
                            <a:t> type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#</a:t>
                          </a:r>
                          <a:r>
                            <a:rPr lang="en-US" sz="1700" dirty="0" err="1" smtClean="0"/>
                            <a:t>ciphertexts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Time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BW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Cipher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Ref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43234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SQR</a:t>
                          </a:r>
                          <a:r>
                            <a:rPr lang="en-US" sz="1700" baseline="0" dirty="0" smtClean="0"/>
                            <a:t>-and-</a:t>
                          </a:r>
                        </a:p>
                        <a:p>
                          <a:r>
                            <a:rPr lang="en-US" sz="1700" baseline="0" dirty="0" smtClean="0"/>
                            <a:t>always-MUL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Adaptive</a:t>
                          </a:r>
                        </a:p>
                        <a:p>
                          <a:r>
                            <a:rPr lang="en-US" sz="1700" dirty="0" smtClean="0"/>
                            <a:t>chosen </a:t>
                          </a:r>
                          <a:r>
                            <a:rPr lang="en-US" sz="1700" dirty="0" err="1" smtClean="0"/>
                            <a:t>ciphertext</a:t>
                          </a:r>
                          <a:endParaRPr lang="en-US" sz="17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𝐾𝑒𝑦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𝑠𝑖𝑧𝑒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 smtClean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1 hour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50 kHz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RSA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[</a:t>
                          </a:r>
                          <a:r>
                            <a:rPr lang="en-US" sz="1700" dirty="0" err="1" smtClean="0"/>
                            <a:t>Genkin</a:t>
                          </a:r>
                          <a:r>
                            <a:rPr lang="en-US" sz="1700" dirty="0" smtClean="0"/>
                            <a:t> Shamir Tromer’14]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43234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SQR</a:t>
                          </a:r>
                          <a:r>
                            <a:rPr lang="en-US" sz="1700" baseline="0" dirty="0" smtClean="0"/>
                            <a:t>-and-</a:t>
                          </a:r>
                        </a:p>
                        <a:p>
                          <a:r>
                            <a:rPr lang="en-US" sz="1700" baseline="0" dirty="0" smtClean="0"/>
                            <a:t>always-MUL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Non-adaptive</a:t>
                          </a:r>
                        </a:p>
                        <a:p>
                          <a:r>
                            <a:rPr lang="en-US" sz="1700" dirty="0" smtClean="0"/>
                            <a:t>chosen </a:t>
                          </a:r>
                          <a:r>
                            <a:rPr lang="en-US" sz="1700" dirty="0" err="1" smtClean="0"/>
                            <a:t>ciphertext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3 sec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2 MHz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err="1" smtClean="0"/>
                            <a:t>ElGamal</a:t>
                          </a:r>
                          <a:r>
                            <a:rPr lang="en-US" sz="1700" dirty="0" smtClean="0"/>
                            <a:t>,</a:t>
                          </a:r>
                          <a:r>
                            <a:rPr lang="en-US" sz="1700" baseline="0" dirty="0" smtClean="0"/>
                            <a:t> RSA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[</a:t>
                          </a:r>
                          <a:r>
                            <a:rPr lang="en-US" sz="1700" dirty="0" err="1" smtClean="0"/>
                            <a:t>Genkin</a:t>
                          </a:r>
                          <a:r>
                            <a:rPr lang="en-US" sz="1700" dirty="0" smtClean="0"/>
                            <a:t> </a:t>
                          </a:r>
                          <a:r>
                            <a:rPr lang="en-US" sz="1700" dirty="0" err="1" smtClean="0"/>
                            <a:t>Pipman</a:t>
                          </a:r>
                          <a:r>
                            <a:rPr lang="en-US" sz="1700" dirty="0" smtClean="0"/>
                            <a:t> Tromer’14]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4747540"/>
                  </p:ext>
                </p:extLst>
              </p:nvPr>
            </p:nvGraphicFramePr>
            <p:xfrm>
              <a:off x="139700" y="2286000"/>
              <a:ext cx="8915402" cy="2087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71641"/>
                    <a:gridCol w="1893859"/>
                    <a:gridCol w="1371600"/>
                    <a:gridCol w="838200"/>
                    <a:gridCol w="914400"/>
                    <a:gridCol w="1143000"/>
                    <a:gridCol w="1282702"/>
                  </a:tblGrid>
                  <a:tr h="350520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Algorithm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Attack</a:t>
                          </a:r>
                          <a:r>
                            <a:rPr lang="en-US" sz="1700" baseline="0" dirty="0" smtClean="0"/>
                            <a:t> type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#</a:t>
                          </a:r>
                          <a:r>
                            <a:rPr lang="en-US" sz="1700" dirty="0" err="1" smtClean="0"/>
                            <a:t>ciphertexts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Time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BW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Cipher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Ref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68680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SQR</a:t>
                          </a:r>
                          <a:r>
                            <a:rPr lang="en-US" sz="1700" baseline="0" dirty="0" smtClean="0"/>
                            <a:t>-and-</a:t>
                          </a:r>
                        </a:p>
                        <a:p>
                          <a:r>
                            <a:rPr lang="en-US" sz="1700" baseline="0" dirty="0" smtClean="0"/>
                            <a:t>always-MUL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Adaptive</a:t>
                          </a:r>
                        </a:p>
                        <a:p>
                          <a:r>
                            <a:rPr lang="en-US" sz="1700" dirty="0" smtClean="0"/>
                            <a:t>chosen </a:t>
                          </a:r>
                          <a:r>
                            <a:rPr lang="en-US" sz="1700" dirty="0" err="1" smtClean="0"/>
                            <a:t>ciphertext</a:t>
                          </a:r>
                          <a:endParaRPr lang="en-US" sz="17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46222" t="-42958" r="-305778" b="-1098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1 hour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50 kHz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RSA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[</a:t>
                          </a:r>
                          <a:r>
                            <a:rPr lang="en-US" sz="1700" dirty="0" err="1" smtClean="0"/>
                            <a:t>Genkin</a:t>
                          </a:r>
                          <a:r>
                            <a:rPr lang="en-US" sz="1700" dirty="0" smtClean="0"/>
                            <a:t> Shamir Tromer’14</a:t>
                          </a:r>
                          <a:r>
                            <a:rPr lang="en-US" sz="1700" dirty="0" smtClean="0"/>
                            <a:t>]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68680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SQR</a:t>
                          </a:r>
                          <a:r>
                            <a:rPr lang="en-US" sz="1700" baseline="0" dirty="0" smtClean="0"/>
                            <a:t>-and-</a:t>
                          </a:r>
                        </a:p>
                        <a:p>
                          <a:r>
                            <a:rPr lang="en-US" sz="1700" baseline="0" dirty="0" smtClean="0"/>
                            <a:t>always-MUL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Non-adaptive</a:t>
                          </a:r>
                        </a:p>
                        <a:p>
                          <a:r>
                            <a:rPr lang="en-US" sz="1700" dirty="0" smtClean="0"/>
                            <a:t>chosen </a:t>
                          </a:r>
                          <a:r>
                            <a:rPr lang="en-US" sz="1700" dirty="0" err="1" smtClean="0"/>
                            <a:t>ciphertext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46222" t="-141958" r="-305778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3 sec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2 MHz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err="1" smtClean="0"/>
                            <a:t>ElGamal</a:t>
                          </a:r>
                          <a:r>
                            <a:rPr lang="en-US" sz="1700" dirty="0" smtClean="0"/>
                            <a:t>,</a:t>
                          </a:r>
                          <a:r>
                            <a:rPr lang="en-US" sz="1700" baseline="0" dirty="0" smtClean="0"/>
                            <a:t> RSA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[</a:t>
                          </a:r>
                          <a:r>
                            <a:rPr lang="en-US" sz="1700" dirty="0" err="1" smtClean="0"/>
                            <a:t>Genkin</a:t>
                          </a:r>
                          <a:r>
                            <a:rPr lang="en-US" sz="1700" dirty="0" smtClean="0"/>
                            <a:t> </a:t>
                          </a:r>
                          <a:r>
                            <a:rPr lang="en-US" sz="1700" dirty="0" err="1" smtClean="0"/>
                            <a:t>Pipman</a:t>
                          </a:r>
                          <a:r>
                            <a:rPr lang="en-US" sz="1700" dirty="0" smtClean="0"/>
                            <a:t> Tromer’14</a:t>
                          </a:r>
                          <a:r>
                            <a:rPr lang="en-US" sz="1700" dirty="0" smtClean="0"/>
                            <a:t>]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2800" dirty="0" smtClean="0"/>
              <a:t>Physical side-channel attacks on PCs</a:t>
            </a:r>
            <a:endParaRPr lang="he-IL" sz="2800" dirty="0"/>
          </a:p>
        </p:txBody>
      </p:sp>
      <p:pic>
        <p:nvPicPr>
          <p:cNvPr id="1030" name="Picture 6" descr="http://www.softwareag.com/blog/reality_check/wp-content/uploads/2013/06/Stopwatch_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841957"/>
            <a:ext cx="835025" cy="10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292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ni.com/cms/images/devzone/tut/1085_8880_iso_m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0" b="85479" l="935" r="99533">
                        <a14:foregroundMark x1="28349" y1="73927" x2="28349" y2="73927"/>
                        <a14:foregroundMark x1="25701" y1="81848" x2="25701" y2="81848"/>
                        <a14:foregroundMark x1="9502" y1="81848" x2="9502" y2="81848"/>
                        <a14:foregroundMark x1="2492" y1="59736" x2="2492" y2="59736"/>
                        <a14:backgroundMark x1="16355" y1="79538" x2="16355" y2="79538"/>
                        <a14:backgroundMark x1="3427" y1="44884" x2="3427" y2="44884"/>
                        <a14:backgroundMark x1="3427" y1="41914" x2="3427" y2="41914"/>
                        <a14:backgroundMark x1="3271" y1="38944" x2="3271" y2="38944"/>
                        <a14:backgroundMark x1="3271" y1="36964" x2="3271" y2="36964"/>
                        <a14:backgroundMark x1="3427" y1="34983" x2="3427" y2="34983"/>
                        <a14:backgroundMark x1="3271" y1="33663" x2="3271" y2="33663"/>
                        <a14:backgroundMark x1="13240" y1="79208" x2="13240" y2="79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20" b="15017"/>
          <a:stretch/>
        </p:blipFill>
        <p:spPr bwMode="auto">
          <a:xfrm>
            <a:off x="5791200" y="5834353"/>
            <a:ext cx="2667000" cy="102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381000"/>
            <a:ext cx="8991600" cy="633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endParaRPr lang="en-US" dirty="0" smtClean="0"/>
          </a:p>
          <a:p>
            <a:pPr algn="l"/>
            <a:r>
              <a:rPr lang="en-US" sz="2400" dirty="0" smtClean="0"/>
              <a:t>Non-cryptographic:</a:t>
            </a:r>
            <a:br>
              <a:rPr lang="en-US" sz="2400" dirty="0" smtClean="0"/>
            </a:br>
            <a:r>
              <a:rPr lang="en-US" sz="1900" dirty="0">
                <a:solidFill>
                  <a:schemeClr val="tx1"/>
                </a:solidFill>
              </a:rPr>
              <a:t>[Oren Shamir 06], [Clark Mustafa </a:t>
            </a:r>
            <a:r>
              <a:rPr lang="en-US" sz="1900" dirty="0" err="1">
                <a:solidFill>
                  <a:schemeClr val="tx1"/>
                </a:solidFill>
              </a:rPr>
              <a:t>Randford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Sorber</a:t>
            </a:r>
            <a:r>
              <a:rPr lang="en-US" sz="1900" dirty="0">
                <a:solidFill>
                  <a:schemeClr val="tx1"/>
                </a:solidFill>
              </a:rPr>
              <a:t> Fu Xu 13], [</a:t>
            </a:r>
            <a:r>
              <a:rPr lang="en-US" sz="1900" dirty="0" err="1">
                <a:solidFill>
                  <a:schemeClr val="tx1"/>
                </a:solidFill>
              </a:rPr>
              <a:t>Zajic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Prvulovic</a:t>
            </a:r>
            <a:r>
              <a:rPr lang="en-US" sz="1900" dirty="0">
                <a:solidFill>
                  <a:schemeClr val="tx1"/>
                </a:solidFill>
              </a:rPr>
              <a:t> 14],  [</a:t>
            </a:r>
            <a:r>
              <a:rPr lang="en-US" sz="1900" dirty="0" err="1">
                <a:solidFill>
                  <a:schemeClr val="tx1"/>
                </a:solidFill>
              </a:rPr>
              <a:t>Guri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Kachlon</a:t>
            </a:r>
            <a:r>
              <a:rPr lang="en-US" sz="1900" dirty="0">
                <a:solidFill>
                  <a:schemeClr val="tx1"/>
                </a:solidFill>
              </a:rPr>
              <a:t> Hasson </a:t>
            </a:r>
            <a:r>
              <a:rPr lang="en-US" sz="1900" dirty="0" err="1">
                <a:solidFill>
                  <a:schemeClr val="tx1"/>
                </a:solidFill>
              </a:rPr>
              <a:t>Kedma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Mirsky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Elovici</a:t>
            </a:r>
            <a:r>
              <a:rPr lang="en-US" sz="1900" dirty="0">
                <a:solidFill>
                  <a:schemeClr val="tx1"/>
                </a:solidFill>
              </a:rPr>
              <a:t> 15] [</a:t>
            </a:r>
            <a:r>
              <a:rPr lang="en-US" sz="1900" dirty="0" err="1">
                <a:solidFill>
                  <a:schemeClr val="tx1"/>
                </a:solidFill>
              </a:rPr>
              <a:t>Guri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Monitz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Mirski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Elovici</a:t>
            </a:r>
            <a:r>
              <a:rPr lang="en-US" sz="1900" dirty="0">
                <a:solidFill>
                  <a:schemeClr val="tx1"/>
                </a:solidFill>
              </a:rPr>
              <a:t> 15], [</a:t>
            </a:r>
            <a:r>
              <a:rPr lang="en-US" sz="1900" dirty="0" err="1">
                <a:solidFill>
                  <a:schemeClr val="tx1"/>
                </a:solidFill>
              </a:rPr>
              <a:t>Masti</a:t>
            </a:r>
            <a:r>
              <a:rPr lang="en-US" sz="1900" dirty="0">
                <a:solidFill>
                  <a:schemeClr val="tx1"/>
                </a:solidFill>
              </a:rPr>
              <a:t> Rai </a:t>
            </a:r>
            <a:r>
              <a:rPr lang="en-US" sz="1900" dirty="0" err="1">
                <a:solidFill>
                  <a:schemeClr val="tx1"/>
                </a:solidFill>
              </a:rPr>
              <a:t>Ranganathan</a:t>
            </a:r>
            <a:r>
              <a:rPr lang="en-US" sz="1900" dirty="0">
                <a:solidFill>
                  <a:schemeClr val="tx1"/>
                </a:solidFill>
              </a:rPr>
              <a:t> Muller Thiele </a:t>
            </a:r>
            <a:r>
              <a:rPr lang="en-US" sz="1900" dirty="0" err="1">
                <a:solidFill>
                  <a:schemeClr val="tx1"/>
                </a:solidFill>
              </a:rPr>
              <a:t>Capkun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smtClean="0">
                <a:solidFill>
                  <a:schemeClr val="tx1"/>
                </a:solidFill>
              </a:rPr>
              <a:t>15</a:t>
            </a:r>
            <a:r>
              <a:rPr lang="en-US" sz="1900" dirty="0">
                <a:solidFill>
                  <a:schemeClr val="tx1"/>
                </a:solidFill>
              </a:rPr>
              <a:t>]</a:t>
            </a:r>
            <a:endParaRPr lang="en-US" sz="2400" dirty="0"/>
          </a:p>
          <a:p>
            <a:pPr algn="l"/>
            <a:endParaRPr lang="en-US" sz="2400" dirty="0" smtClean="0"/>
          </a:p>
          <a:p>
            <a:pPr algn="l"/>
            <a:endParaRPr lang="en-US" sz="1200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Modern implementations use windowed exponentiation (fixed or sliding window)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Attacks require either: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dirty="0" smtClean="0"/>
              <a:t>imple equipment , slow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smtClean="0"/>
              <a:t>lots of expensive equipment, fast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4747540"/>
                  </p:ext>
                </p:extLst>
              </p:nvPr>
            </p:nvGraphicFramePr>
            <p:xfrm>
              <a:off x="139700" y="2286000"/>
              <a:ext cx="8915402" cy="2087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71641"/>
                    <a:gridCol w="1893859"/>
                    <a:gridCol w="1371600"/>
                    <a:gridCol w="838200"/>
                    <a:gridCol w="914400"/>
                    <a:gridCol w="1143000"/>
                    <a:gridCol w="1282702"/>
                  </a:tblGrid>
                  <a:tr h="138991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Algorithm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Attack</a:t>
                          </a:r>
                          <a:r>
                            <a:rPr lang="en-US" sz="1700" baseline="0" dirty="0" smtClean="0"/>
                            <a:t> type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#</a:t>
                          </a:r>
                          <a:r>
                            <a:rPr lang="en-US" sz="1700" dirty="0" err="1" smtClean="0"/>
                            <a:t>ciphertexts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Time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BW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Cipher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Ref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43234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SQR</a:t>
                          </a:r>
                          <a:r>
                            <a:rPr lang="en-US" sz="1700" baseline="0" dirty="0" smtClean="0"/>
                            <a:t>-and-</a:t>
                          </a:r>
                        </a:p>
                        <a:p>
                          <a:r>
                            <a:rPr lang="en-US" sz="1700" baseline="0" dirty="0" smtClean="0"/>
                            <a:t>always-MUL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Adaptive</a:t>
                          </a:r>
                        </a:p>
                        <a:p>
                          <a:r>
                            <a:rPr lang="en-US" sz="1700" dirty="0" smtClean="0"/>
                            <a:t>chosen </a:t>
                          </a:r>
                          <a:r>
                            <a:rPr lang="en-US" sz="1700" dirty="0" err="1" smtClean="0"/>
                            <a:t>ciphertext</a:t>
                          </a:r>
                          <a:endParaRPr lang="en-US" sz="17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𝐾𝑒𝑦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𝑠𝑖𝑧𝑒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 smtClean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1 hour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50 kHz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RSA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[</a:t>
                          </a:r>
                          <a:r>
                            <a:rPr lang="en-US" sz="1700" dirty="0" err="1" smtClean="0"/>
                            <a:t>Genkin</a:t>
                          </a:r>
                          <a:r>
                            <a:rPr lang="en-US" sz="1700" dirty="0" smtClean="0"/>
                            <a:t> Shamir Tromer’14]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43234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SQR</a:t>
                          </a:r>
                          <a:r>
                            <a:rPr lang="en-US" sz="1700" baseline="0" dirty="0" smtClean="0"/>
                            <a:t>-and-</a:t>
                          </a:r>
                        </a:p>
                        <a:p>
                          <a:r>
                            <a:rPr lang="en-US" sz="1700" baseline="0" dirty="0" smtClean="0"/>
                            <a:t>always-MUL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Non-adaptive</a:t>
                          </a:r>
                        </a:p>
                        <a:p>
                          <a:r>
                            <a:rPr lang="en-US" sz="1700" dirty="0" smtClean="0"/>
                            <a:t>chosen </a:t>
                          </a:r>
                          <a:r>
                            <a:rPr lang="en-US" sz="1700" dirty="0" err="1" smtClean="0"/>
                            <a:t>ciphertext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3 sec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2 MHz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err="1" smtClean="0"/>
                            <a:t>ElGamal</a:t>
                          </a:r>
                          <a:r>
                            <a:rPr lang="en-US" sz="1700" dirty="0" smtClean="0"/>
                            <a:t>,</a:t>
                          </a:r>
                          <a:r>
                            <a:rPr lang="en-US" sz="1700" baseline="0" dirty="0" smtClean="0"/>
                            <a:t> RSA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[</a:t>
                          </a:r>
                          <a:r>
                            <a:rPr lang="en-US" sz="1700" dirty="0" err="1" smtClean="0"/>
                            <a:t>Genkin</a:t>
                          </a:r>
                          <a:r>
                            <a:rPr lang="en-US" sz="1700" dirty="0" smtClean="0"/>
                            <a:t> </a:t>
                          </a:r>
                          <a:r>
                            <a:rPr lang="en-US" sz="1700" dirty="0" err="1" smtClean="0"/>
                            <a:t>Pipman</a:t>
                          </a:r>
                          <a:r>
                            <a:rPr lang="en-US" sz="1700" dirty="0" smtClean="0"/>
                            <a:t> Tromer’14]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4747540"/>
                  </p:ext>
                </p:extLst>
              </p:nvPr>
            </p:nvGraphicFramePr>
            <p:xfrm>
              <a:off x="139700" y="2286000"/>
              <a:ext cx="8915402" cy="2087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71641"/>
                    <a:gridCol w="1893859"/>
                    <a:gridCol w="1371600"/>
                    <a:gridCol w="838200"/>
                    <a:gridCol w="914400"/>
                    <a:gridCol w="1143000"/>
                    <a:gridCol w="1282702"/>
                  </a:tblGrid>
                  <a:tr h="350520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Algorithm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Attack</a:t>
                          </a:r>
                          <a:r>
                            <a:rPr lang="en-US" sz="1700" baseline="0" dirty="0" smtClean="0"/>
                            <a:t> type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#</a:t>
                          </a:r>
                          <a:r>
                            <a:rPr lang="en-US" sz="1700" dirty="0" err="1" smtClean="0"/>
                            <a:t>ciphertexts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Time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BW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Cipher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Ref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68680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SQR</a:t>
                          </a:r>
                          <a:r>
                            <a:rPr lang="en-US" sz="1700" baseline="0" dirty="0" smtClean="0"/>
                            <a:t>-and-</a:t>
                          </a:r>
                        </a:p>
                        <a:p>
                          <a:r>
                            <a:rPr lang="en-US" sz="1700" baseline="0" dirty="0" smtClean="0"/>
                            <a:t>always-MUL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Adaptive</a:t>
                          </a:r>
                        </a:p>
                        <a:p>
                          <a:r>
                            <a:rPr lang="en-US" sz="1700" dirty="0" smtClean="0"/>
                            <a:t>chosen </a:t>
                          </a:r>
                          <a:r>
                            <a:rPr lang="en-US" sz="1700" dirty="0" err="1" smtClean="0"/>
                            <a:t>ciphertext</a:t>
                          </a:r>
                          <a:endParaRPr lang="en-US" sz="17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46222" t="-42958" r="-305778" b="-1098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1 hour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50 kHz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RSA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[</a:t>
                          </a:r>
                          <a:r>
                            <a:rPr lang="en-US" sz="1700" dirty="0" err="1" smtClean="0"/>
                            <a:t>Genkin</a:t>
                          </a:r>
                          <a:r>
                            <a:rPr lang="en-US" sz="1700" dirty="0" smtClean="0"/>
                            <a:t> Shamir Tromer’14</a:t>
                          </a:r>
                          <a:r>
                            <a:rPr lang="en-US" sz="1700" dirty="0" smtClean="0"/>
                            <a:t>]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68680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SQR</a:t>
                          </a:r>
                          <a:r>
                            <a:rPr lang="en-US" sz="1700" baseline="0" dirty="0" smtClean="0"/>
                            <a:t>-and-</a:t>
                          </a:r>
                        </a:p>
                        <a:p>
                          <a:r>
                            <a:rPr lang="en-US" sz="1700" baseline="0" dirty="0" smtClean="0"/>
                            <a:t>always-MUL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Non-adaptive</a:t>
                          </a:r>
                        </a:p>
                        <a:p>
                          <a:r>
                            <a:rPr lang="en-US" sz="1700" dirty="0" smtClean="0"/>
                            <a:t>chosen </a:t>
                          </a:r>
                          <a:r>
                            <a:rPr lang="en-US" sz="1700" dirty="0" err="1" smtClean="0"/>
                            <a:t>ciphertext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5"/>
                          <a:stretch>
                            <a:fillRect l="-246222" t="-141958" r="-305778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3 sec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2 MHz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err="1" smtClean="0"/>
                            <a:t>ElGamal</a:t>
                          </a:r>
                          <a:r>
                            <a:rPr lang="en-US" sz="1700" dirty="0" smtClean="0"/>
                            <a:t>,</a:t>
                          </a:r>
                          <a:r>
                            <a:rPr lang="en-US" sz="1700" baseline="0" dirty="0" smtClean="0"/>
                            <a:t> RSA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[</a:t>
                          </a:r>
                          <a:r>
                            <a:rPr lang="en-US" sz="1700" dirty="0" err="1" smtClean="0"/>
                            <a:t>Genkin</a:t>
                          </a:r>
                          <a:r>
                            <a:rPr lang="en-US" sz="1700" dirty="0" smtClean="0"/>
                            <a:t> </a:t>
                          </a:r>
                          <a:r>
                            <a:rPr lang="en-US" sz="1700" dirty="0" err="1" smtClean="0"/>
                            <a:t>Pipman</a:t>
                          </a:r>
                          <a:r>
                            <a:rPr lang="en-US" sz="1700" dirty="0" smtClean="0"/>
                            <a:t> Tromer’14</a:t>
                          </a:r>
                          <a:r>
                            <a:rPr lang="en-US" sz="1700" dirty="0" smtClean="0"/>
                            <a:t>]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2800" dirty="0" smtClean="0"/>
              <a:t>Physical side-channel attacks on PCs</a:t>
            </a:r>
            <a:endParaRPr lang="he-IL" sz="2800" dirty="0"/>
          </a:p>
        </p:txBody>
      </p:sp>
      <p:pic>
        <p:nvPicPr>
          <p:cNvPr id="1030" name="Picture 6" descr="http://www.softwareag.com/blog/reality_check/wp-content/uploads/2013/06/Stopwatch_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877517"/>
            <a:ext cx="835025" cy="10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752600"/>
            <a:ext cx="2514600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Cryptographic</a:t>
            </a:r>
            <a:r>
              <a:rPr lang="en-US" sz="2400" dirty="0" smtClean="0"/>
              <a:t>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08208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417 -0.1518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7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00278 -0.1733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86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" y="381000"/>
            <a:ext cx="8915400" cy="627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endParaRPr lang="en-US" dirty="0" smtClean="0"/>
          </a:p>
          <a:p>
            <a:pPr algn="l"/>
            <a:r>
              <a:rPr lang="en-US" sz="2400" dirty="0"/>
              <a:t>Cryptographic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endParaRPr lang="en-US" sz="2400" dirty="0" smtClean="0"/>
          </a:p>
          <a:p>
            <a:pPr algn="l"/>
            <a:endParaRPr lang="en-US" sz="1200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sz="1050" dirty="0" smtClean="0"/>
          </a:p>
          <a:p>
            <a:pPr algn="l"/>
            <a:r>
              <a:rPr lang="en-US" sz="2400" dirty="0" smtClean="0"/>
              <a:t>This work:</a:t>
            </a:r>
          </a:p>
          <a:p>
            <a:pPr algn="l"/>
            <a:endParaRPr lang="en-US" sz="2400" dirty="0" smtClean="0"/>
          </a:p>
          <a:p>
            <a:pPr algn="l"/>
            <a:endParaRPr lang="en-US" sz="2400" dirty="0"/>
          </a:p>
          <a:p>
            <a:pPr algn="l"/>
            <a:endParaRPr lang="en-US" sz="2400" dirty="0" smtClean="0"/>
          </a:p>
          <a:p>
            <a:pPr algn="l"/>
            <a:endParaRPr lang="en-US" sz="20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Equipment cost: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&lt;$300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can be done with a simple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radio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Effective on common cryptographic software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</a:rPr>
              <a:t>GnuPG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1.4.18, CVE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2014-3591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423282"/>
                  </p:ext>
                </p:extLst>
              </p:nvPr>
            </p:nvGraphicFramePr>
            <p:xfrm>
              <a:off x="139700" y="1143000"/>
              <a:ext cx="8915402" cy="2087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71641"/>
                    <a:gridCol w="1893859"/>
                    <a:gridCol w="1371600"/>
                    <a:gridCol w="838200"/>
                    <a:gridCol w="914400"/>
                    <a:gridCol w="1143000"/>
                    <a:gridCol w="1282702"/>
                  </a:tblGrid>
                  <a:tr h="138991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Algorithm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Attack</a:t>
                          </a:r>
                          <a:r>
                            <a:rPr lang="en-US" sz="1700" baseline="0" dirty="0" smtClean="0"/>
                            <a:t> type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#</a:t>
                          </a:r>
                          <a:r>
                            <a:rPr lang="en-US" sz="1700" dirty="0" err="1" smtClean="0"/>
                            <a:t>ciphertexts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Time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BW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Cipher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Ref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43234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SQR</a:t>
                          </a:r>
                          <a:r>
                            <a:rPr lang="en-US" sz="1700" baseline="0" dirty="0" smtClean="0"/>
                            <a:t>-and-</a:t>
                          </a:r>
                        </a:p>
                        <a:p>
                          <a:r>
                            <a:rPr lang="en-US" sz="1700" baseline="0" dirty="0" smtClean="0"/>
                            <a:t>always-MUL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Adaptive</a:t>
                          </a:r>
                        </a:p>
                        <a:p>
                          <a:r>
                            <a:rPr lang="en-US" sz="1700" dirty="0" smtClean="0"/>
                            <a:t>chosen </a:t>
                          </a:r>
                          <a:r>
                            <a:rPr lang="en-US" sz="1700" dirty="0" err="1" smtClean="0"/>
                            <a:t>ciphertext</a:t>
                          </a:r>
                          <a:endParaRPr lang="en-US" sz="17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𝐾𝑒𝑦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𝑠𝑖𝑧𝑒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 smtClean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1 hour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50 kHz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RSA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[</a:t>
                          </a:r>
                          <a:r>
                            <a:rPr lang="en-US" sz="1700" dirty="0" err="1" smtClean="0"/>
                            <a:t>Genkin</a:t>
                          </a:r>
                          <a:r>
                            <a:rPr lang="en-US" sz="1700" dirty="0" smtClean="0"/>
                            <a:t> Shamir Tromer’14]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43234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SQR</a:t>
                          </a:r>
                          <a:r>
                            <a:rPr lang="en-US" sz="1700" baseline="0" dirty="0" smtClean="0"/>
                            <a:t>-and-</a:t>
                          </a:r>
                        </a:p>
                        <a:p>
                          <a:r>
                            <a:rPr lang="en-US" sz="1700" baseline="0" dirty="0" smtClean="0"/>
                            <a:t>always-MUL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Non-adaptive</a:t>
                          </a:r>
                        </a:p>
                        <a:p>
                          <a:r>
                            <a:rPr lang="en-US" sz="1700" dirty="0" smtClean="0"/>
                            <a:t>chosen </a:t>
                          </a:r>
                          <a:r>
                            <a:rPr lang="en-US" sz="1700" dirty="0" err="1" smtClean="0"/>
                            <a:t>ciphertext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3 sec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2 MHz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err="1" smtClean="0"/>
                            <a:t>ElGamal</a:t>
                          </a:r>
                          <a:r>
                            <a:rPr lang="en-US" sz="1700" dirty="0" smtClean="0"/>
                            <a:t>,</a:t>
                          </a:r>
                          <a:r>
                            <a:rPr lang="en-US" sz="1700" baseline="0" dirty="0" smtClean="0"/>
                            <a:t> RSA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[</a:t>
                          </a:r>
                          <a:r>
                            <a:rPr lang="en-US" sz="1700" dirty="0" err="1" smtClean="0"/>
                            <a:t>Genkin</a:t>
                          </a:r>
                          <a:r>
                            <a:rPr lang="en-US" sz="1700" dirty="0" smtClean="0"/>
                            <a:t> </a:t>
                          </a:r>
                          <a:r>
                            <a:rPr lang="en-US" sz="1700" dirty="0" err="1" smtClean="0"/>
                            <a:t>Pipman</a:t>
                          </a:r>
                          <a:r>
                            <a:rPr lang="en-US" sz="1700" dirty="0" smtClean="0"/>
                            <a:t> Tromer’14]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423282"/>
                  </p:ext>
                </p:extLst>
              </p:nvPr>
            </p:nvGraphicFramePr>
            <p:xfrm>
              <a:off x="139700" y="1143000"/>
              <a:ext cx="8915402" cy="2087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71641"/>
                    <a:gridCol w="1893859"/>
                    <a:gridCol w="1371600"/>
                    <a:gridCol w="838200"/>
                    <a:gridCol w="914400"/>
                    <a:gridCol w="1143000"/>
                    <a:gridCol w="1282702"/>
                  </a:tblGrid>
                  <a:tr h="350520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Algorithm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Attack</a:t>
                          </a:r>
                          <a:r>
                            <a:rPr lang="en-US" sz="1700" baseline="0" dirty="0" smtClean="0"/>
                            <a:t> type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700" dirty="0" smtClean="0"/>
                            <a:t>#</a:t>
                          </a:r>
                          <a:r>
                            <a:rPr lang="en-US" sz="1700" dirty="0" err="1" smtClean="0"/>
                            <a:t>ciphertexts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Time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BW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Cipher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Ref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68680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SQR</a:t>
                          </a:r>
                          <a:r>
                            <a:rPr lang="en-US" sz="1700" baseline="0" dirty="0" smtClean="0"/>
                            <a:t>-and-</a:t>
                          </a:r>
                        </a:p>
                        <a:p>
                          <a:r>
                            <a:rPr lang="en-US" sz="1700" baseline="0" dirty="0" smtClean="0"/>
                            <a:t>always-MUL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Adaptive</a:t>
                          </a:r>
                        </a:p>
                        <a:p>
                          <a:r>
                            <a:rPr lang="en-US" sz="1700" dirty="0" smtClean="0"/>
                            <a:t>chosen </a:t>
                          </a:r>
                          <a:r>
                            <a:rPr lang="en-US" sz="1700" dirty="0" err="1" smtClean="0"/>
                            <a:t>ciphertext</a:t>
                          </a:r>
                          <a:endParaRPr lang="en-US" sz="17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46222" t="-42958" r="-305778" b="-1098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1 hour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50 kHz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RSA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[</a:t>
                          </a:r>
                          <a:r>
                            <a:rPr lang="en-US" sz="1700" dirty="0" err="1" smtClean="0"/>
                            <a:t>Genkin</a:t>
                          </a:r>
                          <a:r>
                            <a:rPr lang="en-US" sz="1700" dirty="0" smtClean="0"/>
                            <a:t> Shamir Tromer’14</a:t>
                          </a:r>
                          <a:r>
                            <a:rPr lang="en-US" sz="1700" dirty="0" smtClean="0"/>
                            <a:t>]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868680"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SQR</a:t>
                          </a:r>
                          <a:r>
                            <a:rPr lang="en-US" sz="1700" baseline="0" dirty="0" smtClean="0"/>
                            <a:t>-and-</a:t>
                          </a:r>
                        </a:p>
                        <a:p>
                          <a:r>
                            <a:rPr lang="en-US" sz="1700" baseline="0" dirty="0" smtClean="0"/>
                            <a:t>always-MUL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Non-adaptive</a:t>
                          </a:r>
                        </a:p>
                        <a:p>
                          <a:r>
                            <a:rPr lang="en-US" sz="1700" dirty="0" smtClean="0"/>
                            <a:t>chosen </a:t>
                          </a:r>
                          <a:r>
                            <a:rPr lang="en-US" sz="1700" dirty="0" err="1" smtClean="0"/>
                            <a:t>ciphertext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246222" t="-141958" r="-305778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3 sec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2 MHz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err="1" smtClean="0"/>
                            <a:t>ElGamal</a:t>
                          </a:r>
                          <a:r>
                            <a:rPr lang="en-US" sz="1700" dirty="0" smtClean="0"/>
                            <a:t>,</a:t>
                          </a:r>
                          <a:r>
                            <a:rPr lang="en-US" sz="1700" baseline="0" dirty="0" smtClean="0"/>
                            <a:t> RSA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700" dirty="0" smtClean="0"/>
                            <a:t>[</a:t>
                          </a:r>
                          <a:r>
                            <a:rPr lang="en-US" sz="1700" dirty="0" err="1" smtClean="0"/>
                            <a:t>Genkin</a:t>
                          </a:r>
                          <a:r>
                            <a:rPr lang="en-US" sz="1700" dirty="0" smtClean="0"/>
                            <a:t> </a:t>
                          </a:r>
                          <a:r>
                            <a:rPr lang="en-US" sz="1700" dirty="0" err="1" smtClean="0"/>
                            <a:t>Pipman</a:t>
                          </a:r>
                          <a:r>
                            <a:rPr lang="en-US" sz="1700" dirty="0" smtClean="0"/>
                            <a:t> Tromer’14</a:t>
                          </a:r>
                          <a:r>
                            <a:rPr lang="en-US" sz="1700" dirty="0" smtClean="0"/>
                            <a:t>]</a:t>
                          </a:r>
                          <a:endParaRPr lang="en-US" sz="17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2800" dirty="0" smtClean="0"/>
              <a:t>Physical side-channel attacks on PCs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46653769"/>
                  </p:ext>
                </p:extLst>
              </p:nvPr>
            </p:nvGraphicFramePr>
            <p:xfrm>
              <a:off x="152400" y="3931920"/>
              <a:ext cx="8915402" cy="944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71641"/>
                    <a:gridCol w="1893859"/>
                    <a:gridCol w="1371600"/>
                    <a:gridCol w="838200"/>
                    <a:gridCol w="914400"/>
                    <a:gridCol w="1143000"/>
                    <a:gridCol w="1282702"/>
                  </a:tblGrid>
                  <a:tr h="243234">
                    <a:tc>
                      <a:txBody>
                        <a:bodyPr/>
                        <a:lstStyle/>
                        <a:p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</a:rPr>
                            <a:t>Sliding window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</a:rPr>
                            <a:t>Non-adaptive</a:t>
                          </a:r>
                        </a:p>
                        <a:p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</a:rPr>
                            <a:t>chosen </a:t>
                          </a:r>
                          <a:r>
                            <a:rPr lang="en-US" sz="1700" b="0" i="0" dirty="0" err="1" smtClean="0">
                              <a:solidFill>
                                <a:srgbClr val="0070C0"/>
                              </a:solidFill>
                            </a:rPr>
                            <a:t>ciphertext</a:t>
                          </a:r>
                          <a:endParaRPr lang="en-US" sz="1700" b="0" i="0" dirty="0" smtClean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a:t>8  or 16</a:t>
                          </a:r>
                        </a:p>
                        <a:p>
                          <a:r>
                            <a:rPr lang="en-US" sz="1600" b="0" dirty="0" smtClean="0">
                              <a:solidFill>
                                <a:srgbClr val="0070C0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  <m:r>
                                    <a:rPr lang="en-US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0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b="0" i="0" dirty="0" smtClean="0">
                              <a:solidFill>
                                <a:srgbClr val="0070C0"/>
                              </a:solidFill>
                            </a:rPr>
                            <a:t> for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oMath>
                          </a14:m>
                          <a:r>
                            <a:rPr lang="en-US" sz="1600" b="0" i="0" dirty="0" smtClean="0">
                              <a:solidFill>
                                <a:srgbClr val="0070C0"/>
                              </a:solidFill>
                            </a:rPr>
                            <a:t>-bit window)</a:t>
                          </a:r>
                          <a:endParaRPr lang="en-US" sz="1200" b="0" i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</a:rPr>
                            <a:t>30 sec</a:t>
                          </a:r>
                          <a:endParaRPr lang="en-US" sz="1700" b="0" i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</a:rPr>
                            <a:t>100 </a:t>
                          </a:r>
                          <a:r>
                            <a:rPr lang="en-US" sz="1700" b="0" i="0" dirty="0" err="1" smtClean="0">
                              <a:solidFill>
                                <a:srgbClr val="0070C0"/>
                              </a:solidFill>
                            </a:rPr>
                            <a:t>kHZ</a:t>
                          </a:r>
                          <a:endParaRPr lang="en-US" sz="1700" b="0" i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b="0" i="0" dirty="0" err="1" smtClean="0">
                              <a:solidFill>
                                <a:srgbClr val="0070C0"/>
                              </a:solidFill>
                            </a:rPr>
                            <a:t>ElGamal</a:t>
                          </a:r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</a:rPr>
                            <a:t>,</a:t>
                          </a:r>
                          <a:r>
                            <a:rPr lang="en-US" sz="1700" b="0" i="0" baseline="0" dirty="0" smtClean="0">
                              <a:solidFill>
                                <a:srgbClr val="0070C0"/>
                              </a:solidFill>
                            </a:rPr>
                            <a:t> RSA</a:t>
                          </a:r>
                          <a:endParaRPr lang="en-US" sz="1700" b="0" i="0" dirty="0" smtClean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</a:rPr>
                            <a:t>This</a:t>
                          </a:r>
                          <a:r>
                            <a:rPr lang="en-US" sz="1700" b="0" i="0" baseline="0" dirty="0" smtClean="0">
                              <a:solidFill>
                                <a:srgbClr val="0070C0"/>
                              </a:solidFill>
                            </a:rPr>
                            <a:t> paper</a:t>
                          </a:r>
                          <a:endParaRPr lang="en-US" sz="1700" b="0" i="0" dirty="0" smtClean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43234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dirty="0" smtClean="0">
                              <a:solidFill>
                                <a:srgbClr val="0070C0"/>
                              </a:solidFill>
                            </a:rPr>
                            <a:t>Fixed window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46653769"/>
                  </p:ext>
                </p:extLst>
              </p:nvPr>
            </p:nvGraphicFramePr>
            <p:xfrm>
              <a:off x="152400" y="3931920"/>
              <a:ext cx="8915402" cy="9448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71641"/>
                    <a:gridCol w="1893859"/>
                    <a:gridCol w="1371600"/>
                    <a:gridCol w="838200"/>
                    <a:gridCol w="914400"/>
                    <a:gridCol w="1143000"/>
                    <a:gridCol w="1282702"/>
                  </a:tblGrid>
                  <a:tr h="609600">
                    <a:tc>
                      <a:txBody>
                        <a:bodyPr/>
                        <a:lstStyle/>
                        <a:p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</a:rPr>
                            <a:t>Sliding window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</a:rPr>
                            <a:t>Non-adaptive</a:t>
                          </a:r>
                        </a:p>
                        <a:p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</a:rPr>
                            <a:t>chosen </a:t>
                          </a:r>
                          <a:r>
                            <a:rPr lang="en-US" sz="1700" b="0" i="0" dirty="0" err="1" smtClean="0">
                              <a:solidFill>
                                <a:srgbClr val="0070C0"/>
                              </a:solidFill>
                            </a:rPr>
                            <a:t>ciphertext</a:t>
                          </a:r>
                          <a:endParaRPr lang="en-US" sz="1700" b="0" i="0" dirty="0" smtClean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46222" t="-1935" r="-305778" b="-8387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</a:rPr>
                            <a:t>30 sec</a:t>
                          </a:r>
                          <a:endParaRPr lang="en-US" sz="1700" b="0" i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</a:rPr>
                            <a:t>100 </a:t>
                          </a:r>
                          <a:r>
                            <a:rPr lang="en-US" sz="1700" b="0" i="0" dirty="0" err="1" smtClean="0">
                              <a:solidFill>
                                <a:srgbClr val="0070C0"/>
                              </a:solidFill>
                            </a:rPr>
                            <a:t>kHZ</a:t>
                          </a:r>
                          <a:endParaRPr lang="en-US" sz="1700" b="0" i="0" dirty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b="0" i="0" dirty="0" err="1" smtClean="0">
                              <a:solidFill>
                                <a:srgbClr val="0070C0"/>
                              </a:solidFill>
                            </a:rPr>
                            <a:t>ElGamal</a:t>
                          </a:r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</a:rPr>
                            <a:t>,</a:t>
                          </a:r>
                          <a:r>
                            <a:rPr lang="en-US" sz="1700" b="0" i="0" baseline="0" dirty="0" smtClean="0">
                              <a:solidFill>
                                <a:srgbClr val="0070C0"/>
                              </a:solidFill>
                            </a:rPr>
                            <a:t> RSA</a:t>
                          </a:r>
                          <a:endParaRPr lang="en-US" sz="1700" b="0" i="0" dirty="0" smtClean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b="0" i="0" dirty="0" smtClean="0">
                              <a:solidFill>
                                <a:srgbClr val="0070C0"/>
                              </a:solidFill>
                            </a:rPr>
                            <a:t>This</a:t>
                          </a:r>
                          <a:r>
                            <a:rPr lang="en-US" sz="1700" b="0" i="0" baseline="0" dirty="0" smtClean="0">
                              <a:solidFill>
                                <a:srgbClr val="0070C0"/>
                              </a:solidFill>
                            </a:rPr>
                            <a:t> paper</a:t>
                          </a:r>
                          <a:endParaRPr lang="en-US" sz="1700" b="0" i="0" dirty="0" smtClean="0">
                            <a:solidFill>
                              <a:srgbClr val="0070C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dirty="0" smtClean="0">
                              <a:solidFill>
                                <a:srgbClr val="0070C0"/>
                              </a:solidFill>
                            </a:rPr>
                            <a:t>Fixed window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4F0ED"/>
              </a:clrFrom>
              <a:clrTo>
                <a:srgbClr val="F4F0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 t="49015" r="63702" b="27923"/>
          <a:stretch/>
        </p:blipFill>
        <p:spPr>
          <a:xfrm>
            <a:off x="7345412" y="4835406"/>
            <a:ext cx="681886" cy="879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7086600" y="5638800"/>
            <a:ext cx="1199511" cy="462081"/>
            <a:chOff x="5955032" y="3050799"/>
            <a:chExt cx="2887980" cy="111252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5955032" y="3050799"/>
              <a:ext cx="2887980" cy="1112520"/>
            </a:xfrm>
            <a:prstGeom prst="rect">
              <a:avLst/>
            </a:prstGeom>
            <a:solidFill>
              <a:srgbClr val="F0F0F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A42700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664" y="3149858"/>
              <a:ext cx="2712716" cy="914402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 bwMode="auto">
          <a:xfrm>
            <a:off x="6705600" y="3962400"/>
            <a:ext cx="1003040" cy="288916"/>
          </a:xfrm>
          <a:prstGeom prst="rect">
            <a:avLst/>
          </a:prstGeom>
          <a:noFill/>
          <a:ln w="66675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555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Attacking </a:t>
            </a:r>
            <a:r>
              <a:rPr lang="en-US" dirty="0" err="1" smtClean="0"/>
              <a:t>ElGamal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024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916988" algn="r"/>
              </a:tabLst>
            </a:pPr>
            <a:r>
              <a:rPr lang="en-US" sz="2800" dirty="0" err="1" smtClean="0"/>
              <a:t>ElGamal</a:t>
            </a:r>
            <a:r>
              <a:rPr lang="en-US" sz="2800" dirty="0" smtClean="0"/>
              <a:t> encryption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 bwMode="auto">
              <a:xfrm>
                <a:off x="228600" y="1524000"/>
                <a:ext cx="3962400" cy="3352800"/>
              </a:xfrm>
              <a:prstGeom prst="rect">
                <a:avLst/>
              </a:prstGeom>
              <a:solidFill>
                <a:srgbClr val="F1F6C6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sng" strike="noStrike" cap="none" normalizeH="0" baseline="0" dirty="0" smtClean="0">
                    <a:ln>
                      <a:noFill/>
                    </a:ln>
                    <a:solidFill>
                      <a:srgbClr val="6600FF"/>
                    </a:solidFill>
                    <a:effectLst/>
                    <a:latin typeface="Arial" charset="0"/>
                  </a:rPr>
                  <a:t>Key setup</a:t>
                </a:r>
              </a:p>
              <a:p>
                <a:pPr marL="342900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 err="1">
                    <a:solidFill>
                      <a:schemeClr val="tx1"/>
                    </a:solidFill>
                    <a:latin typeface="Arial" charset="0"/>
                  </a:rPr>
                  <a:t>p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Arial" charset="0"/>
                  </a:rPr>
                  <a:t>k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Arial" charset="0"/>
                  </a:rPr>
                  <a:t>:</a:t>
                </a:r>
                <a:r>
                  <a:rPr lang="en-US" sz="2400" dirty="0" smtClean="0">
                    <a:solidFill>
                      <a:schemeClr val="tx1"/>
                    </a:solidFill>
                    <a:latin typeface="Arial" charset="0"/>
                  </a:rPr>
                  <a:t> prime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, </a:t>
                </a:r>
                <a:b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generator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en-US" sz="2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kumimoji="0" lang="en-US" sz="2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kumimoji="0" lang="en-US" sz="2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,</a:t>
                </a:r>
                <a:b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</a:b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h</m:t>
                    </m:r>
                    <m:r>
                      <a: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kumimoji="0" lang="en-US" sz="2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kumimoji="0" 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𝑚𝑜𝑑</m:t>
                    </m:r>
                    <m:r>
                      <a:rPr kumimoji="0" 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for a</a:t>
                </a:r>
                <a:r>
                  <a:rPr kumimoji="0" lang="en-US" sz="2400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random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.</a:t>
                </a:r>
              </a:p>
              <a:p>
                <a:pPr marL="342900" marR="0" indent="-34290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sz="2400" b="1" dirty="0" err="1">
                    <a:solidFill>
                      <a:schemeClr val="tx1"/>
                    </a:solidFill>
                    <a:latin typeface="Arial" charset="0"/>
                  </a:rPr>
                  <a:t>s</a:t>
                </a:r>
                <a:r>
                  <a:rPr lang="en-US" sz="2400" b="1" dirty="0" err="1" smtClean="0">
                    <a:solidFill>
                      <a:schemeClr val="tx1"/>
                    </a:solidFill>
                    <a:latin typeface="Arial" charset="0"/>
                  </a:rPr>
                  <a:t>k</a:t>
                </a:r>
                <a:r>
                  <a:rPr lang="en-US" sz="2400" b="1" dirty="0" smtClean="0">
                    <a:solidFill>
                      <a:schemeClr val="tx1"/>
                    </a:solidFill>
                    <a:latin typeface="Arial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524000"/>
                <a:ext cx="3962400" cy="3352800"/>
              </a:xfrm>
              <a:prstGeom prst="rect">
                <a:avLst/>
              </a:prstGeom>
              <a:blipFill rotWithShape="0">
                <a:blip r:embed="rId3"/>
                <a:stretch>
                  <a:fillRect l="-2141" b="-3610"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 bwMode="auto">
              <a:xfrm>
                <a:off x="251461" y="5029200"/>
                <a:ext cx="3962399" cy="991604"/>
              </a:xfrm>
              <a:prstGeom prst="rect">
                <a:avLst/>
              </a:prstGeom>
              <a:solidFill>
                <a:srgbClr val="CCFFCC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sng" strike="noStrike" cap="none" normalizeH="0" baseline="0" dirty="0" smtClean="0">
                    <a:ln>
                      <a:noFill/>
                    </a:ln>
                    <a:solidFill>
                      <a:srgbClr val="6600FF"/>
                    </a:solidFill>
                    <a:effectLst/>
                    <a:latin typeface="Arial" charset="0"/>
                  </a:rPr>
                  <a:t>Encryption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0" lang="en-US" sz="24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kumimoji="0" 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p>
                    </m:sSup>
                    <m:r>
                      <a:rPr lang="en-US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461" y="5029200"/>
                <a:ext cx="3962399" cy="991604"/>
              </a:xfrm>
              <a:prstGeom prst="rect">
                <a:avLst/>
              </a:prstGeom>
              <a:blipFill rotWithShape="0">
                <a:blip r:embed="rId4"/>
                <a:stretch>
                  <a:fillRect l="-1988" t="-10180" b="-6587"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 bwMode="auto">
              <a:xfrm>
                <a:off x="5105400" y="1524000"/>
                <a:ext cx="3733800" cy="1600200"/>
              </a:xfrm>
              <a:prstGeom prst="rect">
                <a:avLst/>
              </a:prstGeom>
              <a:solidFill>
                <a:srgbClr val="FBD5E7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sng" strike="noStrike" cap="none" normalizeH="0" baseline="0" dirty="0" smtClean="0">
                    <a:ln>
                      <a:noFill/>
                    </a:ln>
                    <a:solidFill>
                      <a:srgbClr val="6600FF"/>
                    </a:solidFill>
                    <a:effectLst/>
                    <a:latin typeface="Arial" charset="0"/>
                  </a:rPr>
                  <a:t>Decryption</a:t>
                </a:r>
              </a:p>
              <a:p>
                <a:pPr marR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r>
                  <a:rPr lang="en-US" sz="2400" dirty="0" smtClean="0">
                    <a:solidFill>
                      <a:schemeClr val="tx1"/>
                    </a:solidFill>
                    <a:latin typeface="Arial" charset="0"/>
                  </a:rPr>
                  <a:t/>
                </a:r>
                <a:br>
                  <a:rPr lang="en-US" sz="2400" dirty="0" smtClean="0">
                    <a:solidFill>
                      <a:schemeClr val="tx1"/>
                    </a:solidFill>
                    <a:latin typeface="Arial" charset="0"/>
                  </a:rPr>
                </a:br>
                <a:endParaRPr lang="en-US" sz="2400" dirty="0" smtClean="0">
                  <a:solidFill>
                    <a:schemeClr val="tx1"/>
                  </a:solidFill>
                  <a:latin typeface="Arial" charset="0"/>
                </a:endParaRPr>
              </a:p>
              <a:p>
                <a:pPr marR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sz="2400" dirty="0" smtClean="0">
                  <a:solidFill>
                    <a:srgbClr val="6600FF"/>
                  </a:solidFill>
                  <a:latin typeface="Arial" charset="0"/>
                </a:endParaRPr>
              </a:p>
              <a:p>
                <a:pPr marR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lang="en-US" sz="2400" dirty="0">
                  <a:solidFill>
                    <a:srgbClr val="6600FF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5400" y="1524000"/>
                <a:ext cx="3733800" cy="1600200"/>
              </a:xfrm>
              <a:prstGeom prst="rect">
                <a:avLst/>
              </a:prstGeom>
              <a:blipFill rotWithShape="0">
                <a:blip r:embed="rId5"/>
                <a:stretch>
                  <a:fillRect l="-2273" t="-4494"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 bwMode="auto">
          <a:xfrm>
            <a:off x="5867400" y="2057400"/>
            <a:ext cx="2133600" cy="457200"/>
          </a:xfrm>
          <a:prstGeom prst="rect">
            <a:avLst/>
          </a:prstGeom>
          <a:noFill/>
          <a:ln w="66675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A427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173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|0.4|0.3|0.4|0.3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3|0.2"/>
</p:tagLst>
</file>

<file path=ppt/theme/theme1.xml><?xml version="1.0" encoding="utf-8"?>
<a:theme xmlns:a="http://schemas.openxmlformats.org/drawingml/2006/main" name="GrayGrad">
  <a:themeElements>
    <a:clrScheme name="Custom 2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RSA2006ConferenceTemplate1">
      <a:majorFont>
        <a:latin typeface="Arial"/>
        <a:ea typeface=""/>
        <a:cs typeface="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ln>
              <a:noFill/>
            </a:ln>
            <a:solidFill>
              <a:srgbClr val="A427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A427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SA2006ConferenceTemplate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6666FF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00008A"/>
        </a:accent6>
        <a:hlink>
          <a:srgbClr val="808080"/>
        </a:hlink>
        <a:folHlink>
          <a:srgbClr val="1C1C1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rayGrad" id="{AD62E526-F25A-4DD7-AE27-FA5584232D16}" vid="{05D20DB2-257B-40E1-8C11-230A2CBDF6B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62490</TotalTime>
  <Words>620</Words>
  <Application>Microsoft Office PowerPoint</Application>
  <PresentationFormat>On-screen Show (4:3)</PresentationFormat>
  <Paragraphs>348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Ebrima</vt:lpstr>
      <vt:lpstr>Arial Unicode MS</vt:lpstr>
      <vt:lpstr>Courier New</vt:lpstr>
      <vt:lpstr>Times New Roman</vt:lpstr>
      <vt:lpstr>Arial Black</vt:lpstr>
      <vt:lpstr>Arial</vt:lpstr>
      <vt:lpstr>Lucida Console</vt:lpstr>
      <vt:lpstr>Cambria Math</vt:lpstr>
      <vt:lpstr>GrayGrad</vt:lpstr>
      <vt:lpstr> Stealing Keys from PCs using a Radio:   Cheap Electromagnetic Attacks on Windowed Exponentiation</vt:lpstr>
      <vt:lpstr>Side channel attacks</vt:lpstr>
      <vt:lpstr>Problems with Attacking PCs</vt:lpstr>
      <vt:lpstr>Physical side-channel attacks on PCs</vt:lpstr>
      <vt:lpstr>Physical side-channel attacks on PCs</vt:lpstr>
      <vt:lpstr>Physical side-channel attacks on PCs</vt:lpstr>
      <vt:lpstr>Physical side-channel attacks on PCs</vt:lpstr>
      <vt:lpstr>Attacking ElGamal</vt:lpstr>
      <vt:lpstr>ElGamal encryption</vt:lpstr>
      <vt:lpstr>Fixed-window modular exponentiation</vt:lpstr>
      <vt:lpstr>Fixed-window modular exponentiation</vt:lpstr>
      <vt:lpstr>Demo:  ElGamal key extraction</vt:lpstr>
      <vt:lpstr>Portable Instrument for Trace Acquisition (PITA)</vt:lpstr>
      <vt:lpstr>Electromagnetic attacks</vt:lpstr>
      <vt:lpstr>Leaking the secret key</vt:lpstr>
      <vt:lpstr>ElGamal Key Extraction</vt:lpstr>
      <vt:lpstr>ElGamal Key Extraction</vt:lpstr>
      <vt:lpstr>ElGamal Key Extraction</vt:lpstr>
      <vt:lpstr>Key extraction via commodity radio receiver</vt:lpstr>
      <vt:lpstr>Key extraction from 50cm away</vt:lpstr>
      <vt:lpstr>Thanks!</vt:lpstr>
      <vt:lpstr>Thanks!</vt:lpstr>
      <vt:lpstr>Thanks!</vt:lpstr>
      <vt:lpstr>Thanks!</vt:lpstr>
      <vt:lpstr>Thanks!</vt:lpstr>
    </vt:vector>
  </TitlesOfParts>
  <Company>MIT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DynaomoREA</dc:title>
  <dc:creator>Eran Tromer</dc:creator>
  <cp:lastModifiedBy>DANI</cp:lastModifiedBy>
  <cp:revision>2162</cp:revision>
  <cp:lastPrinted>2012-02-15T21:25:47Z</cp:lastPrinted>
  <dcterms:created xsi:type="dcterms:W3CDTF">2006-01-14T22:20:18Z</dcterms:created>
  <dcterms:modified xsi:type="dcterms:W3CDTF">2015-09-26T19:24:07Z</dcterms:modified>
</cp:coreProperties>
</file>