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15" r:id="rId1"/>
  </p:sldMasterIdLst>
  <p:notesMasterIdLst>
    <p:notesMasterId r:id="rId27"/>
  </p:notesMasterIdLst>
  <p:handoutMasterIdLst>
    <p:handoutMasterId r:id="rId28"/>
  </p:handoutMasterIdLst>
  <p:sldIdLst>
    <p:sldId id="348" r:id="rId2"/>
    <p:sldId id="350" r:id="rId3"/>
    <p:sldId id="351" r:id="rId4"/>
    <p:sldId id="356" r:id="rId5"/>
    <p:sldId id="355" r:id="rId6"/>
    <p:sldId id="352" r:id="rId7"/>
    <p:sldId id="378" r:id="rId8"/>
    <p:sldId id="357" r:id="rId9"/>
    <p:sldId id="358" r:id="rId10"/>
    <p:sldId id="359" r:id="rId11"/>
    <p:sldId id="360" r:id="rId12"/>
    <p:sldId id="353" r:id="rId13"/>
    <p:sldId id="361" r:id="rId14"/>
    <p:sldId id="362" r:id="rId15"/>
    <p:sldId id="370" r:id="rId16"/>
    <p:sldId id="374" r:id="rId17"/>
    <p:sldId id="368" r:id="rId18"/>
    <p:sldId id="354" r:id="rId19"/>
    <p:sldId id="349" r:id="rId20"/>
    <p:sldId id="372" r:id="rId21"/>
    <p:sldId id="365" r:id="rId22"/>
    <p:sldId id="364" r:id="rId23"/>
    <p:sldId id="366" r:id="rId24"/>
    <p:sldId id="367" r:id="rId25"/>
    <p:sldId id="258" r:id="rId26"/>
  </p:sldIdLst>
  <p:sldSz cx="9144000" cy="6858000" type="screen4x3"/>
  <p:notesSz cx="7099300" cy="10234613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E6"/>
    <a:srgbClr val="FF0066"/>
    <a:srgbClr val="DEE6ED"/>
    <a:srgbClr val="C8D8E6"/>
    <a:srgbClr val="23476E"/>
    <a:srgbClr val="23214A"/>
    <a:srgbClr val="969696"/>
    <a:srgbClr val="FDEA5D"/>
    <a:srgbClr val="4086BF"/>
    <a:srgbClr val="FFA3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95" autoAdjust="0"/>
    <p:restoredTop sz="94667" autoAdjust="0"/>
  </p:normalViewPr>
  <p:slideViewPr>
    <p:cSldViewPr snapToObjects="1" showGuides="1">
      <p:cViewPr varScale="1">
        <p:scale>
          <a:sx n="126" d="100"/>
          <a:sy n="126" d="100"/>
        </p:scale>
        <p:origin x="-1194" y="-102"/>
      </p:cViewPr>
      <p:guideLst>
        <p:guide orient="horz" pos="799"/>
        <p:guide orient="horz" pos="4020"/>
        <p:guide pos="158"/>
        <p:guide pos="56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73" d="100"/>
          <a:sy n="73" d="100"/>
        </p:scale>
        <p:origin x="-3282" y="-120"/>
      </p:cViewPr>
      <p:guideLst>
        <p:guide orient="horz" pos="187"/>
        <p:guide orient="horz" pos="638"/>
        <p:guide orient="horz" pos="453"/>
        <p:guide orient="horz" pos="6262"/>
        <p:guide pos="4186"/>
        <p:guide pos="286"/>
        <p:guide pos="830"/>
        <p:guide pos="38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53306" y="296863"/>
            <a:ext cx="4422857" cy="41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55819">
              <a:defRPr sz="1200">
                <a:latin typeface="Tahoma" pitchFamily="34" charset="0"/>
              </a:defRPr>
            </a:lvl1pPr>
          </a:lstStyle>
          <a:p>
            <a:r>
              <a:rPr lang="en-US" smtClean="0">
                <a:solidFill>
                  <a:srgbClr val="00214A"/>
                </a:solidFill>
                <a:latin typeface="Verdana" pitchFamily="34" charset="0"/>
              </a:rPr>
              <a:t>Accelerating Homomorphic Evaluation on Reconfigurable Hardware</a:t>
            </a:r>
            <a:endParaRPr lang="en-US" dirty="0">
              <a:solidFill>
                <a:srgbClr val="00214A"/>
              </a:solidFill>
              <a:latin typeface="Verdana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7072" y="295163"/>
            <a:ext cx="880886" cy="41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1317625" y="9941842"/>
            <a:ext cx="4824413" cy="1796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 algn="ctr"/>
            <a:r>
              <a:rPr lang="en-US" sz="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© Infineon Technologies AG 2015. All rights reserved.</a:t>
            </a:r>
            <a:endParaRPr lang="en-US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"/>
          </p:nvPr>
        </p:nvSpPr>
        <p:spPr>
          <a:xfrm>
            <a:off x="453306" y="9941842"/>
            <a:ext cx="864319" cy="1796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 algn="l"/>
            <a:r>
              <a:rPr lang="en-US" sz="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14.09.2015</a:t>
            </a:r>
            <a:endParaRPr lang="en-US" sz="8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"/>
          </p:nvPr>
        </p:nvSpPr>
        <p:spPr>
          <a:xfrm>
            <a:off x="6142038" y="9941842"/>
            <a:ext cx="448737" cy="1796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fld id="{DFB749A4-3C07-4C3E-BA8C-D54E339443F6}" type="slidenum">
              <a:rPr lang="en-US" sz="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‹#›</a:t>
            </a:fld>
            <a:endParaRPr lang="en-US" sz="8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28692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3305" y="1012850"/>
            <a:ext cx="6191969" cy="46439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53306" y="5868498"/>
            <a:ext cx="6191968" cy="36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Notes</a:t>
            </a:r>
          </a:p>
        </p:txBody>
      </p:sp>
      <p:sp>
        <p:nvSpPr>
          <p:cNvPr id="2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54025" y="295163"/>
            <a:ext cx="4422857" cy="41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55819">
              <a:defRPr sz="1200">
                <a:latin typeface="Verdana" pitchFamily="34" charset="0"/>
              </a:defRPr>
            </a:lvl1pPr>
          </a:lstStyle>
          <a:p>
            <a:r>
              <a:rPr lang="en-US" smtClean="0">
                <a:solidFill>
                  <a:srgbClr val="00214A"/>
                </a:solidFill>
              </a:rPr>
              <a:t>Accelerating Homomorphic Evaluation on Reconfigurable Hardware</a:t>
            </a:r>
            <a:endParaRPr lang="en-US" dirty="0">
              <a:solidFill>
                <a:srgbClr val="00214A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7072" y="295163"/>
            <a:ext cx="880886" cy="41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1317625" y="9940925"/>
            <a:ext cx="4824411" cy="144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453306" y="9940925"/>
            <a:ext cx="864320" cy="144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14.09.2015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5"/>
          </p:nvPr>
        </p:nvSpPr>
        <p:spPr>
          <a:xfrm>
            <a:off x="6142037" y="9940925"/>
            <a:ext cx="503237" cy="144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55D287AB-1C16-4E54-8B34-5A33C6A3C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418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rgbClr val="00214A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rgbClr val="00214A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rgbClr val="00214A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rgbClr val="00214A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rgbClr val="00214A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214A"/>
                </a:solidFill>
              </a:rPr>
              <a:t>Accelerating Homomorphic Evaluation on Reconfigurable Hardware</a:t>
            </a:r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14.09.2015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3812D2-E169-4957-9FB1-7FA0CA5E78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36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A23AA-6CE5-46F3-8262-03C8EAE3E2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68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3CC5F-6F7E-480E-B84D-2149853AEA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87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214A"/>
                </a:solidFill>
              </a:rPr>
              <a:t>Accelerating Homomorphic Evaluation on Reconfigurable Hardware</a:t>
            </a:r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14.09.2015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3BA17FE-F8BB-42C7-8B4B-151EBC64E1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99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214A"/>
                </a:solidFill>
              </a:rPr>
              <a:t>Accelerating Homomorphic Evaluation on Reconfigurable Hardware</a:t>
            </a:r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14.09.2015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1B29047-5E8E-4CCB-95B0-2544AC7E26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7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8378E-67C7-4680-B5A2-F7BD32CBA2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28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214A"/>
                </a:solidFill>
              </a:rPr>
              <a:t>Accelerating Homomorphic Evaluation on Reconfigurable Hardware</a:t>
            </a:r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14.09.2015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C78771F-1B18-41DA-81B2-4ED6A78544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35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214A"/>
                </a:solidFill>
              </a:rPr>
              <a:t>Accelerating Homomorphic Evaluation on Reconfigurable Hardware</a:t>
            </a:r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14.09.2015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656A707-312F-428A-B678-B39DCC5F16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81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214A"/>
                </a:solidFill>
              </a:rPr>
              <a:t>Accelerating Homomorphic Evaluation on Reconfigurable Hardware</a:t>
            </a:r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14.09.2015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C191CD-D97B-40C5-968F-45A37BFF2D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2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214A"/>
                </a:solidFill>
              </a:rPr>
              <a:t>Accelerating Homomorphic Evaluation on Reconfigurable Hardware</a:t>
            </a:r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14.09.2015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B76E834-9AEA-4391-92C5-B80421A434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78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214A"/>
                </a:solidFill>
              </a:rPr>
              <a:t>Accelerating Homomorphic Evaluation on Reconfigurable Hardware</a:t>
            </a:r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14.09.2015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E3876C5-2120-47B7-9FF5-7D175ECC36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76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214A"/>
                </a:solidFill>
              </a:rPr>
              <a:t>Accelerating Homomorphic Evaluation on Reconfigurable Hardware</a:t>
            </a:r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14.09.2015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E4821EB-67AC-4FD7-AAE5-C72BA65F1E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30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214A"/>
                </a:solidFill>
              </a:rPr>
              <a:t>Accelerating Homomorphic Evaluation on Reconfigurable Hardware</a:t>
            </a:r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14.09.2015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14B364-CEDA-4751-876A-8AE136449B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834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214A"/>
                </a:solidFill>
              </a:rPr>
              <a:t>Accelerating Homomorphic Evaluation on Reconfigurable Hardware</a:t>
            </a:r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14.09.2015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B5AF2F3-9A7C-4831-BFB6-2A3615DD816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074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214A"/>
                </a:solidFill>
              </a:rPr>
              <a:t>Accelerating Homomorphic Evaluation on Reconfigurable Hardware</a:t>
            </a:r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14.09.2015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E366C2E-3D05-4692-B797-D168203C60B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90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214A"/>
                </a:solidFill>
              </a:rPr>
              <a:t>Accelerating Homomorphic Evaluation on Reconfigurable Hardware</a:t>
            </a:r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14.09.2015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CB353A3-0817-4CAE-9F43-7DEA82D229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418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214A"/>
                </a:solidFill>
              </a:rPr>
              <a:t>Accelerating Homomorphic Evaluation on Reconfigurable Hardware</a:t>
            </a:r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14.09.2015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2CCF2D-2F95-4DC9-A525-92B0B18092B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843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8" name="Notes Placeholder 2"/>
          <p:cNvSpPr>
            <a:spLocks noGrp="1"/>
          </p:cNvSpPr>
          <p:nvPr>
            <p:ph type="body" idx="3"/>
          </p:nvPr>
        </p:nvSpPr>
        <p:spPr>
          <a:xfrm>
            <a:off x="453306" y="5868498"/>
            <a:ext cx="6191968" cy="3672000"/>
          </a:xfrm>
        </p:spPr>
        <p:txBody>
          <a:bodyPr>
            <a:normAutofit/>
          </a:bodyPr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454025" y="295163"/>
            <a:ext cx="4422857" cy="419422"/>
          </a:xfrm>
        </p:spPr>
        <p:txBody>
          <a:bodyPr/>
          <a:lstStyle/>
          <a:p>
            <a:r>
              <a:rPr lang="en-US" smtClean="0"/>
              <a:t>Accelerating Homomorphic Evaluation on Reconfigurable Hardware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1317625" y="9940925"/>
            <a:ext cx="4824411" cy="144933"/>
          </a:xfrm>
        </p:spPr>
        <p:txBody>
          <a:bodyPr/>
          <a:lstStyle/>
          <a:p>
            <a:r>
              <a:rPr lang="en-US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11" name="Date Placeholder 5"/>
          <p:cNvSpPr>
            <a:spLocks noGrp="1"/>
          </p:cNvSpPr>
          <p:nvPr>
            <p:ph type="dt" idx="1"/>
          </p:nvPr>
        </p:nvSpPr>
        <p:spPr>
          <a:xfrm>
            <a:off x="453306" y="9940925"/>
            <a:ext cx="864320" cy="144933"/>
          </a:xfrm>
        </p:spPr>
        <p:txBody>
          <a:bodyPr/>
          <a:lstStyle/>
          <a:p>
            <a:r>
              <a:rPr lang="en-US" smtClean="0"/>
              <a:t>14.09.2015</a:t>
            </a: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142037" y="9940925"/>
            <a:ext cx="503237" cy="144933"/>
          </a:xfrm>
        </p:spPr>
        <p:txBody>
          <a:bodyPr/>
          <a:lstStyle/>
          <a:p>
            <a:fld id="{5EC11313-5C07-4669-84F7-772EAE5C7514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214A"/>
                </a:solidFill>
              </a:rPr>
              <a:t>Accelerating Homomorphic Evaluation on Reconfigurable Hardware</a:t>
            </a:r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14.09.2015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229C692-BF2F-42BF-BCA6-E200FAB34A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4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214A"/>
                </a:solidFill>
              </a:rPr>
              <a:t>Accelerating Homomorphic Evaluation on Reconfigurable Hardware</a:t>
            </a:r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14.09.2015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8A1EDC-95F7-46A9-8031-B71C967046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25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214A"/>
                </a:solidFill>
              </a:rPr>
              <a:t>Accelerating Homomorphic Evaluation on Reconfigurable Hardware</a:t>
            </a:r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14.09.2015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4F27E2-E6B6-4ECD-8912-CC70DBF59E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16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214A"/>
                </a:solidFill>
              </a:rPr>
              <a:t>Accelerating Homomorphic Evaluation on Reconfigurable Hardware</a:t>
            </a:r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14.09.2015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09FEE8C-DA0A-473B-B701-6C469F4D94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20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214A"/>
                </a:solidFill>
              </a:rPr>
              <a:t>Accelerating Homomorphic Evaluation on Reconfigurable Hardware</a:t>
            </a:r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14.09.2015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153356D-BCA8-4CFB-955C-5645E59611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06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1D17-278C-4439-95F4-0DB68CA0ED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75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92E61-828A-4CF5-B610-5714DD37C8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30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FX_Title Slide">
    <p:bg>
      <p:bgPr>
        <a:blipFill dpi="0" rotWithShape="1">
          <a:blip r:embed="rId2" cstate="print">
            <a:lum/>
          </a:blip>
          <a:srcRect/>
          <a:stretch>
            <a:fillRect l="80000" t="85000" r="5200" b="62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1268413"/>
            <a:ext cx="7128390" cy="1440000"/>
          </a:xfrm>
        </p:spPr>
        <p:txBody>
          <a:bodyPr vert="horz" lIns="0" tIns="0" rIns="0" bIns="10800" rtlCol="0" anchor="b" anchorCtr="0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en-GB" sz="4800" b="0" noProof="0" dirty="0" smtClean="0">
                <a:solidFill>
                  <a:schemeClr val="tx1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en-US" noProof="0" dirty="0" smtClean="0"/>
              <a:t>Please type in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000" y="2780927"/>
            <a:ext cx="7128390" cy="93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spcAft>
                <a:spcPts val="0"/>
              </a:spcAft>
              <a:buNone/>
              <a:defRPr lang="en-GB" sz="2800" baseline="0" noProof="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Author (Department)</a:t>
            </a:r>
            <a:br>
              <a:rPr lang="en-US" noProof="0" dirty="0" smtClean="0"/>
            </a:br>
            <a:r>
              <a:rPr lang="en-US" noProof="0" dirty="0" smtClean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15516" y="6553200"/>
            <a:ext cx="288036" cy="304800"/>
          </a:xfrm>
        </p:spPr>
        <p:txBody>
          <a:bodyPr wrap="none" lIns="0" tIns="0" rIns="0" bIns="0" anchor="ctr">
            <a:noAutofit/>
          </a:bodyPr>
          <a:lstStyle>
            <a:lvl1pPr algn="r" fontAlgn="t">
              <a:buClr>
                <a:schemeClr val="bg1"/>
              </a:buClr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250824" y="6324600"/>
            <a:ext cx="288036" cy="304800"/>
          </a:xfrm>
        </p:spPr>
        <p:txBody>
          <a:bodyPr wrap="none" lIns="0" tIns="0" rIns="0" bIns="0" anchor="ctr">
            <a:noAutofit/>
          </a:bodyPr>
          <a:lstStyle>
            <a:lvl1pPr algn="l" fontAlgn="t">
              <a:buClr>
                <a:schemeClr val="accent1"/>
              </a:buClr>
              <a:defRPr sz="1800">
                <a:solidFill>
                  <a:schemeClr val="accent2"/>
                </a:solidFill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8603552" y="381000"/>
            <a:ext cx="288036" cy="304800"/>
          </a:xfrm>
        </p:spPr>
        <p:txBody>
          <a:bodyPr wrap="none" lIns="0" tIns="0" rIns="0" bIns="0" anchor="ctr">
            <a:noAutofit/>
          </a:bodyPr>
          <a:lstStyle>
            <a:lvl1pPr algn="r" fontAlgn="t">
              <a:buClr>
                <a:schemeClr val="accent2"/>
              </a:buClr>
              <a:defRPr sz="2400">
                <a:solidFill>
                  <a:schemeClr val="accent2"/>
                </a:solidFill>
                <a:latin typeface="Verdana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X_Title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720"/>
            <a:ext cx="7223760" cy="720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50826" y="1268413"/>
            <a:ext cx="2808288" cy="5113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3203576" y="1268413"/>
            <a:ext cx="2736850" cy="5113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6084888" y="1268413"/>
            <a:ext cx="2808312" cy="5113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315516" y="6553200"/>
            <a:ext cx="288036" cy="304800"/>
          </a:xfrm>
        </p:spPr>
        <p:txBody>
          <a:bodyPr wrap="none" lIns="0" tIns="0" rIns="0" bIns="0" anchor="ctr">
            <a:noAutofit/>
          </a:bodyPr>
          <a:lstStyle>
            <a:lvl1pPr algn="r" fontAlgn="t">
              <a:buClr>
                <a:schemeClr val="accent2"/>
              </a:buClr>
              <a:defRPr sz="1600" b="0">
                <a:solidFill>
                  <a:schemeClr val="bg1"/>
                </a:solidFill>
                <a:latin typeface="Verdana"/>
              </a:defRPr>
            </a:lvl1pPr>
          </a:lstStyle>
          <a:p>
            <a:fld id="{9A5359C9-75A0-4937-8E92-3F181C6E94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7"/>
          </p:nvPr>
        </p:nvSpPr>
        <p:spPr>
          <a:xfrm>
            <a:off x="250824" y="6553200"/>
            <a:ext cx="288036" cy="304800"/>
          </a:xfrm>
        </p:spPr>
        <p:txBody>
          <a:bodyPr wrap="none" lIns="0" tIns="0" rIns="0" bIns="0" anchor="ctr">
            <a:noAutofit/>
          </a:bodyPr>
          <a:lstStyle>
            <a:lvl1pPr algn="l" fontAlgn="t">
              <a:buClr>
                <a:schemeClr val="accent2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US" dirty="0" smtClean="0"/>
              <a:t>14.09.2015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283964" y="6553200"/>
            <a:ext cx="576072" cy="304800"/>
          </a:xfrm>
        </p:spPr>
        <p:txBody>
          <a:bodyPr wrap="none" lIns="0" tIns="0" rIns="0" bIns="0" anchor="ctr">
            <a:noAutofit/>
          </a:bodyPr>
          <a:lstStyle>
            <a:lvl1pPr algn="ctr" fontAlgn="t">
              <a:buClr>
                <a:schemeClr val="accent2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US" dirty="0" smtClean="0"/>
              <a:t>Copyright © Infineon Technologies AG 2015. All rights reserved.</a:t>
            </a:r>
            <a:endParaRPr lang="en-US" dirty="0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X_Row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720"/>
            <a:ext cx="7223760" cy="720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50825" y="1268413"/>
            <a:ext cx="8640960" cy="1368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250825" y="2781299"/>
            <a:ext cx="2952750" cy="36004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3348038" y="2781299"/>
            <a:ext cx="2592387" cy="36004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6084888" y="2781299"/>
            <a:ext cx="2808287" cy="36004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315516" y="6553200"/>
            <a:ext cx="288036" cy="304800"/>
          </a:xfrm>
        </p:spPr>
        <p:txBody>
          <a:bodyPr wrap="none" lIns="0" tIns="0" rIns="0" bIns="0" anchor="ctr">
            <a:noAutofit/>
          </a:bodyPr>
          <a:lstStyle>
            <a:lvl1pPr algn="r" fontAlgn="t">
              <a:buClr>
                <a:schemeClr val="accent2"/>
              </a:buClr>
              <a:defRPr sz="1600" b="0">
                <a:solidFill>
                  <a:schemeClr val="bg1"/>
                </a:solidFill>
                <a:latin typeface="Verdana"/>
              </a:defRPr>
            </a:lvl1pPr>
          </a:lstStyle>
          <a:p>
            <a:fld id="{C5FED1F8-5CDD-456E-982D-40DEAC5A7C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>
          <a:xfrm>
            <a:off x="250824" y="6553200"/>
            <a:ext cx="288036" cy="304800"/>
          </a:xfrm>
        </p:spPr>
        <p:txBody>
          <a:bodyPr wrap="none" lIns="0" tIns="0" rIns="0" bIns="0" anchor="ctr">
            <a:noAutofit/>
          </a:bodyPr>
          <a:lstStyle>
            <a:lvl1pPr algn="l" fontAlgn="t">
              <a:buClr>
                <a:schemeClr val="accent2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US" dirty="0" smtClean="0"/>
              <a:t>14.09.2015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9"/>
          </p:nvPr>
        </p:nvSpPr>
        <p:spPr>
          <a:xfrm>
            <a:off x="4283964" y="6553200"/>
            <a:ext cx="576072" cy="304800"/>
          </a:xfrm>
        </p:spPr>
        <p:txBody>
          <a:bodyPr wrap="none" lIns="0" tIns="0" rIns="0" bIns="0" anchor="ctr">
            <a:noAutofit/>
          </a:bodyPr>
          <a:lstStyle>
            <a:lvl1pPr algn="ctr" fontAlgn="t">
              <a:buClr>
                <a:schemeClr val="accent2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US" dirty="0" smtClean="0"/>
              <a:t>Copyright © Infineon Technologies AG 2015. All rights reserved.</a:t>
            </a:r>
            <a:endParaRPr lang="en-US" dirty="0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X_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720"/>
            <a:ext cx="7223760" cy="720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50825" y="1268413"/>
            <a:ext cx="2088232" cy="5113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2484438" y="1268413"/>
            <a:ext cx="2016125" cy="5113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643438" y="1268413"/>
            <a:ext cx="2016125" cy="5113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6804025" y="1268413"/>
            <a:ext cx="2088232" cy="5113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315516" y="6553200"/>
            <a:ext cx="288036" cy="304800"/>
          </a:xfrm>
        </p:spPr>
        <p:txBody>
          <a:bodyPr wrap="none" lIns="0" tIns="0" rIns="0" bIns="0" anchor="ctr">
            <a:noAutofit/>
          </a:bodyPr>
          <a:lstStyle>
            <a:lvl1pPr algn="r" fontAlgn="t">
              <a:buClr>
                <a:schemeClr val="accent2"/>
              </a:buClr>
              <a:defRPr sz="1600" b="0">
                <a:solidFill>
                  <a:schemeClr val="bg1"/>
                </a:solidFill>
                <a:latin typeface="Verdana"/>
              </a:defRPr>
            </a:lvl1pPr>
          </a:lstStyle>
          <a:p>
            <a:fld id="{1105500B-2609-48BE-9847-EE48B6E272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>
          <a:xfrm>
            <a:off x="250824" y="6553200"/>
            <a:ext cx="288036" cy="304800"/>
          </a:xfrm>
        </p:spPr>
        <p:txBody>
          <a:bodyPr wrap="none" lIns="0" tIns="0" rIns="0" bIns="0" anchor="ctr">
            <a:noAutofit/>
          </a:bodyPr>
          <a:lstStyle>
            <a:lvl1pPr algn="l" fontAlgn="t">
              <a:buClr>
                <a:schemeClr val="accent2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US" dirty="0" smtClean="0"/>
              <a:t>14.09.2015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9"/>
          </p:nvPr>
        </p:nvSpPr>
        <p:spPr>
          <a:xfrm>
            <a:off x="4283964" y="6553200"/>
            <a:ext cx="576072" cy="304800"/>
          </a:xfrm>
        </p:spPr>
        <p:txBody>
          <a:bodyPr wrap="none" lIns="0" tIns="0" rIns="0" bIns="0" anchor="ctr">
            <a:noAutofit/>
          </a:bodyPr>
          <a:lstStyle>
            <a:lvl1pPr algn="ctr" fontAlgn="t">
              <a:buClr>
                <a:schemeClr val="accent2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US" dirty="0" smtClean="0"/>
              <a:t>Copyright © Infineon Technologies AG 2015. All rights reserved.</a:t>
            </a:r>
            <a:endParaRPr lang="en-US" dirty="0"/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X_Row an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720"/>
            <a:ext cx="7223760" cy="720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50825" y="1268413"/>
            <a:ext cx="8640960" cy="1368425"/>
          </a:xfrm>
          <a:prstGeom prst="rect">
            <a:avLst/>
          </a:prstGeom>
        </p:spPr>
        <p:txBody>
          <a:bodyPr/>
          <a:lstStyle>
            <a:lvl4pPr>
              <a:buNone/>
              <a:defRPr/>
            </a:lvl4pPr>
          </a:lstStyle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250825" y="2781299"/>
            <a:ext cx="2088232" cy="36004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2484438" y="2781299"/>
            <a:ext cx="2016125" cy="36004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4643438" y="2781299"/>
            <a:ext cx="2016125" cy="36004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6804025" y="2781299"/>
            <a:ext cx="2088232" cy="36004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315516" y="6553200"/>
            <a:ext cx="288036" cy="304800"/>
          </a:xfrm>
        </p:spPr>
        <p:txBody>
          <a:bodyPr wrap="none" lIns="0" tIns="0" rIns="0" bIns="0" anchor="ctr">
            <a:noAutofit/>
          </a:bodyPr>
          <a:lstStyle>
            <a:lvl1pPr algn="r" fontAlgn="t">
              <a:buClr>
                <a:schemeClr val="accent2"/>
              </a:buClr>
              <a:defRPr sz="1600" b="0">
                <a:solidFill>
                  <a:schemeClr val="bg1"/>
                </a:solidFill>
                <a:latin typeface="Verdana"/>
              </a:defRPr>
            </a:lvl1pPr>
          </a:lstStyle>
          <a:p>
            <a:fld id="{28D27DD5-85B6-48DA-9AC9-BA8EDCF32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9"/>
          </p:nvPr>
        </p:nvSpPr>
        <p:spPr>
          <a:xfrm>
            <a:off x="250824" y="6553200"/>
            <a:ext cx="288036" cy="304800"/>
          </a:xfrm>
        </p:spPr>
        <p:txBody>
          <a:bodyPr wrap="none" lIns="0" tIns="0" rIns="0" bIns="0" anchor="ctr">
            <a:noAutofit/>
          </a:bodyPr>
          <a:lstStyle>
            <a:lvl1pPr algn="l" fontAlgn="t">
              <a:buClr>
                <a:schemeClr val="accent2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US" dirty="0" smtClean="0"/>
              <a:t>14.09.2015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0"/>
          </p:nvPr>
        </p:nvSpPr>
        <p:spPr>
          <a:xfrm>
            <a:off x="4283964" y="6553200"/>
            <a:ext cx="576072" cy="304800"/>
          </a:xfrm>
        </p:spPr>
        <p:txBody>
          <a:bodyPr wrap="none" lIns="0" tIns="0" rIns="0" bIns="0" anchor="ctr">
            <a:noAutofit/>
          </a:bodyPr>
          <a:lstStyle>
            <a:lvl1pPr algn="ctr" fontAlgn="t">
              <a:buClr>
                <a:schemeClr val="accent2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US" dirty="0" smtClean="0"/>
              <a:t>Copyright © Infineon Technologies AG 2015. All rights reserved.</a:t>
            </a:r>
            <a:endParaRPr lang="en-US" dirty="0"/>
          </a:p>
        </p:txBody>
      </p:sp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X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15516" y="6553200"/>
            <a:ext cx="288036" cy="304800"/>
          </a:xfrm>
        </p:spPr>
        <p:txBody>
          <a:bodyPr wrap="none" lIns="0" tIns="0" rIns="0" bIns="0" anchor="ctr">
            <a:noAutofit/>
          </a:bodyPr>
          <a:lstStyle>
            <a:lvl1pPr algn="r" fontAlgn="t">
              <a:buClr>
                <a:schemeClr val="accent2"/>
              </a:buClr>
              <a:defRPr sz="1600" b="0">
                <a:solidFill>
                  <a:schemeClr val="bg1"/>
                </a:solidFill>
                <a:latin typeface="Verdana"/>
              </a:defRPr>
            </a:lvl1pPr>
          </a:lstStyle>
          <a:p>
            <a:fld id="{BC573E45-9364-4391-8606-B8E640929E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250824" y="6553200"/>
            <a:ext cx="288036" cy="304800"/>
          </a:xfrm>
        </p:spPr>
        <p:txBody>
          <a:bodyPr wrap="none" lIns="0" tIns="0" rIns="0" bIns="0" anchor="ctr">
            <a:noAutofit/>
          </a:bodyPr>
          <a:lstStyle>
            <a:lvl1pPr algn="l" fontAlgn="t">
              <a:buClr>
                <a:schemeClr val="accent2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US" dirty="0" smtClean="0"/>
              <a:t>14.09.2015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283964" y="6553200"/>
            <a:ext cx="576072" cy="304800"/>
          </a:xfrm>
        </p:spPr>
        <p:txBody>
          <a:bodyPr wrap="none" lIns="0" tIns="0" rIns="0" bIns="0" anchor="ctr">
            <a:noAutofit/>
          </a:bodyPr>
          <a:lstStyle>
            <a:lvl1pPr algn="ctr" fontAlgn="t">
              <a:buClr>
                <a:schemeClr val="accent2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US" dirty="0" smtClean="0"/>
              <a:t>Copyright © Infineon Technologies AG 2015. All rights reserved.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FX_Fin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15516" y="6553200"/>
            <a:ext cx="288036" cy="304800"/>
          </a:xfrm>
        </p:spPr>
        <p:txBody>
          <a:bodyPr wrap="none" lIns="0" tIns="0" rIns="0" bIns="0" anchor="ctr">
            <a:noAutofit/>
          </a:bodyPr>
          <a:lstStyle>
            <a:lvl1pPr algn="r" fontAlgn="t">
              <a:buClr>
                <a:schemeClr val="accent2"/>
              </a:buClr>
              <a:defRPr sz="1600" b="0">
                <a:solidFill>
                  <a:schemeClr val="bg1"/>
                </a:solidFill>
                <a:latin typeface="Verdana"/>
              </a:defRPr>
            </a:lvl1pPr>
          </a:lstStyle>
          <a:p>
            <a:fld id="{E442238F-35F3-4AF6-81F4-455AF6791F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250824" y="6553200"/>
            <a:ext cx="288036" cy="304800"/>
          </a:xfrm>
        </p:spPr>
        <p:txBody>
          <a:bodyPr wrap="none" lIns="0" tIns="0" rIns="0" bIns="0" anchor="ctr">
            <a:noAutofit/>
          </a:bodyPr>
          <a:lstStyle>
            <a:lvl1pPr algn="l" fontAlgn="t">
              <a:buClr>
                <a:schemeClr val="accent2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US" dirty="0" smtClean="0"/>
              <a:t>14.09.2015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283964" y="6553200"/>
            <a:ext cx="576072" cy="304800"/>
          </a:xfrm>
        </p:spPr>
        <p:txBody>
          <a:bodyPr wrap="none" lIns="0" tIns="0" rIns="0" bIns="0" anchor="ctr">
            <a:noAutofit/>
          </a:bodyPr>
          <a:lstStyle>
            <a:lvl1pPr algn="ctr" fontAlgn="t">
              <a:buClr>
                <a:schemeClr val="accent2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US" dirty="0" smtClean="0"/>
              <a:t>Copyright © Infineon Technologies AG 2015. All rights reserved.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15516" y="6553200"/>
            <a:ext cx="288036" cy="304800"/>
          </a:xfrm>
        </p:spPr>
        <p:txBody>
          <a:bodyPr wrap="none" lIns="0" tIns="0" rIns="0" bIns="0" anchor="ctr">
            <a:noAutofit/>
          </a:bodyPr>
          <a:lstStyle>
            <a:lvl1pPr algn="r" fontAlgn="t">
              <a:buClr>
                <a:schemeClr val="accent2"/>
              </a:buClr>
              <a:defRPr sz="1600" b="0">
                <a:solidFill>
                  <a:schemeClr val="bg1"/>
                </a:solidFill>
                <a:latin typeface="Verdana"/>
              </a:defRPr>
            </a:lvl1pPr>
          </a:lstStyle>
          <a:p>
            <a:fld id="{42F8FD51-1BB6-432B-BC8A-374663ACE5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250824" y="6553200"/>
            <a:ext cx="288036" cy="304800"/>
          </a:xfrm>
        </p:spPr>
        <p:txBody>
          <a:bodyPr wrap="none" lIns="0" tIns="0" rIns="0" bIns="0" anchor="ctr">
            <a:noAutofit/>
          </a:bodyPr>
          <a:lstStyle>
            <a:lvl1pPr algn="l" fontAlgn="t">
              <a:buClr>
                <a:schemeClr val="accent2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US" dirty="0" smtClean="0"/>
              <a:t>14.09.2015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283964" y="6553200"/>
            <a:ext cx="576072" cy="304800"/>
          </a:xfrm>
        </p:spPr>
        <p:txBody>
          <a:bodyPr wrap="none" lIns="0" tIns="0" rIns="0" bIns="0" anchor="ctr">
            <a:noAutofit/>
          </a:bodyPr>
          <a:lstStyle>
            <a:lvl1pPr algn="ctr" fontAlgn="t">
              <a:buClr>
                <a:schemeClr val="accent2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US" dirty="0" smtClean="0"/>
              <a:t>Copyright © Infineon Technologies AG 2015.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127543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X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720"/>
            <a:ext cx="7223760" cy="720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15516" y="6553200"/>
            <a:ext cx="288036" cy="304800"/>
          </a:xfrm>
        </p:spPr>
        <p:txBody>
          <a:bodyPr wrap="none" lIns="0" tIns="0" rIns="0" bIns="0" anchor="ctr">
            <a:noAutofit/>
          </a:bodyPr>
          <a:lstStyle>
            <a:lvl1pPr algn="r" fontAlgn="t">
              <a:buClr>
                <a:schemeClr val="accent2"/>
              </a:buClr>
              <a:defRPr sz="1600" b="0">
                <a:solidFill>
                  <a:schemeClr val="bg1"/>
                </a:solidFill>
                <a:latin typeface="Verdana"/>
              </a:defRPr>
            </a:lvl1pPr>
          </a:lstStyle>
          <a:p>
            <a:fld id="{5A27D6AC-F3C5-47C0-A712-8DCD40C407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250824" y="6553200"/>
            <a:ext cx="288036" cy="304800"/>
          </a:xfrm>
        </p:spPr>
        <p:txBody>
          <a:bodyPr wrap="none" lIns="0" tIns="0" rIns="0" bIns="0" anchor="ctr">
            <a:noAutofit/>
          </a:bodyPr>
          <a:lstStyle>
            <a:lvl1pPr algn="l" fontAlgn="t">
              <a:buClr>
                <a:schemeClr val="accent2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US" dirty="0" smtClean="0"/>
              <a:t>14.09.2015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283964" y="6553200"/>
            <a:ext cx="576072" cy="304800"/>
          </a:xfrm>
        </p:spPr>
        <p:txBody>
          <a:bodyPr wrap="none" lIns="0" tIns="0" rIns="0" bIns="0" anchor="ctr">
            <a:noAutofit/>
          </a:bodyPr>
          <a:lstStyle>
            <a:lvl1pPr algn="ctr" fontAlgn="t">
              <a:buClr>
                <a:schemeClr val="accent2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US" dirty="0" smtClean="0"/>
              <a:t>Copyright © Infineon Technologies AG 2015. All rights reserved.</a:t>
            </a:r>
            <a:endParaRPr lang="en-US" dirty="0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X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720"/>
            <a:ext cx="7223760" cy="720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50824" y="1268413"/>
            <a:ext cx="8641655" cy="5113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315516" y="6553200"/>
            <a:ext cx="288036" cy="304800"/>
          </a:xfrm>
        </p:spPr>
        <p:txBody>
          <a:bodyPr wrap="none" lIns="0" tIns="0" rIns="0" bIns="0" anchor="ctr">
            <a:noAutofit/>
          </a:bodyPr>
          <a:lstStyle>
            <a:lvl1pPr algn="r" fontAlgn="t">
              <a:buClr>
                <a:schemeClr val="accent2"/>
              </a:buClr>
              <a:defRPr sz="1600" b="0">
                <a:solidFill>
                  <a:schemeClr val="bg1"/>
                </a:solidFill>
                <a:latin typeface="Verdana"/>
              </a:defRPr>
            </a:lvl1pPr>
          </a:lstStyle>
          <a:p>
            <a:fld id="{E4584EA5-E7F5-4BB4-B296-282803E252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250824" y="6553200"/>
            <a:ext cx="288036" cy="304800"/>
          </a:xfrm>
        </p:spPr>
        <p:txBody>
          <a:bodyPr wrap="none" lIns="0" tIns="0" rIns="0" bIns="0" anchor="ctr">
            <a:noAutofit/>
          </a:bodyPr>
          <a:lstStyle>
            <a:lvl1pPr algn="l" fontAlgn="t">
              <a:buClr>
                <a:schemeClr val="accent2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US" dirty="0" smtClean="0"/>
              <a:t>14.09.2015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>
          <a:xfrm>
            <a:off x="4283964" y="6553200"/>
            <a:ext cx="576072" cy="304800"/>
          </a:xfrm>
        </p:spPr>
        <p:txBody>
          <a:bodyPr wrap="none" lIns="0" tIns="0" rIns="0" bIns="0" anchor="ctr">
            <a:noAutofit/>
          </a:bodyPr>
          <a:lstStyle>
            <a:lvl1pPr algn="ctr" fontAlgn="t">
              <a:buClr>
                <a:schemeClr val="accent2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US" dirty="0" smtClean="0"/>
              <a:t>Copyright © Infineon Technologies AG 2015. All rights reserved.</a:t>
            </a:r>
            <a:endParaRPr lang="en-US" dirty="0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X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720"/>
            <a:ext cx="7223760" cy="720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idx="17" hasCustomPrompt="1"/>
          </p:nvPr>
        </p:nvSpPr>
        <p:spPr>
          <a:xfrm>
            <a:off x="971500" y="1268412"/>
            <a:ext cx="7921676" cy="576072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>
            <a:lvl1pPr marL="0" indent="0" fontAlgn="auto">
              <a:buNone/>
              <a:defRPr/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971501" y="1916493"/>
            <a:ext cx="7921676" cy="576072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>
            <a:lvl1pPr marL="0" indent="0" fontAlgn="auto">
              <a:buNone/>
              <a:defRPr/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en-US" noProof="0" dirty="0" smtClean="0"/>
              <a:t>Click to edit text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971501" y="2564574"/>
            <a:ext cx="7921676" cy="576072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>
            <a:lvl1pPr marL="0" indent="0" fontAlgn="auto">
              <a:buNone/>
              <a:defRPr/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en-US" noProof="0" dirty="0" smtClean="0"/>
              <a:t>Click to edit text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971501" y="3212655"/>
            <a:ext cx="7921676" cy="576072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>
            <a:lvl1pPr marL="0" indent="0" fontAlgn="auto">
              <a:buNone/>
              <a:defRPr/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en-US" noProof="0" dirty="0" smtClean="0"/>
              <a:t>Click to edit text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971501" y="3860736"/>
            <a:ext cx="7921676" cy="576072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>
            <a:lvl1pPr marL="0" indent="0" fontAlgn="auto">
              <a:buNone/>
              <a:defRPr/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en-US" noProof="0" dirty="0" smtClean="0"/>
              <a:t>Click to edit text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971501" y="4508817"/>
            <a:ext cx="7921676" cy="576072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>
            <a:lvl1pPr marL="0" indent="0" fontAlgn="auto">
              <a:buNone/>
              <a:defRPr/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en-US" noProof="0" dirty="0" smtClean="0"/>
              <a:t>Click to edit text</a:t>
            </a:r>
          </a:p>
        </p:txBody>
      </p:sp>
      <p:sp>
        <p:nvSpPr>
          <p:cNvPr id="28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971501" y="5156898"/>
            <a:ext cx="7921676" cy="576072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>
            <a:lvl1pPr marL="0" indent="0" fontAlgn="auto">
              <a:buNone/>
              <a:defRPr/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en-US" noProof="0" dirty="0" smtClean="0"/>
              <a:t>Click to edit text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971501" y="5804979"/>
            <a:ext cx="7921676" cy="576072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>
            <a:lvl1pPr marL="0" indent="0" fontAlgn="auto">
              <a:buNone/>
              <a:defRPr/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en-US" noProof="0" dirty="0" smtClean="0"/>
              <a:t>Click to edit text</a:t>
            </a:r>
          </a:p>
        </p:txBody>
      </p:sp>
      <p:sp>
        <p:nvSpPr>
          <p:cNvPr id="30" name="Text Placeholder 10"/>
          <p:cNvSpPr>
            <a:spLocks noGrp="1"/>
          </p:cNvSpPr>
          <p:nvPr>
            <p:ph type="body" idx="28" hasCustomPrompt="1"/>
          </p:nvPr>
        </p:nvSpPr>
        <p:spPr>
          <a:xfrm>
            <a:off x="250825" y="1268412"/>
            <a:ext cx="576000" cy="576072"/>
          </a:xfrm>
          <a:prstGeom prst="ellipse">
            <a:avLst/>
          </a:prstGeom>
          <a:solidFill>
            <a:schemeClr val="accent4"/>
          </a:solidFill>
        </p:spPr>
        <p:txBody>
          <a:bodyPr wrap="square" lIns="0" anchor="ctr">
            <a:noAutofit/>
          </a:bodyPr>
          <a:lstStyle>
            <a:lvl1pPr marL="0" indent="0" algn="ctr" fontAlgn="auto">
              <a:buNone/>
              <a:defRPr>
                <a:solidFill>
                  <a:schemeClr val="bg1"/>
                </a:solidFill>
              </a:defRPr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en-US" dirty="0" err="1" smtClean="0"/>
              <a:t>Nr</a:t>
            </a:r>
            <a:r>
              <a:rPr lang="en-US" dirty="0" smtClean="0"/>
              <a:t>.</a:t>
            </a:r>
          </a:p>
        </p:txBody>
      </p:sp>
      <p:sp>
        <p:nvSpPr>
          <p:cNvPr id="31" name="Text Placeholder 10"/>
          <p:cNvSpPr>
            <a:spLocks noGrp="1"/>
          </p:cNvSpPr>
          <p:nvPr>
            <p:ph type="body" idx="29" hasCustomPrompt="1"/>
          </p:nvPr>
        </p:nvSpPr>
        <p:spPr>
          <a:xfrm>
            <a:off x="250825" y="1916593"/>
            <a:ext cx="576000" cy="576072"/>
          </a:xfrm>
          <a:prstGeom prst="ellipse">
            <a:avLst/>
          </a:prstGeom>
          <a:solidFill>
            <a:schemeClr val="accent4"/>
          </a:solidFill>
        </p:spPr>
        <p:txBody>
          <a:bodyPr wrap="square" lIns="0" anchor="ctr">
            <a:noAutofit/>
          </a:bodyPr>
          <a:lstStyle>
            <a:lvl1pPr marL="0" indent="0" algn="ctr" fontAlgn="auto">
              <a:buNone/>
              <a:defRPr>
                <a:solidFill>
                  <a:schemeClr val="bg1"/>
                </a:solidFill>
              </a:defRPr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en-US" dirty="0" err="1" smtClean="0"/>
              <a:t>Nr</a:t>
            </a:r>
            <a:r>
              <a:rPr lang="en-US" dirty="0" smtClean="0"/>
              <a:t>.</a:t>
            </a:r>
          </a:p>
        </p:txBody>
      </p:sp>
      <p:sp>
        <p:nvSpPr>
          <p:cNvPr id="32" name="Text Placeholder 10"/>
          <p:cNvSpPr>
            <a:spLocks noGrp="1"/>
          </p:cNvSpPr>
          <p:nvPr>
            <p:ph type="body" idx="30" hasCustomPrompt="1"/>
          </p:nvPr>
        </p:nvSpPr>
        <p:spPr>
          <a:xfrm>
            <a:off x="250825" y="2564774"/>
            <a:ext cx="576000" cy="576072"/>
          </a:xfrm>
          <a:prstGeom prst="ellipse">
            <a:avLst/>
          </a:prstGeom>
          <a:solidFill>
            <a:schemeClr val="accent4"/>
          </a:solidFill>
        </p:spPr>
        <p:txBody>
          <a:bodyPr wrap="square" lIns="0" anchor="ctr">
            <a:noAutofit/>
          </a:bodyPr>
          <a:lstStyle>
            <a:lvl1pPr marL="0" indent="0" algn="ctr" fontAlgn="auto">
              <a:buNone/>
              <a:defRPr>
                <a:solidFill>
                  <a:schemeClr val="bg1"/>
                </a:solidFill>
              </a:defRPr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en-US" dirty="0" err="1" smtClean="0"/>
              <a:t>Nr</a:t>
            </a:r>
            <a:r>
              <a:rPr lang="en-US" dirty="0" smtClean="0"/>
              <a:t>.</a:t>
            </a:r>
          </a:p>
        </p:txBody>
      </p:sp>
      <p:sp>
        <p:nvSpPr>
          <p:cNvPr id="33" name="Text Placeholder 10"/>
          <p:cNvSpPr>
            <a:spLocks noGrp="1"/>
          </p:cNvSpPr>
          <p:nvPr>
            <p:ph type="body" idx="31" hasCustomPrompt="1"/>
          </p:nvPr>
        </p:nvSpPr>
        <p:spPr>
          <a:xfrm>
            <a:off x="250825" y="3212955"/>
            <a:ext cx="576000" cy="576072"/>
          </a:xfrm>
          <a:prstGeom prst="ellipse">
            <a:avLst/>
          </a:prstGeom>
          <a:solidFill>
            <a:schemeClr val="accent4"/>
          </a:solidFill>
        </p:spPr>
        <p:txBody>
          <a:bodyPr wrap="square" lIns="0" anchor="ctr">
            <a:noAutofit/>
          </a:bodyPr>
          <a:lstStyle>
            <a:lvl1pPr marL="0" indent="0" algn="ctr" fontAlgn="auto">
              <a:buNone/>
              <a:defRPr>
                <a:solidFill>
                  <a:schemeClr val="bg1"/>
                </a:solidFill>
              </a:defRPr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en-US" dirty="0" err="1" smtClean="0"/>
              <a:t>Nr</a:t>
            </a:r>
            <a:r>
              <a:rPr lang="en-US" dirty="0" smtClean="0"/>
              <a:t>.</a:t>
            </a:r>
          </a:p>
        </p:txBody>
      </p:sp>
      <p:sp>
        <p:nvSpPr>
          <p:cNvPr id="34" name="Text Placeholder 10"/>
          <p:cNvSpPr>
            <a:spLocks noGrp="1"/>
          </p:cNvSpPr>
          <p:nvPr>
            <p:ph type="body" idx="32" hasCustomPrompt="1"/>
          </p:nvPr>
        </p:nvSpPr>
        <p:spPr>
          <a:xfrm>
            <a:off x="250825" y="3861136"/>
            <a:ext cx="576000" cy="576072"/>
          </a:xfrm>
          <a:prstGeom prst="ellipse">
            <a:avLst/>
          </a:prstGeom>
          <a:solidFill>
            <a:schemeClr val="accent4"/>
          </a:solidFill>
        </p:spPr>
        <p:txBody>
          <a:bodyPr wrap="square" lIns="0" anchor="ctr">
            <a:noAutofit/>
          </a:bodyPr>
          <a:lstStyle>
            <a:lvl1pPr marL="0" indent="0" algn="ctr" fontAlgn="auto">
              <a:buNone/>
              <a:defRPr>
                <a:solidFill>
                  <a:schemeClr val="bg1"/>
                </a:solidFill>
              </a:defRPr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en-US" dirty="0" err="1" smtClean="0"/>
              <a:t>Nr</a:t>
            </a:r>
            <a:r>
              <a:rPr lang="en-US" dirty="0" smtClean="0"/>
              <a:t>.</a:t>
            </a:r>
          </a:p>
        </p:txBody>
      </p:sp>
      <p:sp>
        <p:nvSpPr>
          <p:cNvPr id="35" name="Text Placeholder 10"/>
          <p:cNvSpPr>
            <a:spLocks noGrp="1"/>
          </p:cNvSpPr>
          <p:nvPr>
            <p:ph type="body" idx="33" hasCustomPrompt="1"/>
          </p:nvPr>
        </p:nvSpPr>
        <p:spPr>
          <a:xfrm>
            <a:off x="250825" y="4509317"/>
            <a:ext cx="576000" cy="576072"/>
          </a:xfrm>
          <a:prstGeom prst="ellipse">
            <a:avLst/>
          </a:prstGeom>
          <a:solidFill>
            <a:schemeClr val="accent4"/>
          </a:solidFill>
        </p:spPr>
        <p:txBody>
          <a:bodyPr wrap="square" lIns="0" anchor="ctr">
            <a:noAutofit/>
          </a:bodyPr>
          <a:lstStyle>
            <a:lvl1pPr marL="0" indent="0" algn="ctr" fontAlgn="auto">
              <a:buNone/>
              <a:defRPr>
                <a:solidFill>
                  <a:schemeClr val="bg1"/>
                </a:solidFill>
              </a:defRPr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en-US" dirty="0" err="1" smtClean="0"/>
              <a:t>Nr</a:t>
            </a:r>
            <a:r>
              <a:rPr lang="en-US" dirty="0" smtClean="0"/>
              <a:t>.</a:t>
            </a:r>
          </a:p>
        </p:txBody>
      </p:sp>
      <p:sp>
        <p:nvSpPr>
          <p:cNvPr id="36" name="Text Placeholder 10"/>
          <p:cNvSpPr>
            <a:spLocks noGrp="1"/>
          </p:cNvSpPr>
          <p:nvPr>
            <p:ph type="body" idx="34" hasCustomPrompt="1"/>
          </p:nvPr>
        </p:nvSpPr>
        <p:spPr>
          <a:xfrm>
            <a:off x="250825" y="5157498"/>
            <a:ext cx="576000" cy="576072"/>
          </a:xfrm>
          <a:prstGeom prst="ellipse">
            <a:avLst/>
          </a:prstGeom>
          <a:solidFill>
            <a:schemeClr val="accent4"/>
          </a:solidFill>
        </p:spPr>
        <p:txBody>
          <a:bodyPr wrap="square" lIns="0" anchor="ctr">
            <a:noAutofit/>
          </a:bodyPr>
          <a:lstStyle>
            <a:lvl1pPr marL="0" indent="0" algn="ctr" fontAlgn="auto">
              <a:buNone/>
              <a:defRPr>
                <a:solidFill>
                  <a:schemeClr val="bg1"/>
                </a:solidFill>
              </a:defRPr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en-US" dirty="0" err="1" smtClean="0"/>
              <a:t>Nr</a:t>
            </a:r>
            <a:r>
              <a:rPr lang="en-US" dirty="0" smtClean="0"/>
              <a:t>.</a:t>
            </a:r>
          </a:p>
        </p:txBody>
      </p:sp>
      <p:sp>
        <p:nvSpPr>
          <p:cNvPr id="37" name="Text Placeholder 10"/>
          <p:cNvSpPr>
            <a:spLocks noGrp="1"/>
          </p:cNvSpPr>
          <p:nvPr>
            <p:ph type="body" idx="35" hasCustomPrompt="1"/>
          </p:nvPr>
        </p:nvSpPr>
        <p:spPr>
          <a:xfrm>
            <a:off x="250825" y="5805678"/>
            <a:ext cx="576000" cy="576072"/>
          </a:xfrm>
          <a:prstGeom prst="ellipse">
            <a:avLst/>
          </a:prstGeom>
          <a:solidFill>
            <a:schemeClr val="accent4"/>
          </a:solidFill>
        </p:spPr>
        <p:txBody>
          <a:bodyPr wrap="square" lIns="0" anchor="ctr">
            <a:noAutofit/>
          </a:bodyPr>
          <a:lstStyle>
            <a:lvl1pPr marL="0" indent="0" algn="ctr" fontAlgn="auto">
              <a:buNone/>
              <a:defRPr>
                <a:solidFill>
                  <a:schemeClr val="bg1"/>
                </a:solidFill>
              </a:defRPr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en-US" dirty="0" err="1" smtClean="0"/>
              <a:t>Nr</a:t>
            </a:r>
            <a:r>
              <a:rPr lang="en-US" dirty="0" smtClean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6"/>
          </p:nvPr>
        </p:nvSpPr>
        <p:spPr>
          <a:xfrm>
            <a:off x="8315516" y="6553200"/>
            <a:ext cx="288036" cy="304800"/>
          </a:xfrm>
        </p:spPr>
        <p:txBody>
          <a:bodyPr wrap="none" lIns="0" tIns="0" rIns="0" bIns="0" anchor="ctr">
            <a:noAutofit/>
          </a:bodyPr>
          <a:lstStyle>
            <a:lvl1pPr algn="r" fontAlgn="t">
              <a:buClr>
                <a:schemeClr val="accent2"/>
              </a:buClr>
              <a:defRPr sz="1600" b="0">
                <a:solidFill>
                  <a:schemeClr val="bg1"/>
                </a:solidFill>
                <a:latin typeface="Verdana"/>
              </a:defRPr>
            </a:lvl1pPr>
          </a:lstStyle>
          <a:p>
            <a:fld id="{7FE4A941-8482-450D-AF3B-CE303D8B2D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37"/>
          </p:nvPr>
        </p:nvSpPr>
        <p:spPr>
          <a:xfrm>
            <a:off x="250824" y="6553200"/>
            <a:ext cx="288036" cy="304800"/>
          </a:xfrm>
        </p:spPr>
        <p:txBody>
          <a:bodyPr wrap="none" lIns="0" tIns="0" rIns="0" bIns="0" anchor="ctr">
            <a:noAutofit/>
          </a:bodyPr>
          <a:lstStyle>
            <a:lvl1pPr algn="l" fontAlgn="t">
              <a:buClr>
                <a:schemeClr val="accent2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US" dirty="0" smtClean="0"/>
              <a:t>14.09.2015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8"/>
          </p:nvPr>
        </p:nvSpPr>
        <p:spPr>
          <a:xfrm>
            <a:off x="4283964" y="6553200"/>
            <a:ext cx="576072" cy="304800"/>
          </a:xfrm>
        </p:spPr>
        <p:txBody>
          <a:bodyPr wrap="none" lIns="0" tIns="0" rIns="0" bIns="0" anchor="ctr">
            <a:noAutofit/>
          </a:bodyPr>
          <a:lstStyle>
            <a:lvl1pPr algn="ctr" fontAlgn="t">
              <a:buClr>
                <a:schemeClr val="accent2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US" dirty="0" smtClean="0"/>
              <a:t>Copyright © Infineon Technologies AG 2015. All rights reserved.</a:t>
            </a:r>
            <a:endParaRPr lang="en-US" dirty="0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X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720"/>
            <a:ext cx="7223760" cy="720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50825" y="1268413"/>
            <a:ext cx="4248472" cy="5113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43438" y="1268413"/>
            <a:ext cx="4249042" cy="5113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15516" y="6553200"/>
            <a:ext cx="288036" cy="304800"/>
          </a:xfrm>
        </p:spPr>
        <p:txBody>
          <a:bodyPr wrap="none" lIns="0" tIns="0" rIns="0" bIns="0" anchor="ctr">
            <a:noAutofit/>
          </a:bodyPr>
          <a:lstStyle>
            <a:lvl1pPr algn="r" fontAlgn="t">
              <a:buClr>
                <a:schemeClr val="accent2"/>
              </a:buClr>
              <a:defRPr sz="1600" b="0">
                <a:solidFill>
                  <a:schemeClr val="bg1"/>
                </a:solidFill>
                <a:latin typeface="Verdana"/>
              </a:defRPr>
            </a:lvl1pPr>
          </a:lstStyle>
          <a:p>
            <a:fld id="{C20EA1C3-39F0-4E4D-A3D3-833C98ED0B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250824" y="6553200"/>
            <a:ext cx="288036" cy="304800"/>
          </a:xfrm>
        </p:spPr>
        <p:txBody>
          <a:bodyPr wrap="none" lIns="0" tIns="0" rIns="0" bIns="0" anchor="ctr">
            <a:noAutofit/>
          </a:bodyPr>
          <a:lstStyle>
            <a:lvl1pPr algn="l" fontAlgn="t">
              <a:buClr>
                <a:schemeClr val="accent2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US" dirty="0" smtClean="0"/>
              <a:t>14.09.2015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>
          <a:xfrm>
            <a:off x="4283964" y="6553200"/>
            <a:ext cx="576072" cy="304800"/>
          </a:xfrm>
        </p:spPr>
        <p:txBody>
          <a:bodyPr wrap="none" lIns="0" tIns="0" rIns="0" bIns="0" anchor="ctr">
            <a:noAutofit/>
          </a:bodyPr>
          <a:lstStyle>
            <a:lvl1pPr algn="ctr" fontAlgn="t">
              <a:buClr>
                <a:schemeClr val="accent2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US" dirty="0" smtClean="0"/>
              <a:t>Copyright © Infineon Technologies AG 2015. All rights reserved.</a:t>
            </a:r>
            <a:endParaRPr lang="en-US" dirty="0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FX_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</p:spPr>
      </p:pic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1268413"/>
            <a:ext cx="7128769" cy="24479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buNone/>
              <a:defRPr sz="4800"/>
            </a:lvl1pPr>
          </a:lstStyle>
          <a:p>
            <a:pPr lvl="0"/>
            <a:r>
              <a:rPr lang="en-US" dirty="0" smtClean="0"/>
              <a:t>Click to enter Section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315516" y="6553200"/>
            <a:ext cx="288036" cy="304800"/>
          </a:xfrm>
        </p:spPr>
        <p:txBody>
          <a:bodyPr wrap="none" lIns="0" tIns="0" rIns="0" bIns="0" anchor="ctr">
            <a:noAutofit/>
          </a:bodyPr>
          <a:lstStyle>
            <a:lvl1pPr algn="r" fontAlgn="t">
              <a:buClr>
                <a:schemeClr val="accent2"/>
              </a:buClr>
              <a:defRPr sz="1600" b="0">
                <a:solidFill>
                  <a:schemeClr val="bg1"/>
                </a:solidFill>
                <a:latin typeface="Verdana"/>
              </a:defRPr>
            </a:lvl1pPr>
          </a:lstStyle>
          <a:p>
            <a:fld id="{5E69388D-267C-4B10-B99D-799DBFE15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>
          <a:xfrm>
            <a:off x="250824" y="6553200"/>
            <a:ext cx="288036" cy="304800"/>
          </a:xfrm>
        </p:spPr>
        <p:txBody>
          <a:bodyPr wrap="none" lIns="0" tIns="0" rIns="0" bIns="0" anchor="ctr">
            <a:noAutofit/>
          </a:bodyPr>
          <a:lstStyle>
            <a:lvl1pPr algn="l" fontAlgn="t">
              <a:buClr>
                <a:schemeClr val="accent2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US" dirty="0" smtClean="0"/>
              <a:t>14.09.2015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>
          <a:xfrm>
            <a:off x="4283964" y="6553200"/>
            <a:ext cx="576072" cy="304800"/>
          </a:xfrm>
        </p:spPr>
        <p:txBody>
          <a:bodyPr wrap="none" lIns="0" tIns="0" rIns="0" bIns="0" anchor="ctr">
            <a:noAutofit/>
          </a:bodyPr>
          <a:lstStyle>
            <a:lvl1pPr algn="ctr" fontAlgn="t">
              <a:buClr>
                <a:schemeClr val="accent2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US" dirty="0" smtClean="0"/>
              <a:t>Copyright © Infineon Technologies AG 2015. All rights reserved.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X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720"/>
            <a:ext cx="7223760" cy="720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50825" y="1268412"/>
            <a:ext cx="4248472" cy="23166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43438" y="1268413"/>
            <a:ext cx="4249042" cy="23166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250825" y="3860799"/>
            <a:ext cx="4248472" cy="25209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4643438" y="3860800"/>
            <a:ext cx="4249042" cy="2520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315516" y="6553200"/>
            <a:ext cx="288036" cy="304800"/>
          </a:xfrm>
        </p:spPr>
        <p:txBody>
          <a:bodyPr wrap="none" lIns="0" tIns="0" rIns="0" bIns="0" anchor="ctr">
            <a:noAutofit/>
          </a:bodyPr>
          <a:lstStyle>
            <a:lvl1pPr algn="r" fontAlgn="t">
              <a:buClr>
                <a:schemeClr val="accent2"/>
              </a:buClr>
              <a:defRPr sz="1600" b="0">
                <a:solidFill>
                  <a:schemeClr val="bg1"/>
                </a:solidFill>
                <a:latin typeface="Verdana"/>
              </a:defRPr>
            </a:lvl1pPr>
          </a:lstStyle>
          <a:p>
            <a:fld id="{DD033B8D-8FB5-419A-96E9-5C72353D21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>
          <a:xfrm>
            <a:off x="250824" y="6553200"/>
            <a:ext cx="288036" cy="304800"/>
          </a:xfrm>
        </p:spPr>
        <p:txBody>
          <a:bodyPr wrap="none" lIns="0" tIns="0" rIns="0" bIns="0" anchor="ctr">
            <a:noAutofit/>
          </a:bodyPr>
          <a:lstStyle>
            <a:lvl1pPr algn="l" fontAlgn="t">
              <a:buClr>
                <a:schemeClr val="accent2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US" dirty="0" smtClean="0"/>
              <a:t>14.09.2015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9"/>
          </p:nvPr>
        </p:nvSpPr>
        <p:spPr>
          <a:xfrm>
            <a:off x="4283964" y="6553200"/>
            <a:ext cx="576072" cy="304800"/>
          </a:xfrm>
        </p:spPr>
        <p:txBody>
          <a:bodyPr wrap="none" lIns="0" tIns="0" rIns="0" bIns="0" anchor="ctr">
            <a:noAutofit/>
          </a:bodyPr>
          <a:lstStyle>
            <a:lvl1pPr algn="ctr" fontAlgn="t">
              <a:buClr>
                <a:schemeClr val="accent2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US" dirty="0" smtClean="0"/>
              <a:t>Copyright © Infineon Technologies AG 2015. All rights reserved.</a:t>
            </a:r>
            <a:endParaRPr lang="en-US" dirty="0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X_Row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720"/>
            <a:ext cx="7223760" cy="720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50824" y="1268412"/>
            <a:ext cx="8641655" cy="23166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250825" y="3860799"/>
            <a:ext cx="4248472" cy="25209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643437" y="3860800"/>
            <a:ext cx="4249041" cy="2520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315516" y="6553200"/>
            <a:ext cx="288036" cy="304800"/>
          </a:xfrm>
        </p:spPr>
        <p:txBody>
          <a:bodyPr wrap="none" lIns="0" tIns="0" rIns="0" bIns="0" anchor="ctr">
            <a:noAutofit/>
          </a:bodyPr>
          <a:lstStyle>
            <a:lvl1pPr algn="r" fontAlgn="t">
              <a:buClr>
                <a:schemeClr val="accent2"/>
              </a:buClr>
              <a:defRPr sz="1600" b="0">
                <a:solidFill>
                  <a:schemeClr val="bg1"/>
                </a:solidFill>
                <a:latin typeface="Verdana"/>
              </a:defRPr>
            </a:lvl1pPr>
          </a:lstStyle>
          <a:p>
            <a:fld id="{CF6577AE-1350-424E-AA97-7DAFCDB991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7"/>
          </p:nvPr>
        </p:nvSpPr>
        <p:spPr>
          <a:xfrm>
            <a:off x="250824" y="6553200"/>
            <a:ext cx="288036" cy="304800"/>
          </a:xfrm>
        </p:spPr>
        <p:txBody>
          <a:bodyPr wrap="none" lIns="0" tIns="0" rIns="0" bIns="0" anchor="ctr">
            <a:noAutofit/>
          </a:bodyPr>
          <a:lstStyle>
            <a:lvl1pPr algn="l" fontAlgn="t">
              <a:buClr>
                <a:schemeClr val="accent2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US" dirty="0" smtClean="0"/>
              <a:t>14.09.2015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283964" y="6553200"/>
            <a:ext cx="576072" cy="304800"/>
          </a:xfrm>
        </p:spPr>
        <p:txBody>
          <a:bodyPr wrap="none" lIns="0" tIns="0" rIns="0" bIns="0" anchor="ctr">
            <a:noAutofit/>
          </a:bodyPr>
          <a:lstStyle>
            <a:lvl1pPr algn="ctr" fontAlgn="t">
              <a:buClr>
                <a:schemeClr val="accent2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US" dirty="0" smtClean="0"/>
              <a:t>Copyright © Infineon Technologies AG 2015. All rights reserved.</a:t>
            </a:r>
            <a:endParaRPr lang="en-US" dirty="0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X_Row, Two Columns,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720"/>
            <a:ext cx="7223760" cy="720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50825" y="1268414"/>
            <a:ext cx="8640960" cy="12326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250825" y="2780930"/>
            <a:ext cx="4248472" cy="19458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643438" y="2780930"/>
            <a:ext cx="4248472" cy="19458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250825" y="5085185"/>
            <a:ext cx="8640960" cy="12965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315516" y="6553200"/>
            <a:ext cx="288036" cy="304800"/>
          </a:xfrm>
        </p:spPr>
        <p:txBody>
          <a:bodyPr wrap="none" lIns="0" tIns="0" rIns="0" bIns="0" anchor="ctr">
            <a:noAutofit/>
          </a:bodyPr>
          <a:lstStyle>
            <a:lvl1pPr algn="r" fontAlgn="t">
              <a:buClr>
                <a:schemeClr val="accent2"/>
              </a:buClr>
              <a:defRPr sz="1600" b="0">
                <a:solidFill>
                  <a:schemeClr val="bg1"/>
                </a:solidFill>
                <a:latin typeface="Verdana"/>
              </a:defRPr>
            </a:lvl1pPr>
          </a:lstStyle>
          <a:p>
            <a:fld id="{F626F07C-F10D-4076-B7A7-6B71D1EB79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>
          <a:xfrm>
            <a:off x="250824" y="6553200"/>
            <a:ext cx="288036" cy="304800"/>
          </a:xfrm>
        </p:spPr>
        <p:txBody>
          <a:bodyPr wrap="none" lIns="0" tIns="0" rIns="0" bIns="0" anchor="ctr">
            <a:noAutofit/>
          </a:bodyPr>
          <a:lstStyle>
            <a:lvl1pPr algn="l" fontAlgn="t">
              <a:buClr>
                <a:schemeClr val="accent2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US" dirty="0" smtClean="0"/>
              <a:t>14.09.2015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9"/>
          </p:nvPr>
        </p:nvSpPr>
        <p:spPr>
          <a:xfrm>
            <a:off x="4283964" y="6553200"/>
            <a:ext cx="576072" cy="304800"/>
          </a:xfrm>
        </p:spPr>
        <p:txBody>
          <a:bodyPr wrap="none" lIns="0" tIns="0" rIns="0" bIns="0" anchor="ctr">
            <a:noAutofit/>
          </a:bodyPr>
          <a:lstStyle>
            <a:lvl1pPr algn="ctr" fontAlgn="t">
              <a:buClr>
                <a:schemeClr val="accent2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US" dirty="0" smtClean="0"/>
              <a:t>Copyright © Infineon Technologies AG 2015. All rights reserved.</a:t>
            </a:r>
            <a:endParaRPr lang="en-US" dirty="0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" y="6551308"/>
            <a:ext cx="9143959" cy="30479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"/>
            <a:ext cx="9144000" cy="908304"/>
          </a:xfrm>
          <a:prstGeom prst="rect">
            <a:avLst/>
          </a:prstGeom>
        </p:spPr>
      </p:pic>
      <p:sp>
        <p:nvSpPr>
          <p:cNvPr id="12" name="Title Placeholder 8"/>
          <p:cNvSpPr>
            <a:spLocks noGrp="1"/>
          </p:cNvSpPr>
          <p:nvPr>
            <p:ph type="title"/>
          </p:nvPr>
        </p:nvSpPr>
        <p:spPr>
          <a:xfrm>
            <a:off x="251520" y="188720"/>
            <a:ext cx="7223760" cy="720000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/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23" name="Text Placeholder 14"/>
          <p:cNvSpPr>
            <a:spLocks noGrp="1"/>
          </p:cNvSpPr>
          <p:nvPr>
            <p:ph type="body" idx="1"/>
          </p:nvPr>
        </p:nvSpPr>
        <p:spPr>
          <a:xfrm>
            <a:off x="250824" y="1268413"/>
            <a:ext cx="8640763" cy="51133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15516" y="6553200"/>
            <a:ext cx="288036" cy="3048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 fontAlgn="t">
              <a:buClr>
                <a:schemeClr val="accent2"/>
              </a:buClr>
              <a:defRPr sz="1600" b="0">
                <a:solidFill>
                  <a:schemeClr val="bg1"/>
                </a:solidFill>
                <a:latin typeface="Verdana"/>
              </a:defRPr>
            </a:lvl1pPr>
          </a:lstStyle>
          <a:p>
            <a:fld id="{7EC951FC-BAF5-422E-B1D5-5D396596A4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250824" y="6553200"/>
            <a:ext cx="288036" cy="3048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 fontAlgn="t">
              <a:buClr>
                <a:schemeClr val="accent2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US" dirty="0" smtClean="0"/>
              <a:t>14.09.2015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283964" y="6553200"/>
            <a:ext cx="576072" cy="3048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 fontAlgn="t">
              <a:buClr>
                <a:schemeClr val="accent2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US" dirty="0" smtClean="0"/>
              <a:t>Copyright © Infineon Technologies AG 2015.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29" r:id="rId2"/>
    <p:sldLayoutId id="2147483730" r:id="rId3"/>
    <p:sldLayoutId id="2147483741" r:id="rId4"/>
    <p:sldLayoutId id="2147483731" r:id="rId5"/>
    <p:sldLayoutId id="2147483742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3" r:id="rId16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Tx/>
        <a:buNone/>
        <a:defRPr sz="2400" b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88000" indent="-288000" algn="l" rtl="0" eaLnBrk="1" fontAlgn="base" hangingPunct="1">
        <a:spcBef>
          <a:spcPts val="0"/>
        </a:spcBef>
        <a:spcAft>
          <a:spcPts val="1200"/>
        </a:spcAft>
        <a:buClr>
          <a:schemeClr val="accent1"/>
        </a:buClr>
        <a:buSzPct val="100000"/>
        <a:buFont typeface="Arial" panose="020B0604020202020204" pitchFamily="34" charset="0"/>
        <a:buChar char="›"/>
        <a:defRPr sz="2000" baseline="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576000" indent="-288000" algn="l" rtl="0" eaLnBrk="1" fontAlgn="base" hangingPunct="1">
        <a:spcBef>
          <a:spcPts val="0"/>
        </a:spcBef>
        <a:spcAft>
          <a:spcPts val="900"/>
        </a:spcAft>
        <a:buClr>
          <a:schemeClr val="accent1"/>
        </a:buClr>
        <a:buSzPct val="100000"/>
        <a:buFont typeface="Verdana" panose="020B0604030504040204" pitchFamily="34" charset="0"/>
        <a:buChar char="–"/>
        <a:defRPr sz="2000">
          <a:solidFill>
            <a:schemeClr val="tx1"/>
          </a:solidFill>
          <a:latin typeface="Verdana" pitchFamily="34" charset="0"/>
        </a:defRPr>
      </a:lvl2pPr>
      <a:lvl3pPr marL="864000" indent="-288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Verdana" pitchFamily="34" charset="0"/>
        <a:buChar char="–"/>
        <a:defRPr sz="1800" baseline="0">
          <a:solidFill>
            <a:schemeClr val="tx1"/>
          </a:solidFill>
          <a:latin typeface="Verdana" pitchFamily="34" charset="0"/>
        </a:defRPr>
      </a:lvl3pPr>
      <a:lvl4pPr marL="1080000" indent="-216000" algn="l" rtl="0" eaLnBrk="1" fontAlgn="base" hangingPunct="1">
        <a:spcBef>
          <a:spcPts val="0"/>
        </a:spcBef>
        <a:spcAft>
          <a:spcPts val="300"/>
        </a:spcAft>
        <a:buClr>
          <a:schemeClr val="accent1"/>
        </a:buClr>
        <a:buSzPct val="100000"/>
        <a:buFont typeface="Verdana" panose="020B0604030504040204" pitchFamily="34" charset="0"/>
        <a:buChar char="–"/>
        <a:defRPr sz="1600" baseline="0">
          <a:solidFill>
            <a:schemeClr val="tx1"/>
          </a:solidFill>
          <a:latin typeface="Verdana" pitchFamily="34" charset="0"/>
        </a:defRPr>
      </a:lvl4pPr>
      <a:lvl5pPr marL="1296000" indent="-216000" algn="l" rtl="0" eaLnBrk="1" fontAlgn="base" hangingPunct="1">
        <a:spcBef>
          <a:spcPts val="0"/>
        </a:spcBef>
        <a:spcAft>
          <a:spcPts val="300"/>
        </a:spcAft>
        <a:buClr>
          <a:schemeClr val="accent1"/>
        </a:buClr>
        <a:buSzPct val="100000"/>
        <a:buFont typeface="Verdana" panose="020B0604030504040204" pitchFamily="34" charset="0"/>
        <a:buChar char="–"/>
        <a:defRPr sz="1400" baseline="0">
          <a:solidFill>
            <a:schemeClr val="tx1"/>
          </a:solidFill>
          <a:latin typeface="Verdana" pitchFamily="34" charset="0"/>
        </a:defRPr>
      </a:lvl5pPr>
      <a:lvl6pPr marL="1296000" indent="-216000" algn="l" rtl="0" eaLnBrk="1" fontAlgn="base" hangingPunct="1">
        <a:spcBef>
          <a:spcPts val="0"/>
        </a:spcBef>
        <a:spcAft>
          <a:spcPts val="300"/>
        </a:spcAft>
        <a:buClr>
          <a:schemeClr val="accent1"/>
        </a:buClr>
        <a:buFont typeface="Verdana" pitchFamily="34" charset="0"/>
        <a:buNone/>
        <a:defRPr sz="1400" baseline="0">
          <a:solidFill>
            <a:schemeClr val="tx1"/>
          </a:solidFill>
          <a:latin typeface="Verdana" pitchFamily="34" charset="0"/>
        </a:defRPr>
      </a:lvl6pPr>
      <a:lvl7pPr marL="2514600" indent="-2286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666666"/>
          </a:solidFill>
          <a:latin typeface="+mn-lt"/>
        </a:defRPr>
      </a:lvl7pPr>
      <a:lvl8pPr marL="2971800" indent="-2286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666666"/>
          </a:solidFill>
          <a:latin typeface="+mn-lt"/>
        </a:defRPr>
      </a:lvl8pPr>
      <a:lvl9pPr marL="3429000" indent="-2286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6666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thomas.poeppelmann@Infineon.co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print.iacr.org/2015/631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0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b="1" dirty="0" smtClean="0"/>
              <a:t>Accelerating Homomorphic Evaluation on Reconfigurable Hardware</a:t>
            </a:r>
            <a:endParaRPr lang="en-US" sz="2400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u="sng" dirty="0" smtClean="0"/>
              <a:t>Thomas Pöppelmann</a:t>
            </a:r>
            <a:r>
              <a:rPr lang="en-US" sz="1800" dirty="0" smtClean="0"/>
              <a:t>, Michael </a:t>
            </a:r>
            <a:r>
              <a:rPr lang="en-US" sz="1800" dirty="0" err="1" smtClean="0"/>
              <a:t>Naehrig</a:t>
            </a:r>
            <a:r>
              <a:rPr lang="en-US" sz="1800" dirty="0" smtClean="0"/>
              <a:t>, Andrew Putnam, Adrian Macias</a:t>
            </a:r>
          </a:p>
        </p:txBody>
      </p:sp>
    </p:spTree>
    <p:extLst>
      <p:ext uri="{BB962C8B-B14F-4D97-AF65-F5344CB8AC3E}">
        <p14:creationId xmlns:p14="http://schemas.microsoft.com/office/powerpoint/2010/main" val="181436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3112960" y="4848449"/>
            <a:ext cx="1104900" cy="201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1" name="Rectangle 60"/>
          <p:cNvSpPr/>
          <p:nvPr/>
        </p:nvSpPr>
        <p:spPr>
          <a:xfrm>
            <a:off x="3112960" y="4155506"/>
            <a:ext cx="1104900" cy="201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7" name="Rectangle 46"/>
          <p:cNvSpPr/>
          <p:nvPr/>
        </p:nvSpPr>
        <p:spPr>
          <a:xfrm>
            <a:off x="3112960" y="3461186"/>
            <a:ext cx="1104900" cy="201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YASHE </a:t>
            </a:r>
            <a:r>
              <a:rPr lang="en-US" dirty="0" err="1" smtClean="0"/>
              <a:t>KeySwitch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959726" y="1475305"/>
                <a:ext cx="6509385" cy="15754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 smtClean="0"/>
                  <a:t>Ciphertext evaluation: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de-DE" sz="2000" b="0" i="1" smtClean="0">
                                        <a:latin typeface="Cambria Math"/>
                                      </a:rPr>
                                      <m:t>𝑚𝑢𝑙𝑡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𝒆𝒗𝒌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726" y="1475305"/>
                <a:ext cx="6509385" cy="1575487"/>
              </a:xfrm>
              <a:prstGeom prst="rect">
                <a:avLst/>
              </a:prstGeom>
              <a:blipFill rotWithShape="1">
                <a:blip r:embed="rId3"/>
                <a:stretch>
                  <a:fillRect l="-936" t="-3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30638" y="3443379"/>
                <a:ext cx="1104900" cy="812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𝑚𝑢𝑙𝑡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638" y="3443379"/>
                <a:ext cx="1104900" cy="8128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112960" y="2155047"/>
                <a:ext cx="1104900" cy="812800"/>
              </a:xfrm>
              <a:prstGeom prst="rect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960" y="2155047"/>
                <a:ext cx="1104900" cy="8128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3112960" y="2767373"/>
            <a:ext cx="1104900" cy="201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112960" y="3052988"/>
                <a:ext cx="1104900" cy="812800"/>
              </a:xfrm>
              <a:prstGeom prst="rect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960" y="3052988"/>
                <a:ext cx="1104900" cy="8128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3112960" y="3950507"/>
                <a:ext cx="1104900" cy="812800"/>
              </a:xfrm>
              <a:prstGeom prst="rect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960" y="3950507"/>
                <a:ext cx="1104900" cy="8128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3112960" y="4848448"/>
                <a:ext cx="1104900" cy="812800"/>
              </a:xfrm>
              <a:prstGeom prst="rect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960" y="4848448"/>
                <a:ext cx="1104900" cy="8128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4547552" y="2155047"/>
                <a:ext cx="1104900" cy="812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𝒆𝒗𝒌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552" y="2155047"/>
                <a:ext cx="1104900" cy="8128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4547552" y="3052707"/>
                <a:ext cx="1104900" cy="812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𝒆𝒗𝒌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552" y="3052707"/>
                <a:ext cx="1104900" cy="81280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4548488" y="3950367"/>
                <a:ext cx="1104900" cy="812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𝒆𝒗𝒌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488" y="3950367"/>
                <a:ext cx="1104900" cy="81280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4554203" y="4848026"/>
                <a:ext cx="1104900" cy="812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𝒆𝒗𝒌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203" y="4848026"/>
                <a:ext cx="1104900" cy="81280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268973" y="2376781"/>
                <a:ext cx="27924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973" y="2376781"/>
                <a:ext cx="279244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81017" y="3258713"/>
                <a:ext cx="27924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017" y="3258713"/>
                <a:ext cx="279244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268973" y="4071513"/>
                <a:ext cx="27924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973" y="4071513"/>
                <a:ext cx="279244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81017" y="5049795"/>
                <a:ext cx="27924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017" y="5049795"/>
                <a:ext cx="279244" cy="30777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 88"/>
          <p:cNvSpPr/>
          <p:nvPr/>
        </p:nvSpPr>
        <p:spPr>
          <a:xfrm>
            <a:off x="4966466" y="5828330"/>
            <a:ext cx="23052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Several polynomial multiplications by constant evaluation key</a:t>
            </a:r>
            <a:endParaRPr lang="en-US" sz="1400" dirty="0"/>
          </a:p>
        </p:txBody>
      </p:sp>
      <p:cxnSp>
        <p:nvCxnSpPr>
          <p:cNvPr id="90" name="Straight Arrow Connector 89"/>
          <p:cNvCxnSpPr>
            <a:stCxn id="89" idx="1"/>
          </p:cNvCxnSpPr>
          <p:nvPr/>
        </p:nvCxnSpPr>
        <p:spPr>
          <a:xfrm flipH="1" flipV="1">
            <a:off x="4403257" y="5796229"/>
            <a:ext cx="563209" cy="401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1127867" y="4694218"/>
                <a:ext cx="1426779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𝑚𝑢𝑙𝑡</m:t>
                        </m:r>
                      </m:sub>
                    </m:sSub>
                  </m:oMath>
                </a14:m>
                <a:r>
                  <a:rPr lang="en-US" sz="1400" dirty="0" smtClean="0"/>
                  <a:t> is split into several polynomials</a:t>
                </a:r>
                <a:endParaRPr lang="en-US" sz="1400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67" y="4694218"/>
                <a:ext cx="1426779" cy="738664"/>
              </a:xfrm>
              <a:prstGeom prst="rect">
                <a:avLst/>
              </a:prstGeom>
              <a:blipFill rotWithShape="1">
                <a:blip r:embed="rId15"/>
                <a:stretch>
                  <a:fillRect t="-826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Right Arrow 94"/>
          <p:cNvSpPr/>
          <p:nvPr/>
        </p:nvSpPr>
        <p:spPr>
          <a:xfrm>
            <a:off x="2572464" y="3715473"/>
            <a:ext cx="403569" cy="289718"/>
          </a:xfrm>
          <a:prstGeom prst="rightArrow">
            <a:avLst>
              <a:gd name="adj1" fmla="val 280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02" name="Straight Arrow Connector 101"/>
          <p:cNvCxnSpPr/>
          <p:nvPr/>
        </p:nvCxnSpPr>
        <p:spPr>
          <a:xfrm flipV="1">
            <a:off x="2451225" y="4310777"/>
            <a:ext cx="439764" cy="452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628650" y="2155047"/>
                <a:ext cx="1607471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/>
                  <a:t>Size determined by parameter window parameter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155047"/>
                <a:ext cx="1607471" cy="954107"/>
              </a:xfrm>
              <a:prstGeom prst="rect">
                <a:avLst/>
              </a:prstGeom>
              <a:blipFill rotWithShape="1">
                <a:blip r:embed="rId16"/>
                <a:stretch>
                  <a:fillRect t="-641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Arrow Connector 105"/>
          <p:cNvCxnSpPr>
            <a:stCxn id="105" idx="3"/>
          </p:cNvCxnSpPr>
          <p:nvPr/>
        </p:nvCxnSpPr>
        <p:spPr>
          <a:xfrm>
            <a:off x="2236121" y="2632101"/>
            <a:ext cx="825726" cy="154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7271738" y="3427676"/>
                <a:ext cx="1104900" cy="812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1" i="1" smtClean="0"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738" y="3427676"/>
                <a:ext cx="1104900" cy="81280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Right Arrow 109"/>
          <p:cNvSpPr/>
          <p:nvPr/>
        </p:nvSpPr>
        <p:spPr>
          <a:xfrm>
            <a:off x="6772348" y="3689217"/>
            <a:ext cx="403569" cy="289718"/>
          </a:xfrm>
          <a:prstGeom prst="rightArrow">
            <a:avLst>
              <a:gd name="adj1" fmla="val 280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1" name="Right Arrow 110"/>
          <p:cNvSpPr/>
          <p:nvPr/>
        </p:nvSpPr>
        <p:spPr>
          <a:xfrm rot="2103651">
            <a:off x="5780268" y="2602240"/>
            <a:ext cx="403569" cy="289718"/>
          </a:xfrm>
          <a:prstGeom prst="rightArrow">
            <a:avLst>
              <a:gd name="adj1" fmla="val 280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2" name="Right Arrow 111"/>
          <p:cNvSpPr/>
          <p:nvPr/>
        </p:nvSpPr>
        <p:spPr>
          <a:xfrm rot="1132424">
            <a:off x="5769680" y="3388317"/>
            <a:ext cx="403569" cy="289718"/>
          </a:xfrm>
          <a:prstGeom prst="rightArrow">
            <a:avLst>
              <a:gd name="adj1" fmla="val 280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6188166" y="3602821"/>
                <a:ext cx="544074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500" b="1" i="1" smtClean="0">
                          <a:latin typeface="Cambria Math"/>
                        </a:rPr>
                        <m:t>∑</m:t>
                      </m:r>
                    </m:oMath>
                  </m:oMathPara>
                </a14:m>
                <a:endParaRPr lang="en-US" sz="2500" b="1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166" y="3602821"/>
                <a:ext cx="544074" cy="47705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ight Arrow 36"/>
          <p:cNvSpPr/>
          <p:nvPr/>
        </p:nvSpPr>
        <p:spPr>
          <a:xfrm rot="19496349" flipV="1">
            <a:off x="5780268" y="4970538"/>
            <a:ext cx="403569" cy="289718"/>
          </a:xfrm>
          <a:prstGeom prst="rightArrow">
            <a:avLst>
              <a:gd name="adj1" fmla="val 280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" name="Right Arrow 37"/>
          <p:cNvSpPr/>
          <p:nvPr/>
        </p:nvSpPr>
        <p:spPr>
          <a:xfrm rot="20467576" flipV="1">
            <a:off x="5769680" y="4148844"/>
            <a:ext cx="403569" cy="289718"/>
          </a:xfrm>
          <a:prstGeom prst="rightArrow">
            <a:avLst>
              <a:gd name="adj1" fmla="val 280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FD51-1BB6-432B-BC8A-374663ACE5E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14.09.2015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Infineon Technologies AG 2015.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5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YASHE (Selected) Parameters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1677107" y="4052094"/>
            <a:ext cx="2970330" cy="2304256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eaLnBrk="1" hangingPunct="1"/>
            <a:endParaRPr lang="en-US" sz="1000" b="1" dirty="0">
              <a:solidFill>
                <a:srgbClr val="8DAE10"/>
              </a:solidFill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5251281"/>
                  </p:ext>
                </p:extLst>
              </p:nvPr>
            </p:nvGraphicFramePr>
            <p:xfrm>
              <a:off x="323528" y="1122308"/>
              <a:ext cx="8511584" cy="3317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07478"/>
                    <a:gridCol w="1461677"/>
                    <a:gridCol w="1526176"/>
                    <a:gridCol w="1716253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Description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Parameter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Set-I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Set-II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Polynomial coefficients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n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4096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16384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Modulus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q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124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64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512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p>
                                </m:s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 marL="68580" marR="68580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Plaintext space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t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1024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1024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Windows size</a:t>
                          </a:r>
                          <a:endParaRPr lang="en-US" sz="1700" dirty="0"/>
                        </a:p>
                      </a:txBody>
                      <a:tcPr marL="68580" marR="6858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w</a:t>
                          </a:r>
                          <a:endParaRPr lang="en-US" sz="1700" dirty="0"/>
                        </a:p>
                      </a:txBody>
                      <a:tcPr marL="68580" marR="6858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64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 marL="68580" marR="6858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64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 marL="68580" marR="6858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82880"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Evaluation</a:t>
                          </a:r>
                          <a:r>
                            <a:rPr lang="en-US" sz="1700" baseline="0" dirty="0" smtClean="0"/>
                            <a:t> keys</a:t>
                          </a:r>
                          <a:endParaRPr lang="en-US" sz="1700" dirty="0"/>
                        </a:p>
                      </a:txBody>
                      <a:tcPr marL="68580" marR="6858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q/w</a:t>
                          </a:r>
                          <a:endParaRPr lang="en-US" sz="1700" dirty="0"/>
                        </a:p>
                      </a:txBody>
                      <a:tcPr marL="68580" marR="6858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1</a:t>
                          </a:r>
                          <a:endParaRPr lang="en-US" sz="1700" dirty="0"/>
                        </a:p>
                      </a:txBody>
                      <a:tcPr marL="68580" marR="6858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8</a:t>
                          </a:r>
                          <a:endParaRPr lang="en-US" sz="1700" dirty="0"/>
                        </a:p>
                      </a:txBody>
                      <a:tcPr marL="68580" marR="6858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Supported multiplications (levels)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L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1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9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Size of one polynomial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-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62 KB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1 MB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Size of evaluation key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-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124 KB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8 MB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5251281"/>
                  </p:ext>
                </p:extLst>
              </p:nvPr>
            </p:nvGraphicFramePr>
            <p:xfrm>
              <a:off x="323528" y="1122308"/>
              <a:ext cx="8511584" cy="3317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07478"/>
                    <a:gridCol w="1461677"/>
                    <a:gridCol w="1526176"/>
                    <a:gridCol w="1716253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Description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Parameter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Set-I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Set-II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Polynomial coefficients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n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4096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16384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Modulus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q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>
                        <a:blipFill rotWithShape="1">
                          <a:blip r:embed="rId3"/>
                          <a:stretch>
                            <a:fillRect l="-344223" t="-208333" r="-112351" b="-6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>
                        <a:blipFill rotWithShape="1">
                          <a:blip r:embed="rId3"/>
                          <a:stretch>
                            <a:fillRect l="-396797" t="-208333" r="-356" b="-620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Plaintext space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t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1024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1024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Windows size</a:t>
                          </a:r>
                          <a:endParaRPr lang="en-US" sz="1700" dirty="0"/>
                        </a:p>
                      </a:txBody>
                      <a:tcPr marL="68580" marR="6858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w</a:t>
                          </a:r>
                          <a:endParaRPr lang="en-US" sz="1700" dirty="0"/>
                        </a:p>
                      </a:txBody>
                      <a:tcPr marL="68580" marR="6858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44223" t="-403279" r="-112351" b="-4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96797" t="-403279" r="-356" b="-409836"/>
                          </a:stretch>
                        </a:blipFill>
                      </a:tcPr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Evaluation</a:t>
                          </a:r>
                          <a:r>
                            <a:rPr lang="en-US" sz="1700" baseline="0" dirty="0" smtClean="0"/>
                            <a:t> keys</a:t>
                          </a:r>
                          <a:endParaRPr lang="en-US" sz="1700" dirty="0"/>
                        </a:p>
                      </a:txBody>
                      <a:tcPr marL="68580" marR="6858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q/w</a:t>
                          </a:r>
                          <a:endParaRPr lang="en-US" sz="1700" dirty="0"/>
                        </a:p>
                      </a:txBody>
                      <a:tcPr marL="68580" marR="6858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1</a:t>
                          </a:r>
                          <a:endParaRPr lang="en-US" sz="1700" dirty="0"/>
                        </a:p>
                      </a:txBody>
                      <a:tcPr marL="68580" marR="6858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8</a:t>
                          </a:r>
                          <a:endParaRPr lang="en-US" sz="1700" dirty="0"/>
                        </a:p>
                      </a:txBody>
                      <a:tcPr marL="68580" marR="6858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Supported multiplications (levels)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L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1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9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Size of one polynomial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-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62 KB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1 MB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Size of evaluation key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-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124 KB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 smtClean="0"/>
                            <a:t>8 MB</a:t>
                          </a:r>
                          <a:endParaRPr lang="en-US" sz="1700" dirty="0"/>
                        </a:p>
                      </a:txBody>
                      <a:tcPr marL="68580" marR="68580"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395536" y="4725144"/>
            <a:ext cx="8208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sz="1800" dirty="0" smtClean="0"/>
              <a:t>Parameters are supposed to provide at least 80 bits of security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en-US" sz="18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FD51-1BB6-432B-BC8A-374663ACE5E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14.09.2015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Infineon Technologies AG 2015.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6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/>
          </a:p>
        </p:txBody>
      </p:sp>
      <p:sp>
        <p:nvSpPr>
          <p:cNvPr id="40" name="Text Placeholder 39"/>
          <p:cNvSpPr>
            <a:spLocks noGrp="1"/>
          </p:cNvSpPr>
          <p:nvPr>
            <p:ph type="body" idx="17"/>
          </p:nvPr>
        </p:nvSpPr>
        <p:spPr>
          <a:xfrm>
            <a:off x="971500" y="1268412"/>
            <a:ext cx="7921676" cy="576072"/>
          </a:xfrm>
          <a:solidFill>
            <a:schemeClr val="bg2"/>
          </a:solidFill>
        </p:spPr>
        <p:txBody>
          <a:bodyPr vert="horz" wrap="square" lIns="250824" tIns="0" rIns="0" bIns="0" rtlCol="0" anchor="ctr">
            <a:noAutofit/>
          </a:bodyPr>
          <a:lstStyle/>
          <a:p>
            <a:pPr>
              <a:buClr>
                <a:schemeClr val="accent2"/>
              </a:buClr>
            </a:pPr>
            <a:r>
              <a:rPr lang="en-US" smtClean="0">
                <a:solidFill>
                  <a:schemeClr val="accent2"/>
                </a:solidFill>
              </a:rPr>
              <a:t>Motivation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8"/>
          </p:nvPr>
        </p:nvSpPr>
        <p:spPr>
          <a:xfrm>
            <a:off x="971501" y="2132520"/>
            <a:ext cx="7921676" cy="576072"/>
          </a:xfrm>
          <a:solidFill>
            <a:schemeClr val="bg2"/>
          </a:solidFill>
        </p:spPr>
        <p:txBody>
          <a:bodyPr vert="horz" wrap="square" lIns="250824" tIns="0" rIns="0" bIns="0" rtlCol="0" anchor="ctr">
            <a:noAutofit/>
          </a:bodyPr>
          <a:lstStyle/>
          <a:p>
            <a:pPr>
              <a:buClr>
                <a:schemeClr val="accent2"/>
              </a:buClr>
            </a:pPr>
            <a:r>
              <a:rPr lang="en-US" smtClean="0">
                <a:solidFill>
                  <a:schemeClr val="accent2"/>
                </a:solidFill>
              </a:rPr>
              <a:t>Somewhat Homomorphic Encryption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9"/>
          </p:nvPr>
        </p:nvSpPr>
        <p:spPr>
          <a:xfrm>
            <a:off x="971501" y="2996628"/>
            <a:ext cx="7921676" cy="576072"/>
          </a:xfrm>
          <a:solidFill>
            <a:schemeClr val="bg2"/>
          </a:solidFill>
        </p:spPr>
        <p:txBody>
          <a:bodyPr vert="horz" wrap="square" lIns="250824" tIns="0" rIns="0" bIns="0" rtlCol="0" anchor="ctr">
            <a:noAutofit/>
          </a:bodyPr>
          <a:lstStyle/>
          <a:p>
            <a:pPr>
              <a:buClr>
                <a:schemeClr val="accent4"/>
              </a:buClr>
            </a:pPr>
            <a:r>
              <a:rPr lang="en-US" smtClean="0"/>
              <a:t>Implementation</a:t>
            </a:r>
            <a:endParaRPr lang="en-US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20"/>
          </p:nvPr>
        </p:nvSpPr>
        <p:spPr>
          <a:xfrm>
            <a:off x="971501" y="3860736"/>
            <a:ext cx="7921676" cy="576072"/>
          </a:xfrm>
          <a:solidFill>
            <a:schemeClr val="bg2"/>
          </a:solidFill>
        </p:spPr>
        <p:txBody>
          <a:bodyPr vert="horz" wrap="square" lIns="250824" tIns="0" rIns="0" bIns="0" rtlCol="0" anchor="ctr">
            <a:noAutofit/>
          </a:bodyPr>
          <a:lstStyle/>
          <a:p>
            <a:pPr>
              <a:buClr>
                <a:schemeClr val="accent2"/>
              </a:buClr>
            </a:pPr>
            <a:r>
              <a:rPr lang="en-US" smtClean="0">
                <a:solidFill>
                  <a:schemeClr val="accent2"/>
                </a:solidFill>
              </a:rPr>
              <a:t>Results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8" name="Text Placeholder 117"/>
          <p:cNvSpPr>
            <a:spLocks noGrp="1"/>
          </p:cNvSpPr>
          <p:nvPr>
            <p:ph type="body" sz="quarter" idx="21"/>
          </p:nvPr>
        </p:nvSpPr>
        <p:spPr>
          <a:xfrm>
            <a:off x="971501" y="4724844"/>
            <a:ext cx="7921676" cy="576072"/>
          </a:xfrm>
          <a:solidFill>
            <a:schemeClr val="bg2"/>
          </a:solidFill>
        </p:spPr>
        <p:txBody>
          <a:bodyPr vert="horz" wrap="square" lIns="250824" tIns="0" rIns="0" bIns="0" rtlCol="0" anchor="ctr">
            <a:noAutofit/>
          </a:bodyPr>
          <a:lstStyle/>
          <a:p>
            <a:pPr>
              <a:buClr>
                <a:schemeClr val="accent2"/>
              </a:buClr>
            </a:pPr>
            <a:r>
              <a:rPr lang="en-US" smtClean="0">
                <a:solidFill>
                  <a:schemeClr val="accent2"/>
                </a:solidFill>
              </a:rPr>
              <a:t>Conclusion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67" name="Text Placeholder 66"/>
          <p:cNvSpPr>
            <a:spLocks noGrp="1"/>
          </p:cNvSpPr>
          <p:nvPr>
            <p:ph type="body" idx="28"/>
          </p:nvPr>
        </p:nvSpPr>
        <p:spPr>
          <a:xfrm>
            <a:off x="250825" y="1268412"/>
            <a:ext cx="576000" cy="576072"/>
          </a:xfrm>
        </p:spPr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8" name="Text Placeholder 67"/>
          <p:cNvSpPr>
            <a:spLocks noGrp="1"/>
          </p:cNvSpPr>
          <p:nvPr>
            <p:ph type="body" idx="29"/>
          </p:nvPr>
        </p:nvSpPr>
        <p:spPr>
          <a:xfrm>
            <a:off x="250825" y="2132620"/>
            <a:ext cx="576000" cy="576072"/>
          </a:xfrm>
        </p:spPr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70" name="Text Placeholder 69"/>
          <p:cNvSpPr>
            <a:spLocks noGrp="1"/>
          </p:cNvSpPr>
          <p:nvPr>
            <p:ph type="body" idx="30"/>
          </p:nvPr>
        </p:nvSpPr>
        <p:spPr>
          <a:xfrm>
            <a:off x="250825" y="2996828"/>
            <a:ext cx="576000" cy="576072"/>
          </a:xfrm>
        </p:spPr>
        <p:txBody>
          <a:bodyPr/>
          <a:lstStyle/>
          <a:p>
            <a:r>
              <a:rPr lang="en-US" smtClean="0"/>
              <a:t>3</a:t>
            </a:r>
            <a:endParaRPr lang="en-US"/>
          </a:p>
        </p:txBody>
      </p:sp>
      <p:sp>
        <p:nvSpPr>
          <p:cNvPr id="71" name="Text Placeholder 70"/>
          <p:cNvSpPr>
            <a:spLocks noGrp="1"/>
          </p:cNvSpPr>
          <p:nvPr>
            <p:ph type="body" idx="31"/>
          </p:nvPr>
        </p:nvSpPr>
        <p:spPr>
          <a:xfrm>
            <a:off x="250825" y="3861036"/>
            <a:ext cx="576000" cy="576072"/>
          </a:xfrm>
        </p:spPr>
        <p:txBody>
          <a:bodyPr/>
          <a:lstStyle/>
          <a:p>
            <a:r>
              <a:rPr lang="en-US" smtClean="0"/>
              <a:t>4</a:t>
            </a:r>
            <a:endParaRPr lang="en-US"/>
          </a:p>
        </p:txBody>
      </p:sp>
      <p:sp>
        <p:nvSpPr>
          <p:cNvPr id="72" name="Text Placeholder 71"/>
          <p:cNvSpPr>
            <a:spLocks noGrp="1"/>
          </p:cNvSpPr>
          <p:nvPr>
            <p:ph type="body" idx="32"/>
          </p:nvPr>
        </p:nvSpPr>
        <p:spPr>
          <a:xfrm>
            <a:off x="250825" y="4725244"/>
            <a:ext cx="576000" cy="576072"/>
          </a:xfrm>
        </p:spPr>
        <p:txBody>
          <a:bodyPr/>
          <a:lstStyle/>
          <a:p>
            <a:r>
              <a:rPr lang="en-US" smtClean="0"/>
              <a:t>5</a:t>
            </a:r>
            <a:endParaRPr lang="en-US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7FE4A941-8482-450D-AF3B-CE303D8B2D5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1" name="Date Placeholder 50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r>
              <a:rPr lang="en-US" smtClean="0"/>
              <a:t>14.09.2015</a:t>
            </a:r>
            <a:endParaRPr lang="en-US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 smtClean="0"/>
              <a:t>Copyright © Infineon Technologies AG 2015.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Platform: Catapult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556792"/>
            <a:ext cx="4324349" cy="39604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Microsoft </a:t>
            </a:r>
            <a:r>
              <a:rPr lang="en-US" dirty="0"/>
              <a:t>project [PCC+14] </a:t>
            </a:r>
            <a:r>
              <a:rPr lang="en-US" dirty="0" smtClean="0"/>
              <a:t>to accelerate cloud services using Altera </a:t>
            </a:r>
            <a:r>
              <a:rPr lang="en-US" dirty="0" err="1" smtClean="0"/>
              <a:t>Stratix</a:t>
            </a:r>
            <a:r>
              <a:rPr lang="en-US" dirty="0" smtClean="0"/>
              <a:t> V FPGAs</a:t>
            </a:r>
          </a:p>
          <a:p>
            <a:pPr lvl="1"/>
            <a:r>
              <a:rPr lang="en-US" dirty="0" smtClean="0"/>
              <a:t>Each server contains an FPGA</a:t>
            </a:r>
          </a:p>
          <a:p>
            <a:pPr lvl="1"/>
            <a:r>
              <a:rPr lang="en-US" dirty="0" smtClean="0"/>
              <a:t>FPGAs are connected by complex dedicated communication network</a:t>
            </a:r>
          </a:p>
          <a:p>
            <a:r>
              <a:rPr lang="en-US" dirty="0" smtClean="0"/>
              <a:t>2x throughput over software-only Bing ranking in 1632 server/FPGA prototype</a:t>
            </a:r>
          </a:p>
          <a:p>
            <a:r>
              <a:rPr lang="en-US" dirty="0" smtClean="0"/>
              <a:t>Of independent interest to CHES community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961" y="1412776"/>
            <a:ext cx="3301390" cy="2860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328" y="4581128"/>
            <a:ext cx="3378994" cy="1219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5576" y="5831227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[PCC+14] </a:t>
            </a:r>
            <a:r>
              <a:rPr lang="en-US" sz="1400" dirty="0"/>
              <a:t>Andrew Putnam et </a:t>
            </a:r>
            <a:r>
              <a:rPr lang="en-US" sz="1400" dirty="0" smtClean="0"/>
              <a:t>al, A </a:t>
            </a:r>
            <a:r>
              <a:rPr lang="en-US" sz="1400" dirty="0"/>
              <a:t>Reconfigurable Fabric for Accelerating Large-Scale Datacenter </a:t>
            </a:r>
            <a:r>
              <a:rPr lang="en-US" sz="1400" dirty="0" smtClean="0"/>
              <a:t>Services. </a:t>
            </a:r>
            <a:r>
              <a:rPr lang="de-DE" sz="1400" dirty="0" smtClean="0"/>
              <a:t>ISCA 2014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FD51-1BB6-432B-BC8A-374663ACE5E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14.09.2015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Infineon Technologies AG 2015.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Challenges on FPGAs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250825" y="1268760"/>
            <a:ext cx="4248472" cy="1945820"/>
          </a:xfrm>
        </p:spPr>
        <p:txBody>
          <a:bodyPr>
            <a:normAutofit/>
          </a:bodyPr>
          <a:lstStyle/>
          <a:p>
            <a:r>
              <a:rPr lang="en-US" dirty="0"/>
              <a:t>Target device: </a:t>
            </a:r>
            <a:r>
              <a:rPr lang="en-US" dirty="0" err="1"/>
              <a:t>Stratix</a:t>
            </a:r>
            <a:r>
              <a:rPr lang="en-US" dirty="0"/>
              <a:t> V </a:t>
            </a:r>
            <a:endParaRPr lang="en-US" dirty="0" smtClean="0"/>
          </a:p>
          <a:p>
            <a:pPr lvl="1"/>
            <a:r>
              <a:rPr lang="en-US" dirty="0" smtClean="0"/>
              <a:t>172,600 </a:t>
            </a:r>
            <a:r>
              <a:rPr lang="en-US" dirty="0"/>
              <a:t>ALMs (logic blocks)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4.9 MB internal memory</a:t>
            </a:r>
          </a:p>
          <a:p>
            <a:pPr lvl="1"/>
            <a:r>
              <a:rPr lang="en-US" dirty="0"/>
              <a:t>1590 </a:t>
            </a:r>
            <a:r>
              <a:rPr lang="en-US" dirty="0" smtClean="0"/>
              <a:t>embedded multipliers</a:t>
            </a:r>
            <a:endParaRPr lang="en-US" dirty="0"/>
          </a:p>
          <a:p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3438" y="1268760"/>
            <a:ext cx="4248472" cy="19458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Implementation Challenge</a:t>
            </a:r>
            <a:endParaRPr lang="en-US" dirty="0"/>
          </a:p>
          <a:p>
            <a:pPr lvl="1"/>
            <a:r>
              <a:rPr lang="en-US" dirty="0"/>
              <a:t>Usage of external memory</a:t>
            </a:r>
          </a:p>
          <a:p>
            <a:pPr lvl="1"/>
            <a:r>
              <a:rPr lang="en-US" dirty="0"/>
              <a:t>Large </a:t>
            </a:r>
            <a:r>
              <a:rPr lang="en-US" dirty="0" smtClean="0"/>
              <a:t>multipliers required </a:t>
            </a:r>
            <a:r>
              <a:rPr lang="en-US" dirty="0"/>
              <a:t>(e.g., 512x512-bits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Development more complex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07704" y="3501008"/>
            <a:ext cx="4968552" cy="2088232"/>
            <a:chOff x="2123728" y="3933056"/>
            <a:chExt cx="4384987" cy="1606021"/>
          </a:xfrm>
        </p:grpSpPr>
        <p:sp>
          <p:nvSpPr>
            <p:cNvPr id="5" name="Rectangle 4"/>
            <p:cNvSpPr/>
            <p:nvPr/>
          </p:nvSpPr>
          <p:spPr>
            <a:xfrm>
              <a:off x="3628396" y="3933056"/>
              <a:ext cx="1204914" cy="160602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FPGA</a:t>
              </a:r>
            </a:p>
            <a:p>
              <a:pPr algn="ctr"/>
              <a:r>
                <a:rPr lang="en-US" sz="1800" dirty="0" smtClean="0"/>
                <a:t>(4 MB)</a:t>
              </a:r>
              <a:endParaRPr lang="en-US" sz="18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579490" y="3933056"/>
              <a:ext cx="929225" cy="73808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DRAM0</a:t>
              </a:r>
            </a:p>
            <a:p>
              <a:pPr algn="ctr"/>
              <a:r>
                <a:rPr lang="en-US" sz="1400" dirty="0" smtClean="0"/>
                <a:t>(4 GB)</a:t>
              </a:r>
              <a:endParaRPr lang="en-US" sz="1400" dirty="0"/>
            </a:p>
          </p:txBody>
        </p:sp>
        <p:sp>
          <p:nvSpPr>
            <p:cNvPr id="7" name="Left-Right Arrow 6"/>
            <p:cNvSpPr/>
            <p:nvPr/>
          </p:nvSpPr>
          <p:spPr>
            <a:xfrm>
              <a:off x="4852532" y="4130647"/>
              <a:ext cx="750893" cy="3429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DDR</a:t>
              </a:r>
              <a:endParaRPr lang="en-US" sz="12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23728" y="4367025"/>
              <a:ext cx="704522" cy="73808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PC</a:t>
              </a:r>
              <a:endParaRPr lang="en-US" dirty="0"/>
            </a:p>
          </p:txBody>
        </p:sp>
        <p:sp>
          <p:nvSpPr>
            <p:cNvPr id="16" name="Left-Right Arrow 15"/>
            <p:cNvSpPr/>
            <p:nvPr/>
          </p:nvSpPr>
          <p:spPr>
            <a:xfrm>
              <a:off x="2849143" y="4564615"/>
              <a:ext cx="779253" cy="37655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/>
                <a:t>PCIe</a:t>
              </a:r>
              <a:endParaRPr lang="en-US" sz="12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572612" y="4797152"/>
              <a:ext cx="929225" cy="73808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DRAM1</a:t>
              </a:r>
            </a:p>
            <a:p>
              <a:pPr algn="ctr"/>
              <a:r>
                <a:rPr lang="en-US" sz="1400" dirty="0" smtClean="0"/>
                <a:t>(4 GB)</a:t>
              </a:r>
              <a:endParaRPr lang="en-US" sz="1400" dirty="0"/>
            </a:p>
          </p:txBody>
        </p:sp>
        <p:sp>
          <p:nvSpPr>
            <p:cNvPr id="28" name="Left-Right Arrow 27"/>
            <p:cNvSpPr/>
            <p:nvPr/>
          </p:nvSpPr>
          <p:spPr>
            <a:xfrm>
              <a:off x="4855769" y="5016093"/>
              <a:ext cx="750893" cy="3429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DDR</a:t>
              </a:r>
              <a:endParaRPr lang="en-US" sz="1200" dirty="0"/>
            </a:p>
          </p:txBody>
        </p:sp>
      </p:grpSp>
      <p:sp>
        <p:nvSpPr>
          <p:cNvPr id="29" name="Right Brace 28"/>
          <p:cNvSpPr/>
          <p:nvPr/>
        </p:nvSpPr>
        <p:spPr>
          <a:xfrm rot="5400000">
            <a:off x="5016230" y="4077306"/>
            <a:ext cx="407684" cy="3456384"/>
          </a:xfrm>
          <a:prstGeom prst="rightBrace">
            <a:avLst>
              <a:gd name="adj1" fmla="val 104458"/>
              <a:gd name="adj2" fmla="val 50000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 bwMode="auto">
          <a:xfrm>
            <a:off x="4243843" y="6105711"/>
            <a:ext cx="19524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spAutoFit/>
          </a:bodyPr>
          <a:lstStyle/>
          <a:p>
            <a:pPr marR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tabLst/>
            </a:pPr>
            <a:r>
              <a:rPr lang="en-US" sz="14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Evaluation operations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626F07C-F10D-4076-B7A7-6B71D1EB799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14.09.2015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Copyright © Infineon Technologies AG 2015.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8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Theoretic Transform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Polynomial multiplication using the number theoretic transform </a:t>
                </a:r>
                <a:r>
                  <a:rPr lang="en-US" dirty="0"/>
                  <a:t>(NTT) </a:t>
                </a:r>
                <a:endParaRPr lang="en-US" i="1" dirty="0" smtClean="0">
                  <a:latin typeface="Cambria Math"/>
                  <a:ea typeface="Cambria Math"/>
                </a:endParaRPr>
              </a:p>
              <a:p>
                <a:pPr lvl="1"/>
                <a:r>
                  <a:rPr lang="en-US" dirty="0" smtClean="0"/>
                  <a:t>NTT </a:t>
                </a:r>
                <a:r>
                  <a:rPr lang="en-US" dirty="0"/>
                  <a:t>is </a:t>
                </a:r>
                <a:r>
                  <a:rPr lang="en-US" dirty="0" smtClean="0"/>
                  <a:t>a </a:t>
                </a:r>
                <a:r>
                  <a:rPr lang="en-US" dirty="0"/>
                  <a:t>fast Fourier transformation (FFT)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(no complex or floating point numbers</a:t>
                </a:r>
                <a:r>
                  <a:rPr lang="en-US" dirty="0" smtClean="0"/>
                  <a:t>)</a:t>
                </a:r>
                <a:endParaRPr lang="de-DE" b="1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b="1" i="1">
                        <a:latin typeface="Cambria Math"/>
                      </a:rPr>
                      <m:t>𝒂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·</m:t>
                    </m:r>
                    <m:r>
                      <a:rPr lang="de-DE" b="1" i="1">
                        <a:latin typeface="Cambria Math"/>
                      </a:rPr>
                      <m:t>𝒃</m:t>
                    </m:r>
                    <m:r>
                      <a:rPr lang="de-DE" i="1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INTT</m:t>
                    </m:r>
                    <m:d>
                      <m:dPr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NTT</m:t>
                        </m:r>
                        <m:d>
                          <m:dPr>
                            <m:ctrlPr>
                              <a:rPr lang="de-DE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b="1" i="1">
                                <a:latin typeface="Cambria Math"/>
                              </a:rPr>
                              <m:t>𝒂</m:t>
                            </m:r>
                          </m:e>
                        </m:d>
                        <m:r>
                          <a:rPr lang="de-DE" i="1">
                            <a:latin typeface="Cambria Math"/>
                            <a:ea typeface="Cambria Math"/>
                          </a:rPr>
                          <m:t>∘</m:t>
                        </m:r>
                        <m:r>
                          <m:rPr>
                            <m:nor/>
                          </m:rPr>
                          <a:rPr lang="en-US" dirty="0"/>
                          <m:t>NTT</m:t>
                        </m:r>
                        <m:d>
                          <m:dPr>
                            <m:ctrlPr>
                              <a:rPr lang="de-DE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b="1" i="1">
                                <a:latin typeface="Cambria Math"/>
                                <a:ea typeface="Cambria Math"/>
                              </a:rPr>
                              <m:t>𝒃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/>
                        <a:ea typeface="Cambria Math"/>
                      </a:rPr>
                      <m:t>𝒂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,</m:t>
                    </m:r>
                    <m:r>
                      <a:rPr lang="de-DE" b="1" i="1">
                        <a:latin typeface="Cambria Math"/>
                        <a:ea typeface="Cambria Math"/>
                      </a:rPr>
                      <m:t>𝒃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Using a certain scaling we do not need zero padding (we can multiply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coefficient polynomials using n-point NTT)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3"/>
                <a:stretch>
                  <a:fillRect l="-1622" t="-1430" r="-2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4584EA5-E7F5-4BB4-B296-282803E2524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14.09.2015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Copyright © Infineon Technologies AG 2015.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Cached-NTT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052736"/>
            <a:ext cx="4609211" cy="547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5148064" y="1484784"/>
                <a:ext cx="3744416" cy="489696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Cached-NTT</a:t>
                </a:r>
              </a:p>
              <a:p>
                <a:pPr lvl="1"/>
                <a:r>
                  <a:rPr lang="en-US" dirty="0" smtClean="0"/>
                  <a:t>Splits computation of NTT into two </a:t>
                </a:r>
                <a:r>
                  <a:rPr lang="en-US" u="sng" dirty="0" smtClean="0"/>
                  <a:t>epochs</a:t>
                </a:r>
              </a:p>
              <a:p>
                <a:pPr lvl="1"/>
                <a:r>
                  <a:rPr lang="en-US" dirty="0" smtClean="0"/>
                  <a:t>Performs computation locally on </a:t>
                </a:r>
                <a:r>
                  <a:rPr lang="en-US" u="sng" dirty="0" smtClean="0"/>
                  <a:t>groups</a:t>
                </a:r>
              </a:p>
              <a:p>
                <a:pPr lvl="1"/>
                <a:r>
                  <a:rPr lang="en-US" dirty="0" smtClean="0"/>
                  <a:t>After all </a:t>
                </a:r>
                <a:r>
                  <a:rPr lang="en-US" u="sng" dirty="0" smtClean="0"/>
                  <a:t>groups</a:t>
                </a:r>
                <a:r>
                  <a:rPr lang="en-US" dirty="0" smtClean="0"/>
                  <a:t> of one </a:t>
                </a:r>
                <a:r>
                  <a:rPr lang="en-US" u="sng" dirty="0" smtClean="0"/>
                  <a:t>epoch</a:t>
                </a:r>
                <a:r>
                  <a:rPr lang="en-US" dirty="0" smtClean="0"/>
                  <a:t> are computed a </a:t>
                </a:r>
                <a:r>
                  <a:rPr lang="en-US" u="sng" dirty="0" smtClean="0"/>
                  <a:t>reordering</a:t>
                </a:r>
                <a:r>
                  <a:rPr lang="en-US" dirty="0" smtClean="0"/>
                  <a:t> step is necessary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de-DE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de-DE" b="0" i="1" smtClean="0">
                        <a:latin typeface="Cambria Math"/>
                      </a:rPr>
                      <m:t>log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multiplications by constants (twiddle factors)</a:t>
                </a: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𝑛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DE" i="1">
                        <a:latin typeface="Cambria Math"/>
                      </a:rPr>
                      <m:t>log</m:t>
                    </m:r>
                    <m:r>
                      <a:rPr lang="de-DE" i="1">
                        <a:latin typeface="Cambria Math"/>
                      </a:rPr>
                      <m:t>(</m:t>
                    </m:r>
                    <m:r>
                      <a:rPr lang="de-DE" i="1">
                        <a:latin typeface="Cambria Math"/>
                      </a:rPr>
                      <m:t>𝑛</m:t>
                    </m:r>
                    <m:r>
                      <a:rPr lang="de-DE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additions/subtractions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5148064" y="1484784"/>
                <a:ext cx="3744416" cy="4896966"/>
              </a:xfrm>
              <a:blipFill rotWithShape="1">
                <a:blip r:embed="rId4"/>
                <a:stretch>
                  <a:fillRect l="-3577" t="-2242" r="-5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20EA1C3-39F0-4E4D-A3D3-833C98ED0B5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14.09.2015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Copyright © Infineon Technologies AG 2015.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46" y="1301814"/>
            <a:ext cx="5174036" cy="396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364088" y="1268413"/>
            <a:ext cx="3384376" cy="5113337"/>
          </a:xfrm>
        </p:spPr>
        <p:txBody>
          <a:bodyPr/>
          <a:lstStyle/>
          <a:p>
            <a:r>
              <a:rPr lang="en-US" dirty="0" err="1" smtClean="0"/>
              <a:t>NttCore</a:t>
            </a:r>
            <a:r>
              <a:rPr lang="en-US" dirty="0" smtClean="0"/>
              <a:t> computes one or several groups of NTT in parallel</a:t>
            </a:r>
          </a:p>
          <a:p>
            <a:r>
              <a:rPr lang="en-US" dirty="0" err="1" smtClean="0"/>
              <a:t>NTTButterfly</a:t>
            </a:r>
            <a:r>
              <a:rPr lang="en-US" dirty="0" smtClean="0"/>
              <a:t> implements pipelined 512x512-bit multiplier (supports also 1040x1040-bit in 4 cycles)</a:t>
            </a:r>
          </a:p>
          <a:p>
            <a:r>
              <a:rPr lang="en-US" dirty="0" smtClean="0"/>
              <a:t>Dual buffering of data set in FPGA to support computation and memory access in parallel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20EA1C3-39F0-4E4D-A3D3-833C98ED0B5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14.09.2015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Copyright © Infineon Technologies AG 2015. All rights reserved.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44371" y="5277592"/>
            <a:ext cx="43204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Microcode </a:t>
            </a:r>
            <a:r>
              <a:rPr lang="en-US" sz="1600" dirty="0" smtClean="0"/>
              <a:t>engine wit approx. 15 instructions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5499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6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/>
          </a:p>
        </p:txBody>
      </p:sp>
      <p:sp>
        <p:nvSpPr>
          <p:cNvPr id="40" name="Text Placeholder 39"/>
          <p:cNvSpPr>
            <a:spLocks noGrp="1"/>
          </p:cNvSpPr>
          <p:nvPr>
            <p:ph type="body" idx="17"/>
          </p:nvPr>
        </p:nvSpPr>
        <p:spPr>
          <a:xfrm>
            <a:off x="971500" y="1268412"/>
            <a:ext cx="7921676" cy="576072"/>
          </a:xfrm>
          <a:solidFill>
            <a:schemeClr val="bg2"/>
          </a:solidFill>
        </p:spPr>
        <p:txBody>
          <a:bodyPr vert="horz" wrap="square" lIns="250824" tIns="0" rIns="0" bIns="0" rtlCol="0" anchor="ctr">
            <a:noAutofit/>
          </a:bodyPr>
          <a:lstStyle/>
          <a:p>
            <a:pPr>
              <a:buClr>
                <a:schemeClr val="accent2"/>
              </a:buClr>
            </a:pPr>
            <a:r>
              <a:rPr lang="en-US" smtClean="0">
                <a:solidFill>
                  <a:schemeClr val="accent2"/>
                </a:solidFill>
              </a:rPr>
              <a:t>Motivation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8"/>
          </p:nvPr>
        </p:nvSpPr>
        <p:spPr>
          <a:xfrm>
            <a:off x="971501" y="2132520"/>
            <a:ext cx="7921676" cy="576072"/>
          </a:xfrm>
          <a:solidFill>
            <a:schemeClr val="bg2"/>
          </a:solidFill>
        </p:spPr>
        <p:txBody>
          <a:bodyPr vert="horz" wrap="square" lIns="250824" tIns="0" rIns="0" bIns="0" rtlCol="0" anchor="ctr">
            <a:noAutofit/>
          </a:bodyPr>
          <a:lstStyle/>
          <a:p>
            <a:pPr>
              <a:buClr>
                <a:schemeClr val="accent2"/>
              </a:buClr>
            </a:pPr>
            <a:r>
              <a:rPr lang="en-US" smtClean="0">
                <a:solidFill>
                  <a:schemeClr val="accent2"/>
                </a:solidFill>
              </a:rPr>
              <a:t>Somewhat Homomorphic Encryption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9"/>
          </p:nvPr>
        </p:nvSpPr>
        <p:spPr>
          <a:xfrm>
            <a:off x="971501" y="2996628"/>
            <a:ext cx="7921676" cy="576072"/>
          </a:xfrm>
          <a:solidFill>
            <a:schemeClr val="bg2"/>
          </a:solidFill>
        </p:spPr>
        <p:txBody>
          <a:bodyPr vert="horz" wrap="square" lIns="250824" tIns="0" rIns="0" bIns="0" rtlCol="0" anchor="ctr">
            <a:noAutofit/>
          </a:bodyPr>
          <a:lstStyle/>
          <a:p>
            <a:pPr>
              <a:buClr>
                <a:schemeClr val="accent2"/>
              </a:buClr>
            </a:pPr>
            <a:r>
              <a:rPr lang="en-US" smtClean="0">
                <a:solidFill>
                  <a:schemeClr val="accent2"/>
                </a:solidFill>
              </a:rPr>
              <a:t>Implementation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20"/>
          </p:nvPr>
        </p:nvSpPr>
        <p:spPr>
          <a:xfrm>
            <a:off x="971501" y="3860736"/>
            <a:ext cx="7921676" cy="576072"/>
          </a:xfrm>
          <a:solidFill>
            <a:schemeClr val="bg2"/>
          </a:solidFill>
        </p:spPr>
        <p:txBody>
          <a:bodyPr vert="horz" wrap="square" lIns="250824" tIns="0" rIns="0" bIns="0" rtlCol="0" anchor="ctr">
            <a:noAutofit/>
          </a:bodyPr>
          <a:lstStyle/>
          <a:p>
            <a:pPr>
              <a:buClr>
                <a:schemeClr val="accent4"/>
              </a:buClr>
            </a:pPr>
            <a:r>
              <a:rPr lang="en-US" smtClean="0"/>
              <a:t>Results</a:t>
            </a:r>
            <a:endParaRPr lang="en-US"/>
          </a:p>
        </p:txBody>
      </p:sp>
      <p:sp>
        <p:nvSpPr>
          <p:cNvPr id="118" name="Text Placeholder 117"/>
          <p:cNvSpPr>
            <a:spLocks noGrp="1"/>
          </p:cNvSpPr>
          <p:nvPr>
            <p:ph type="body" sz="quarter" idx="21"/>
          </p:nvPr>
        </p:nvSpPr>
        <p:spPr>
          <a:xfrm>
            <a:off x="971501" y="4724844"/>
            <a:ext cx="7921676" cy="576072"/>
          </a:xfrm>
          <a:solidFill>
            <a:schemeClr val="bg2"/>
          </a:solidFill>
        </p:spPr>
        <p:txBody>
          <a:bodyPr vert="horz" wrap="square" lIns="250824" tIns="0" rIns="0" bIns="0" rtlCol="0" anchor="ctr">
            <a:noAutofit/>
          </a:bodyPr>
          <a:lstStyle/>
          <a:p>
            <a:pPr>
              <a:buClr>
                <a:schemeClr val="accent2"/>
              </a:buClr>
            </a:pPr>
            <a:r>
              <a:rPr lang="en-US" smtClean="0">
                <a:solidFill>
                  <a:schemeClr val="accent2"/>
                </a:solidFill>
              </a:rPr>
              <a:t>Conclusion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67" name="Text Placeholder 66"/>
          <p:cNvSpPr>
            <a:spLocks noGrp="1"/>
          </p:cNvSpPr>
          <p:nvPr>
            <p:ph type="body" idx="28"/>
          </p:nvPr>
        </p:nvSpPr>
        <p:spPr>
          <a:xfrm>
            <a:off x="250825" y="1268412"/>
            <a:ext cx="576000" cy="576072"/>
          </a:xfrm>
        </p:spPr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8" name="Text Placeholder 67"/>
          <p:cNvSpPr>
            <a:spLocks noGrp="1"/>
          </p:cNvSpPr>
          <p:nvPr>
            <p:ph type="body" idx="29"/>
          </p:nvPr>
        </p:nvSpPr>
        <p:spPr>
          <a:xfrm>
            <a:off x="250825" y="2132620"/>
            <a:ext cx="576000" cy="576072"/>
          </a:xfrm>
        </p:spPr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70" name="Text Placeholder 69"/>
          <p:cNvSpPr>
            <a:spLocks noGrp="1"/>
          </p:cNvSpPr>
          <p:nvPr>
            <p:ph type="body" idx="30"/>
          </p:nvPr>
        </p:nvSpPr>
        <p:spPr>
          <a:xfrm>
            <a:off x="250825" y="2996828"/>
            <a:ext cx="576000" cy="576072"/>
          </a:xfrm>
        </p:spPr>
        <p:txBody>
          <a:bodyPr/>
          <a:lstStyle/>
          <a:p>
            <a:r>
              <a:rPr lang="en-US" smtClean="0"/>
              <a:t>3</a:t>
            </a:r>
            <a:endParaRPr lang="en-US"/>
          </a:p>
        </p:txBody>
      </p:sp>
      <p:sp>
        <p:nvSpPr>
          <p:cNvPr id="71" name="Text Placeholder 70"/>
          <p:cNvSpPr>
            <a:spLocks noGrp="1"/>
          </p:cNvSpPr>
          <p:nvPr>
            <p:ph type="body" idx="31"/>
          </p:nvPr>
        </p:nvSpPr>
        <p:spPr>
          <a:xfrm>
            <a:off x="250825" y="3861036"/>
            <a:ext cx="576000" cy="576072"/>
          </a:xfrm>
        </p:spPr>
        <p:txBody>
          <a:bodyPr/>
          <a:lstStyle/>
          <a:p>
            <a:r>
              <a:rPr lang="en-US" smtClean="0"/>
              <a:t>4</a:t>
            </a:r>
            <a:endParaRPr lang="en-US"/>
          </a:p>
        </p:txBody>
      </p:sp>
      <p:sp>
        <p:nvSpPr>
          <p:cNvPr id="72" name="Text Placeholder 71"/>
          <p:cNvSpPr>
            <a:spLocks noGrp="1"/>
          </p:cNvSpPr>
          <p:nvPr>
            <p:ph type="body" idx="32"/>
          </p:nvPr>
        </p:nvSpPr>
        <p:spPr>
          <a:xfrm>
            <a:off x="250825" y="4725244"/>
            <a:ext cx="576000" cy="576072"/>
          </a:xfrm>
        </p:spPr>
        <p:txBody>
          <a:bodyPr/>
          <a:lstStyle/>
          <a:p>
            <a:r>
              <a:rPr lang="en-US" smtClean="0"/>
              <a:t>5</a:t>
            </a:r>
            <a:endParaRPr lang="en-US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7FE4A941-8482-450D-AF3B-CE303D8B2D5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1" name="Date Placeholder 50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r>
              <a:rPr lang="en-US" smtClean="0"/>
              <a:t>14.09.2015</a:t>
            </a:r>
            <a:endParaRPr lang="en-US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 smtClean="0"/>
              <a:t>Copyright © Infineon Technologies AG 2015.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9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0824" y="3933056"/>
            <a:ext cx="8641655" cy="187220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SET II implementation requires 141,090 </a:t>
            </a:r>
            <a:r>
              <a:rPr lang="en-US" dirty="0"/>
              <a:t>(</a:t>
            </a:r>
            <a:r>
              <a:rPr lang="en-US" dirty="0" smtClean="0"/>
              <a:t>82%) ALMs, </a:t>
            </a:r>
            <a:r>
              <a:rPr lang="en-US" dirty="0"/>
              <a:t>577 (</a:t>
            </a:r>
            <a:r>
              <a:rPr lang="en-US" dirty="0" smtClean="0"/>
              <a:t>36%) DSPs and </a:t>
            </a:r>
            <a:r>
              <a:rPr lang="en-US" dirty="0"/>
              <a:t>17,626,400 (</a:t>
            </a:r>
            <a:r>
              <a:rPr lang="en-US" dirty="0" smtClean="0"/>
              <a:t>43%) BRAM bits on </a:t>
            </a:r>
            <a:r>
              <a:rPr lang="en-US" dirty="0"/>
              <a:t>Altera </a:t>
            </a:r>
            <a:r>
              <a:rPr lang="en-US" dirty="0" err="1"/>
              <a:t>Stratix</a:t>
            </a:r>
            <a:r>
              <a:rPr lang="en-US" dirty="0"/>
              <a:t> </a:t>
            </a:r>
            <a:r>
              <a:rPr lang="en-US" dirty="0" smtClean="0"/>
              <a:t>V</a:t>
            </a:r>
          </a:p>
          <a:p>
            <a:r>
              <a:rPr lang="en-US" dirty="0" smtClean="0"/>
              <a:t>Congested design and constraints of DRAM and </a:t>
            </a:r>
            <a:r>
              <a:rPr lang="en-US" dirty="0" err="1" smtClean="0"/>
              <a:t>PCIe</a:t>
            </a:r>
            <a:r>
              <a:rPr lang="en-US" dirty="0" smtClean="0"/>
              <a:t> controller result in relatively low clock frequency</a:t>
            </a:r>
          </a:p>
          <a:p>
            <a:r>
              <a:rPr lang="en-US" dirty="0" smtClean="0"/>
              <a:t>Cycle counts measured online to account for DRAM latency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340768"/>
              </p:ext>
            </p:extLst>
          </p:nvPr>
        </p:nvGraphicFramePr>
        <p:xfrm>
          <a:off x="638558" y="1275904"/>
          <a:ext cx="7704860" cy="2043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847"/>
                <a:gridCol w="2744568"/>
                <a:gridCol w="1972445"/>
              </a:tblGrid>
              <a:tr h="45861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Implementation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Mult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Add </a:t>
                      </a:r>
                      <a:endParaRPr lang="en-US" sz="2000" dirty="0"/>
                    </a:p>
                  </a:txBody>
                  <a:tcPr/>
                </a:tc>
              </a:tr>
              <a:tr h="277394">
                <a:tc rowSpan="2">
                  <a:txBody>
                    <a:bodyPr/>
                    <a:lstStyle/>
                    <a:p>
                      <a:r>
                        <a:rPr lang="en-US" sz="2000" dirty="0" smtClean="0"/>
                        <a:t>Set I (n=4096) </a:t>
                      </a:r>
                    </a:p>
                    <a:p>
                      <a:r>
                        <a:rPr lang="en-US" sz="2000" dirty="0" smtClean="0"/>
                        <a:t>@100 MHz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675,326 cycles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19,057 cycles</a:t>
                      </a:r>
                      <a:endParaRPr lang="en-US" sz="2000" dirty="0"/>
                    </a:p>
                  </a:txBody>
                  <a:tcPr/>
                </a:tc>
              </a:tr>
              <a:tr h="277394">
                <a:tc v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6.75 </a:t>
                      </a:r>
                      <a:r>
                        <a:rPr lang="en-US" sz="2000" dirty="0" err="1" smtClean="0"/>
                        <a:t>ms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0.19 </a:t>
                      </a:r>
                      <a:r>
                        <a:rPr lang="en-US" sz="2000" dirty="0" err="1" smtClean="0"/>
                        <a:t>ms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</a:tr>
              <a:tr h="277394">
                <a:tc rowSpan="2">
                  <a:txBody>
                    <a:bodyPr/>
                    <a:lstStyle/>
                    <a:p>
                      <a:r>
                        <a:rPr lang="en-US" sz="2000" dirty="0" smtClean="0"/>
                        <a:t>Set II (n=16384)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@66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3,212,506 cycles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61,775 cycles</a:t>
                      </a:r>
                      <a:endParaRPr lang="en-US" sz="2000" dirty="0"/>
                    </a:p>
                  </a:txBody>
                  <a:tcPr/>
                </a:tc>
              </a:tr>
              <a:tr h="277394">
                <a:tc v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48.67 </a:t>
                      </a:r>
                      <a:r>
                        <a:rPr lang="en-US" sz="2000" b="1" dirty="0" err="1" smtClean="0"/>
                        <a:t>ms</a:t>
                      </a:r>
                      <a:r>
                        <a:rPr lang="en-US" sz="2000" b="1" dirty="0" smtClean="0"/>
                        <a:t>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0.94 </a:t>
                      </a:r>
                      <a:r>
                        <a:rPr lang="en-US" sz="2000" b="1" dirty="0" err="1" smtClean="0"/>
                        <a:t>ms</a:t>
                      </a:r>
                      <a:r>
                        <a:rPr lang="en-US" sz="2000" b="1" dirty="0" smtClean="0"/>
                        <a:t> 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4584EA5-E7F5-4BB4-B296-282803E2524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14.09.2015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Copyright © Infineon Technologies AG 2015.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9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6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idx="17"/>
          </p:nvPr>
        </p:nvSpPr>
        <p:spPr>
          <a:xfrm>
            <a:off x="971500" y="1268412"/>
            <a:ext cx="7921676" cy="576072"/>
          </a:xfrm>
          <a:solidFill>
            <a:schemeClr val="bg2"/>
          </a:solidFill>
        </p:spPr>
        <p:txBody>
          <a:bodyPr vert="horz" wrap="square" lIns="250824" tIns="0" rIns="0" bIns="0" rtlCol="0" anchor="ctr">
            <a:noAutofit/>
          </a:bodyPr>
          <a:lstStyle/>
          <a:p>
            <a:pPr>
              <a:buClr>
                <a:schemeClr val="accent4"/>
              </a:buClr>
            </a:pPr>
            <a:r>
              <a:rPr lang="en-US" smtClean="0"/>
              <a:t>Motivation</a:t>
            </a:r>
            <a:endParaRPr lang="en-US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8"/>
          </p:nvPr>
        </p:nvSpPr>
        <p:spPr>
          <a:xfrm>
            <a:off x="971501" y="2132520"/>
            <a:ext cx="7921676" cy="576072"/>
          </a:xfrm>
          <a:solidFill>
            <a:schemeClr val="bg2"/>
          </a:solidFill>
        </p:spPr>
        <p:txBody>
          <a:bodyPr vert="horz" wrap="square" lIns="250824" tIns="0" rIns="0" bIns="0" rtlCol="0" anchor="ctr">
            <a:noAutofit/>
          </a:bodyPr>
          <a:lstStyle/>
          <a:p>
            <a:pPr>
              <a:buClr>
                <a:schemeClr val="accent4"/>
              </a:buClr>
            </a:pPr>
            <a:r>
              <a:rPr lang="en-US" smtClean="0"/>
              <a:t>Somewhat Homomorphic Encryption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9"/>
          </p:nvPr>
        </p:nvSpPr>
        <p:spPr>
          <a:xfrm>
            <a:off x="971501" y="2996628"/>
            <a:ext cx="7921676" cy="576072"/>
          </a:xfrm>
          <a:solidFill>
            <a:schemeClr val="bg2"/>
          </a:solidFill>
        </p:spPr>
        <p:txBody>
          <a:bodyPr vert="horz" wrap="square" lIns="250824" tIns="0" rIns="0" bIns="0" rtlCol="0" anchor="ctr">
            <a:noAutofit/>
          </a:bodyPr>
          <a:lstStyle/>
          <a:p>
            <a:pPr>
              <a:buClr>
                <a:schemeClr val="accent4"/>
              </a:buClr>
            </a:pPr>
            <a:r>
              <a:rPr lang="en-US" smtClean="0"/>
              <a:t>Implementation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0"/>
          </p:nvPr>
        </p:nvSpPr>
        <p:spPr>
          <a:xfrm>
            <a:off x="971501" y="3860736"/>
            <a:ext cx="7921676" cy="576072"/>
          </a:xfrm>
          <a:solidFill>
            <a:schemeClr val="bg2"/>
          </a:solidFill>
        </p:spPr>
        <p:txBody>
          <a:bodyPr vert="horz" wrap="square" lIns="250824" tIns="0" rIns="0" bIns="0" rtlCol="0" anchor="ctr">
            <a:noAutofit/>
          </a:bodyPr>
          <a:lstStyle/>
          <a:p>
            <a:pPr>
              <a:buClr>
                <a:schemeClr val="accent4"/>
              </a:buClr>
            </a:pPr>
            <a:r>
              <a:rPr lang="en-US" smtClean="0"/>
              <a:t>Results</a:t>
            </a:r>
            <a:endParaRPr lang="en-US" dirty="0"/>
          </a:p>
        </p:txBody>
      </p:sp>
      <p:sp>
        <p:nvSpPr>
          <p:cNvPr id="142" name="Text Placeholder 141"/>
          <p:cNvSpPr>
            <a:spLocks noGrp="1"/>
          </p:cNvSpPr>
          <p:nvPr>
            <p:ph type="body" sz="quarter" idx="21"/>
          </p:nvPr>
        </p:nvSpPr>
        <p:spPr>
          <a:xfrm>
            <a:off x="971501" y="4724844"/>
            <a:ext cx="7921676" cy="576072"/>
          </a:xfrm>
          <a:solidFill>
            <a:schemeClr val="bg2"/>
          </a:solidFill>
        </p:spPr>
        <p:txBody>
          <a:bodyPr vert="horz" wrap="square" lIns="250824" tIns="0" rIns="0" bIns="0" rtlCol="0" anchor="ctr">
            <a:noAutofit/>
          </a:bodyPr>
          <a:lstStyle/>
          <a:p>
            <a:pPr>
              <a:buClr>
                <a:schemeClr val="accent4"/>
              </a:buClr>
            </a:pPr>
            <a:r>
              <a:rPr lang="en-US" smtClean="0"/>
              <a:t>Conclusion</a:t>
            </a:r>
            <a:endParaRPr lang="en-US" dirty="0"/>
          </a:p>
        </p:txBody>
      </p:sp>
      <p:sp>
        <p:nvSpPr>
          <p:cNvPr id="90" name="Text Placeholder 89"/>
          <p:cNvSpPr>
            <a:spLocks noGrp="1"/>
          </p:cNvSpPr>
          <p:nvPr>
            <p:ph type="body" idx="28"/>
          </p:nvPr>
        </p:nvSpPr>
        <p:spPr>
          <a:xfrm>
            <a:off x="250825" y="1268412"/>
            <a:ext cx="576000" cy="576072"/>
          </a:xfrm>
        </p:spPr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91" name="Text Placeholder 90"/>
          <p:cNvSpPr>
            <a:spLocks noGrp="1"/>
          </p:cNvSpPr>
          <p:nvPr>
            <p:ph type="body" idx="29"/>
          </p:nvPr>
        </p:nvSpPr>
        <p:spPr>
          <a:xfrm>
            <a:off x="250825" y="2132620"/>
            <a:ext cx="576000" cy="576072"/>
          </a:xfrm>
        </p:spPr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92" name="Text Placeholder 91"/>
          <p:cNvSpPr>
            <a:spLocks noGrp="1"/>
          </p:cNvSpPr>
          <p:nvPr>
            <p:ph type="body" idx="30"/>
          </p:nvPr>
        </p:nvSpPr>
        <p:spPr>
          <a:xfrm>
            <a:off x="250825" y="2996828"/>
            <a:ext cx="576000" cy="576072"/>
          </a:xfrm>
        </p:spPr>
        <p:txBody>
          <a:bodyPr/>
          <a:lstStyle/>
          <a:p>
            <a:r>
              <a:rPr lang="en-US" smtClean="0"/>
              <a:t>3</a:t>
            </a:r>
            <a:endParaRPr lang="en-US"/>
          </a:p>
        </p:txBody>
      </p:sp>
      <p:sp>
        <p:nvSpPr>
          <p:cNvPr id="93" name="Text Placeholder 92"/>
          <p:cNvSpPr>
            <a:spLocks noGrp="1"/>
          </p:cNvSpPr>
          <p:nvPr>
            <p:ph type="body" idx="31"/>
          </p:nvPr>
        </p:nvSpPr>
        <p:spPr>
          <a:xfrm>
            <a:off x="250825" y="3861036"/>
            <a:ext cx="576000" cy="576072"/>
          </a:xfrm>
        </p:spPr>
        <p:txBody>
          <a:bodyPr/>
          <a:lstStyle/>
          <a:p>
            <a:r>
              <a:rPr lang="en-US" smtClean="0"/>
              <a:t>4</a:t>
            </a:r>
            <a:endParaRPr lang="en-US"/>
          </a:p>
        </p:txBody>
      </p:sp>
      <p:sp>
        <p:nvSpPr>
          <p:cNvPr id="94" name="Text Placeholder 93"/>
          <p:cNvSpPr>
            <a:spLocks noGrp="1"/>
          </p:cNvSpPr>
          <p:nvPr>
            <p:ph type="body" idx="32"/>
          </p:nvPr>
        </p:nvSpPr>
        <p:spPr>
          <a:xfrm>
            <a:off x="250825" y="4725244"/>
            <a:ext cx="576000" cy="576072"/>
          </a:xfrm>
        </p:spPr>
        <p:txBody>
          <a:bodyPr/>
          <a:lstStyle/>
          <a:p>
            <a:r>
              <a:rPr lang="en-US" smtClean="0"/>
              <a:t>5</a:t>
            </a:r>
            <a:endParaRPr lang="en-US"/>
          </a:p>
        </p:txBody>
      </p:sp>
      <p:sp>
        <p:nvSpPr>
          <p:cNvPr id="73" name="Slide Number Placeholder 72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7FE4A941-8482-450D-AF3B-CE303D8B2D5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4" name="Date Placeholder 73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r>
              <a:rPr lang="en-US" dirty="0" smtClean="0"/>
              <a:t>14.09.2015</a:t>
            </a:r>
            <a:endParaRPr lang="en-US" dirty="0"/>
          </a:p>
        </p:txBody>
      </p:sp>
      <p:sp>
        <p:nvSpPr>
          <p:cNvPr id="75" name="Footer Placeholder 74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 dirty="0" smtClean="0"/>
              <a:t>Copyright © Infineon Technologies AG 2015.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55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7214" y="5528845"/>
            <a:ext cx="844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00" dirty="0" smtClean="0"/>
              <a:t>[LN14] </a:t>
            </a:r>
            <a:r>
              <a:rPr lang="de-DE" sz="1300" dirty="0" err="1" smtClean="0"/>
              <a:t>Tancrède</a:t>
            </a:r>
            <a:r>
              <a:rPr lang="de-DE" sz="1300" dirty="0" smtClean="0"/>
              <a:t> </a:t>
            </a:r>
            <a:r>
              <a:rPr lang="de-DE" sz="1300" dirty="0" err="1"/>
              <a:t>Lepoint</a:t>
            </a:r>
            <a:r>
              <a:rPr lang="de-DE" sz="1300" dirty="0"/>
              <a:t>, Michael </a:t>
            </a:r>
            <a:r>
              <a:rPr lang="de-DE" sz="1300" dirty="0" err="1"/>
              <a:t>Naehrig</a:t>
            </a:r>
            <a:r>
              <a:rPr lang="de-DE" sz="1300" dirty="0"/>
              <a:t>: A </a:t>
            </a:r>
            <a:r>
              <a:rPr lang="de-DE" sz="1300" dirty="0" err="1"/>
              <a:t>Comparison</a:t>
            </a:r>
            <a:r>
              <a:rPr lang="de-DE" sz="1300" dirty="0"/>
              <a:t> </a:t>
            </a:r>
            <a:r>
              <a:rPr lang="de-DE" sz="1300" dirty="0" err="1"/>
              <a:t>of</a:t>
            </a:r>
            <a:r>
              <a:rPr lang="de-DE" sz="1300" dirty="0"/>
              <a:t> </a:t>
            </a:r>
            <a:r>
              <a:rPr lang="de-DE" sz="1300" dirty="0" err="1"/>
              <a:t>the</a:t>
            </a:r>
            <a:r>
              <a:rPr lang="de-DE" sz="1300" dirty="0"/>
              <a:t> </a:t>
            </a:r>
            <a:r>
              <a:rPr lang="de-DE" sz="1300" dirty="0" err="1"/>
              <a:t>Homomorphic</a:t>
            </a:r>
            <a:r>
              <a:rPr lang="de-DE" sz="1300" dirty="0"/>
              <a:t> Encryption </a:t>
            </a:r>
            <a:r>
              <a:rPr lang="de-DE" sz="1300" dirty="0" err="1"/>
              <a:t>Schemes</a:t>
            </a:r>
            <a:r>
              <a:rPr lang="de-DE" sz="1300" dirty="0"/>
              <a:t> FV </a:t>
            </a:r>
            <a:r>
              <a:rPr lang="de-DE" sz="1300" dirty="0" err="1"/>
              <a:t>and</a:t>
            </a:r>
            <a:r>
              <a:rPr lang="de-DE" sz="1300" dirty="0"/>
              <a:t> </a:t>
            </a:r>
            <a:r>
              <a:rPr lang="de-DE" sz="1300" dirty="0" smtClean="0"/>
              <a:t>YASHE. AFRICACRYPT 2014</a:t>
            </a:r>
          </a:p>
          <a:p>
            <a:r>
              <a:rPr lang="en-US" sz="1400" dirty="0" smtClean="0"/>
              <a:t>[RJVDV’15] Roy et </a:t>
            </a:r>
            <a:r>
              <a:rPr lang="en-US" sz="1400" dirty="0"/>
              <a:t>al. </a:t>
            </a:r>
            <a:r>
              <a:rPr lang="en-US" sz="1400" dirty="0" smtClean="0"/>
              <a:t>Modular </a:t>
            </a:r>
            <a:r>
              <a:rPr lang="en-US" sz="1400" dirty="0"/>
              <a:t>Hardware Architecture for Somewhat Homomorphic Function Evaluation</a:t>
            </a:r>
            <a:r>
              <a:rPr lang="en-US" sz="1400" dirty="0" smtClean="0"/>
              <a:t>. CHES 2015</a:t>
            </a:r>
            <a:endParaRPr lang="en-US" sz="13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77376"/>
              </p:ext>
            </p:extLst>
          </p:nvPr>
        </p:nvGraphicFramePr>
        <p:xfrm>
          <a:off x="538860" y="1422400"/>
          <a:ext cx="751609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9543"/>
                <a:gridCol w="2015427"/>
                <a:gridCol w="1927162"/>
                <a:gridCol w="1016318"/>
                <a:gridCol w="11376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Author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Parameter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Architecture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Mult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Our</a:t>
                      </a:r>
                      <a:r>
                        <a:rPr lang="en-US" sz="1600" baseline="0" dirty="0" smtClean="0"/>
                        <a:t> work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YASHE, n=16384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FPGA (</a:t>
                      </a:r>
                      <a:r>
                        <a:rPr lang="en-US" sz="1600" dirty="0" err="1" smtClean="0"/>
                        <a:t>Stratix</a:t>
                      </a:r>
                      <a:r>
                        <a:rPr lang="en-US" sz="1600" dirty="0" smtClean="0"/>
                        <a:t> 5)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49 </a:t>
                      </a:r>
                      <a:r>
                        <a:rPr lang="en-US" sz="1600" dirty="0" err="1" smtClean="0"/>
                        <a:t>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[LN’14]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YASHE, n=4096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3.5 GHz</a:t>
                      </a:r>
                      <a:r>
                        <a:rPr lang="en-US" sz="1600" baseline="0" dirty="0" smtClean="0"/>
                        <a:t> Intel i7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49 </a:t>
                      </a:r>
                      <a:r>
                        <a:rPr lang="en-US" sz="1600" dirty="0" err="1" smtClean="0"/>
                        <a:t>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0.7 </a:t>
                      </a:r>
                      <a:r>
                        <a:rPr lang="en-US" sz="1600" dirty="0" err="1" smtClean="0"/>
                        <a:t>ms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[RJVDV’15]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YASHE, n=32768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FPGA (Virtex-7)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112 </a:t>
                      </a:r>
                      <a:r>
                        <a:rPr lang="en-US" sz="1600" dirty="0" err="1" smtClean="0"/>
                        <a:t>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0.17 </a:t>
                      </a:r>
                      <a:r>
                        <a:rPr lang="en-US" sz="1600" dirty="0" err="1" smtClean="0"/>
                        <a:t>ms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4584EA5-E7F5-4BB4-B296-282803E2524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14.09.2015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Copyright © Infineon Technologies AG 2015. All rights reserved.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179512" y="3356992"/>
            <a:ext cx="7993584" cy="1872208"/>
          </a:xfrm>
        </p:spPr>
        <p:txBody>
          <a:bodyPr/>
          <a:lstStyle/>
          <a:p>
            <a:r>
              <a:rPr lang="en-US" dirty="0" smtClean="0"/>
              <a:t>Schemes and parameters differ widely</a:t>
            </a:r>
          </a:p>
          <a:p>
            <a:r>
              <a:rPr lang="en-US" dirty="0" smtClean="0"/>
              <a:t>Costs of FPGAs are hard to compare (FPGA+I/</a:t>
            </a:r>
            <a:r>
              <a:rPr lang="en-US" dirty="0" err="1" smtClean="0"/>
              <a:t>O+board</a:t>
            </a:r>
            <a:r>
              <a:rPr lang="en-US" dirty="0" smtClean="0"/>
              <a:t>)</a:t>
            </a:r>
          </a:p>
          <a:p>
            <a:r>
              <a:rPr lang="en-US" dirty="0" smtClean="0"/>
              <a:t>Numerous ASIC, GPU implementations published while schemes got better and better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4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/>
          </a:p>
        </p:txBody>
      </p:sp>
      <p:sp>
        <p:nvSpPr>
          <p:cNvPr id="40" name="Text Placeholder 39"/>
          <p:cNvSpPr>
            <a:spLocks noGrp="1"/>
          </p:cNvSpPr>
          <p:nvPr>
            <p:ph type="body" idx="17"/>
          </p:nvPr>
        </p:nvSpPr>
        <p:spPr>
          <a:xfrm>
            <a:off x="971500" y="1268412"/>
            <a:ext cx="7921676" cy="576072"/>
          </a:xfrm>
          <a:solidFill>
            <a:schemeClr val="bg2"/>
          </a:solidFill>
        </p:spPr>
        <p:txBody>
          <a:bodyPr vert="horz" wrap="square" lIns="250824" tIns="0" rIns="0" bIns="0" rtlCol="0" anchor="ctr">
            <a:noAutofit/>
          </a:bodyPr>
          <a:lstStyle/>
          <a:p>
            <a:pPr>
              <a:buClr>
                <a:schemeClr val="accent2"/>
              </a:buClr>
            </a:pPr>
            <a:r>
              <a:rPr lang="en-US" smtClean="0">
                <a:solidFill>
                  <a:schemeClr val="accent2"/>
                </a:solidFill>
              </a:rPr>
              <a:t>Motivation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8"/>
          </p:nvPr>
        </p:nvSpPr>
        <p:spPr>
          <a:xfrm>
            <a:off x="971501" y="2132520"/>
            <a:ext cx="7921676" cy="576072"/>
          </a:xfrm>
          <a:solidFill>
            <a:schemeClr val="bg2"/>
          </a:solidFill>
        </p:spPr>
        <p:txBody>
          <a:bodyPr vert="horz" wrap="square" lIns="250824" tIns="0" rIns="0" bIns="0" rtlCol="0" anchor="ctr">
            <a:noAutofit/>
          </a:bodyPr>
          <a:lstStyle/>
          <a:p>
            <a:pPr>
              <a:buClr>
                <a:schemeClr val="accent2"/>
              </a:buClr>
            </a:pPr>
            <a:r>
              <a:rPr lang="en-US" smtClean="0">
                <a:solidFill>
                  <a:schemeClr val="accent2"/>
                </a:solidFill>
              </a:rPr>
              <a:t>Somewhat Homomorphic Encryption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9"/>
          </p:nvPr>
        </p:nvSpPr>
        <p:spPr>
          <a:xfrm>
            <a:off x="971501" y="2996628"/>
            <a:ext cx="7921676" cy="576072"/>
          </a:xfrm>
          <a:solidFill>
            <a:schemeClr val="bg2"/>
          </a:solidFill>
        </p:spPr>
        <p:txBody>
          <a:bodyPr vert="horz" wrap="square" lIns="250824" tIns="0" rIns="0" bIns="0" rtlCol="0" anchor="ctr">
            <a:noAutofit/>
          </a:bodyPr>
          <a:lstStyle/>
          <a:p>
            <a:pPr>
              <a:buClr>
                <a:schemeClr val="accent2"/>
              </a:buClr>
            </a:pPr>
            <a:r>
              <a:rPr lang="en-US" smtClean="0">
                <a:solidFill>
                  <a:schemeClr val="accent2"/>
                </a:solidFill>
              </a:rPr>
              <a:t>Implementation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20"/>
          </p:nvPr>
        </p:nvSpPr>
        <p:spPr>
          <a:xfrm>
            <a:off x="971501" y="3860736"/>
            <a:ext cx="7921676" cy="576072"/>
          </a:xfrm>
          <a:solidFill>
            <a:schemeClr val="bg2"/>
          </a:solidFill>
        </p:spPr>
        <p:txBody>
          <a:bodyPr vert="horz" wrap="square" lIns="250824" tIns="0" rIns="0" bIns="0" rtlCol="0" anchor="ctr">
            <a:noAutofit/>
          </a:bodyPr>
          <a:lstStyle/>
          <a:p>
            <a:pPr>
              <a:buClr>
                <a:schemeClr val="accent2"/>
              </a:buClr>
            </a:pPr>
            <a:r>
              <a:rPr lang="en-US" smtClean="0">
                <a:solidFill>
                  <a:schemeClr val="accent2"/>
                </a:solidFill>
              </a:rPr>
              <a:t>Results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21"/>
          </p:nvPr>
        </p:nvSpPr>
        <p:spPr>
          <a:xfrm>
            <a:off x="971501" y="4724844"/>
            <a:ext cx="7921676" cy="576072"/>
          </a:xfrm>
          <a:solidFill>
            <a:schemeClr val="bg2"/>
          </a:solidFill>
        </p:spPr>
        <p:txBody>
          <a:bodyPr vert="horz" wrap="square" lIns="250824" tIns="0" rIns="0" bIns="0" rtlCol="0" anchor="ctr">
            <a:noAutofit/>
          </a:bodyPr>
          <a:lstStyle/>
          <a:p>
            <a:pPr>
              <a:buClr>
                <a:schemeClr val="accent4"/>
              </a:buClr>
            </a:pPr>
            <a:r>
              <a:rPr lang="en-US" smtClean="0"/>
              <a:t>Conclusion</a:t>
            </a:r>
            <a:endParaRPr lang="en-US"/>
          </a:p>
        </p:txBody>
      </p:sp>
      <p:sp>
        <p:nvSpPr>
          <p:cNvPr id="74" name="Text Placeholder 73"/>
          <p:cNvSpPr>
            <a:spLocks noGrp="1"/>
          </p:cNvSpPr>
          <p:nvPr>
            <p:ph type="body" idx="28"/>
          </p:nvPr>
        </p:nvSpPr>
        <p:spPr>
          <a:xfrm>
            <a:off x="250825" y="1268412"/>
            <a:ext cx="576000" cy="576072"/>
          </a:xfrm>
        </p:spPr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5" name="Text Placeholder 74"/>
          <p:cNvSpPr>
            <a:spLocks noGrp="1"/>
          </p:cNvSpPr>
          <p:nvPr>
            <p:ph type="body" idx="29"/>
          </p:nvPr>
        </p:nvSpPr>
        <p:spPr>
          <a:xfrm>
            <a:off x="250825" y="2132620"/>
            <a:ext cx="576000" cy="576072"/>
          </a:xfrm>
        </p:spPr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76" name="Text Placeholder 75"/>
          <p:cNvSpPr>
            <a:spLocks noGrp="1"/>
          </p:cNvSpPr>
          <p:nvPr>
            <p:ph type="body" idx="30"/>
          </p:nvPr>
        </p:nvSpPr>
        <p:spPr>
          <a:xfrm>
            <a:off x="250825" y="2996828"/>
            <a:ext cx="576000" cy="576072"/>
          </a:xfrm>
        </p:spPr>
        <p:txBody>
          <a:bodyPr/>
          <a:lstStyle/>
          <a:p>
            <a:r>
              <a:rPr lang="en-US" smtClean="0"/>
              <a:t>3</a:t>
            </a:r>
            <a:endParaRPr lang="en-US"/>
          </a:p>
        </p:txBody>
      </p:sp>
      <p:sp>
        <p:nvSpPr>
          <p:cNvPr id="77" name="Text Placeholder 76"/>
          <p:cNvSpPr>
            <a:spLocks noGrp="1"/>
          </p:cNvSpPr>
          <p:nvPr>
            <p:ph type="body" idx="31"/>
          </p:nvPr>
        </p:nvSpPr>
        <p:spPr>
          <a:xfrm>
            <a:off x="250825" y="3861036"/>
            <a:ext cx="576000" cy="576072"/>
          </a:xfrm>
        </p:spPr>
        <p:txBody>
          <a:bodyPr/>
          <a:lstStyle/>
          <a:p>
            <a:r>
              <a:rPr lang="en-US" smtClean="0"/>
              <a:t>4</a:t>
            </a:r>
            <a:endParaRPr lang="en-US"/>
          </a:p>
        </p:txBody>
      </p:sp>
      <p:sp>
        <p:nvSpPr>
          <p:cNvPr id="78" name="Text Placeholder 77"/>
          <p:cNvSpPr>
            <a:spLocks noGrp="1"/>
          </p:cNvSpPr>
          <p:nvPr>
            <p:ph type="body" idx="32"/>
          </p:nvPr>
        </p:nvSpPr>
        <p:spPr>
          <a:xfrm>
            <a:off x="250825" y="4725244"/>
            <a:ext cx="576000" cy="576072"/>
          </a:xfrm>
        </p:spPr>
        <p:txBody>
          <a:bodyPr/>
          <a:lstStyle/>
          <a:p>
            <a:r>
              <a:rPr lang="en-US" smtClean="0"/>
              <a:t>5</a:t>
            </a:r>
            <a:endParaRPr lang="en-US"/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7FE4A941-8482-450D-AF3B-CE303D8B2D5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8" name="Date Placeholder 57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r>
              <a:rPr lang="en-US" smtClean="0"/>
              <a:t>14.09.2015</a:t>
            </a:r>
            <a:endParaRPr lang="en-US"/>
          </a:p>
        </p:txBody>
      </p:sp>
      <p:sp>
        <p:nvSpPr>
          <p:cNvPr id="59" name="Footer Placeholder 58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 smtClean="0"/>
              <a:t>Copyright © Infineon Technologies AG 2015.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8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Cached-FFT/NTT solves problem of limited on-chip memory</a:t>
            </a:r>
          </a:p>
          <a:p>
            <a:endParaRPr lang="en-US" dirty="0"/>
          </a:p>
          <a:p>
            <a:r>
              <a:rPr lang="en-US" dirty="0" smtClean="0"/>
              <a:t>Large multiplier (1040x1040) is a bottleneck =&gt; Chinese remainder theorem (see next talk)</a:t>
            </a:r>
          </a:p>
          <a:p>
            <a:pPr lvl="1"/>
            <a:endParaRPr lang="en-US" dirty="0"/>
          </a:p>
          <a:p>
            <a:r>
              <a:rPr lang="en-US" dirty="0" smtClean="0"/>
              <a:t>Biggest effort/time was spend on external memory interface</a:t>
            </a:r>
          </a:p>
          <a:p>
            <a:pPr lvl="1"/>
            <a:r>
              <a:rPr lang="en-US" dirty="0" smtClean="0"/>
              <a:t>Has to be taken into account for evaluation of costs and performance</a:t>
            </a:r>
          </a:p>
          <a:p>
            <a:pPr lvl="1"/>
            <a:r>
              <a:rPr lang="en-US" dirty="0" smtClean="0"/>
              <a:t>Simulation and debugging more complex</a:t>
            </a:r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4584EA5-E7F5-4BB4-B296-282803E2524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14.09.2015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Copyright © Infineon Technologies AG 2015.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5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0824" y="1268413"/>
            <a:ext cx="8641655" cy="2736651"/>
          </a:xfrm>
        </p:spPr>
        <p:txBody>
          <a:bodyPr>
            <a:normAutofit/>
          </a:bodyPr>
          <a:lstStyle/>
          <a:p>
            <a:r>
              <a:rPr lang="en-US" dirty="0" smtClean="0"/>
              <a:t>Further evaluation of different implementation techniques (maybe </a:t>
            </a:r>
            <a:r>
              <a:rPr lang="en-US" dirty="0" err="1" smtClean="0"/>
              <a:t>CRT+cached-NTT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Exploration of different and larger parameter sets</a:t>
            </a:r>
          </a:p>
          <a:p>
            <a:r>
              <a:rPr lang="en-US" dirty="0" smtClean="0"/>
              <a:t>Can evaluation operations (MUL/ADD) be performed directly in frequency (NTT/FFT) domain</a:t>
            </a:r>
          </a:p>
          <a:p>
            <a:r>
              <a:rPr lang="en-US" dirty="0"/>
              <a:t>Multi-FPGA design or specialized board</a:t>
            </a:r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3600584" y="4221088"/>
            <a:ext cx="1656184" cy="151216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eaLnBrk="0" hangingPunct="0"/>
            <a:r>
              <a:rPr lang="en-US" dirty="0" smtClean="0">
                <a:latin typeface="+mn-lt"/>
                <a:ea typeface="Verdana" pitchFamily="34" charset="0"/>
                <a:cs typeface="Verdana" pitchFamily="34" charset="0"/>
              </a:rPr>
              <a:t>FPGA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124420" y="4472587"/>
            <a:ext cx="1152128" cy="900629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eaLnBrk="0" hangingPunct="0"/>
            <a:r>
              <a:rPr lang="en-US" dirty="0" smtClean="0">
                <a:latin typeface="+mn-lt"/>
                <a:ea typeface="Verdana" pitchFamily="34" charset="0"/>
                <a:cs typeface="Verdana" pitchFamily="34" charset="0"/>
              </a:rPr>
              <a:t>FPGA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5580804" y="4472587"/>
            <a:ext cx="1152128" cy="900629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eaLnBrk="0" hangingPunct="0"/>
            <a:r>
              <a:rPr lang="en-US" dirty="0" smtClean="0">
                <a:latin typeface="+mn-lt"/>
                <a:ea typeface="Verdana" pitchFamily="34" charset="0"/>
                <a:cs typeface="Verdana" pitchFamily="34" charset="0"/>
              </a:rPr>
              <a:t>FPGA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936288" y="4437112"/>
            <a:ext cx="863404" cy="483659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eaLnBrk="0" hangingPunct="0"/>
            <a:r>
              <a:rPr lang="en-US" sz="2000" dirty="0" smtClean="0">
                <a:ea typeface="Verdana" pitchFamily="34" charset="0"/>
                <a:cs typeface="Verdana" pitchFamily="34" charset="0"/>
              </a:rPr>
              <a:t>RAM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936980" y="4963092"/>
            <a:ext cx="863404" cy="483659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eaLnBrk="0" hangingPunct="0"/>
            <a:r>
              <a:rPr lang="en-US" sz="2000" dirty="0" smtClean="0">
                <a:ea typeface="Verdana" pitchFamily="34" charset="0"/>
                <a:cs typeface="Verdana" pitchFamily="34" charset="0"/>
              </a:rPr>
              <a:t>RAM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7058878" y="4365104"/>
            <a:ext cx="863404" cy="483659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eaLnBrk="0" hangingPunct="0"/>
            <a:r>
              <a:rPr lang="en-US" sz="2000" dirty="0" smtClean="0">
                <a:ea typeface="Verdana" pitchFamily="34" charset="0"/>
                <a:cs typeface="Verdana" pitchFamily="34" charset="0"/>
              </a:rPr>
              <a:t>RAM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7058878" y="4941732"/>
            <a:ext cx="863404" cy="483659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eaLnBrk="0" hangingPunct="0"/>
            <a:r>
              <a:rPr lang="en-US" sz="2000" dirty="0" smtClean="0">
                <a:ea typeface="Verdana" pitchFamily="34" charset="0"/>
                <a:cs typeface="Verdana" pitchFamily="34" charset="0"/>
              </a:rPr>
              <a:t>RAM</a:t>
            </a:r>
          </a:p>
        </p:txBody>
      </p:sp>
      <p:sp>
        <p:nvSpPr>
          <p:cNvPr id="19" name="Left-Right Arrow 18"/>
          <p:cNvSpPr/>
          <p:nvPr/>
        </p:nvSpPr>
        <p:spPr bwMode="auto">
          <a:xfrm>
            <a:off x="3276548" y="4869160"/>
            <a:ext cx="324036" cy="216024"/>
          </a:xfrm>
          <a:prstGeom prst="leftRightArrow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dirty="0" smtClean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Left-Right Arrow 19"/>
          <p:cNvSpPr/>
          <p:nvPr/>
        </p:nvSpPr>
        <p:spPr bwMode="auto">
          <a:xfrm>
            <a:off x="5256768" y="4872474"/>
            <a:ext cx="324036" cy="216024"/>
          </a:xfrm>
          <a:prstGeom prst="leftRightArrow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dirty="0" smtClean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Left-Right Arrow 21"/>
          <p:cNvSpPr/>
          <p:nvPr/>
        </p:nvSpPr>
        <p:spPr bwMode="auto">
          <a:xfrm>
            <a:off x="1799692" y="4570929"/>
            <a:ext cx="324036" cy="216024"/>
          </a:xfrm>
          <a:prstGeom prst="leftRightArrow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dirty="0" smtClean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Left-Right Arrow 22"/>
          <p:cNvSpPr/>
          <p:nvPr/>
        </p:nvSpPr>
        <p:spPr bwMode="auto">
          <a:xfrm>
            <a:off x="1800384" y="5096910"/>
            <a:ext cx="324036" cy="216024"/>
          </a:xfrm>
          <a:prstGeom prst="leftRightArrow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dirty="0" smtClean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Left-Right Arrow 17"/>
          <p:cNvSpPr/>
          <p:nvPr/>
        </p:nvSpPr>
        <p:spPr bwMode="auto">
          <a:xfrm>
            <a:off x="6732932" y="4550409"/>
            <a:ext cx="324036" cy="216024"/>
          </a:xfrm>
          <a:prstGeom prst="leftRightArrow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dirty="0" smtClean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Left-Right Arrow 20"/>
          <p:cNvSpPr/>
          <p:nvPr/>
        </p:nvSpPr>
        <p:spPr bwMode="auto">
          <a:xfrm>
            <a:off x="6733624" y="5076390"/>
            <a:ext cx="324036" cy="216024"/>
          </a:xfrm>
          <a:prstGeom prst="leftRightArrow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dirty="0" smtClean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4584EA5-E7F5-4BB4-B296-282803E2524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14.09.2015</a:t>
            </a:r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Copyright © Infineon Technologies AG 2015.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0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0824" y="2060848"/>
            <a:ext cx="8641655" cy="432090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5000" dirty="0" smtClean="0"/>
              <a:t>Thank you for your attention!</a:t>
            </a:r>
          </a:p>
          <a:p>
            <a:pPr marL="0" indent="0" algn="ctr">
              <a:buNone/>
            </a:pPr>
            <a:endParaRPr lang="en-US" sz="5000" dirty="0" smtClean="0"/>
          </a:p>
          <a:p>
            <a:pPr marL="0" indent="0" algn="ctr">
              <a:buNone/>
            </a:pPr>
            <a:r>
              <a:rPr lang="en-US" sz="4000" dirty="0" smtClean="0"/>
              <a:t>Any Questions?</a:t>
            </a:r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dirty="0" smtClean="0"/>
              <a:t>Contact:</a:t>
            </a:r>
          </a:p>
          <a:p>
            <a:pPr marL="0" indent="0" algn="ctr">
              <a:buNone/>
            </a:pPr>
            <a:r>
              <a:rPr lang="en-US" sz="1800" dirty="0" smtClean="0">
                <a:hlinkClick r:id="rId3"/>
              </a:rPr>
              <a:t>thomas.poeppelmann@Infineon.com</a:t>
            </a:r>
            <a:endParaRPr lang="en-US" sz="1800" dirty="0" smtClean="0"/>
          </a:p>
          <a:p>
            <a:pPr marL="0" indent="0" algn="ctr">
              <a:buNone/>
            </a:pPr>
            <a:r>
              <a:rPr lang="en-US" sz="1800" dirty="0" smtClean="0"/>
              <a:t>Full paper:</a:t>
            </a:r>
          </a:p>
          <a:p>
            <a:pPr marL="0" indent="0" algn="ctr">
              <a:buNone/>
            </a:pPr>
            <a:r>
              <a:rPr lang="en-US" sz="1800" dirty="0">
                <a:hlinkClick r:id="rId4"/>
              </a:rPr>
              <a:t>https://</a:t>
            </a:r>
            <a:r>
              <a:rPr lang="en-US" sz="1800" dirty="0" smtClean="0">
                <a:hlinkClick r:id="rId4"/>
              </a:rPr>
              <a:t>eprint.iacr.org/2015/631</a:t>
            </a:r>
            <a:endParaRPr lang="en-US" sz="1800" dirty="0" smtClean="0"/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endParaRPr lang="en-US" sz="1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4584EA5-E7F5-4BB4-B296-282803E2524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14.09.2015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Copyright © Infineon Technologies AG 2015.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1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6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idx="17"/>
          </p:nvPr>
        </p:nvSpPr>
        <p:spPr>
          <a:xfrm>
            <a:off x="971500" y="1268412"/>
            <a:ext cx="7921676" cy="576072"/>
          </a:xfrm>
          <a:solidFill>
            <a:schemeClr val="bg2"/>
          </a:solidFill>
        </p:spPr>
        <p:txBody>
          <a:bodyPr vert="horz" wrap="square" lIns="250824" tIns="0" rIns="0" bIns="0" rtlCol="0" anchor="ctr">
            <a:noAutofit/>
          </a:bodyPr>
          <a:lstStyle/>
          <a:p>
            <a:pPr>
              <a:buClr>
                <a:schemeClr val="accent4"/>
              </a:buClr>
            </a:pPr>
            <a:r>
              <a:rPr lang="en-US" smtClean="0"/>
              <a:t>Motivation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8"/>
          </p:nvPr>
        </p:nvSpPr>
        <p:spPr>
          <a:xfrm>
            <a:off x="971501" y="2132520"/>
            <a:ext cx="7921676" cy="576072"/>
          </a:xfrm>
          <a:solidFill>
            <a:schemeClr val="bg2"/>
          </a:solidFill>
        </p:spPr>
        <p:txBody>
          <a:bodyPr vert="horz" wrap="square" lIns="250824" tIns="0" rIns="0" bIns="0" rtlCol="0" anchor="ctr">
            <a:noAutofit/>
          </a:bodyPr>
          <a:lstStyle/>
          <a:p>
            <a:pPr>
              <a:buClr>
                <a:schemeClr val="accent2"/>
              </a:buClr>
            </a:pPr>
            <a:r>
              <a:rPr lang="en-US" smtClean="0">
                <a:solidFill>
                  <a:schemeClr val="accent2"/>
                </a:solidFill>
              </a:rPr>
              <a:t>Somewhat Homomorphic Encryption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9"/>
          </p:nvPr>
        </p:nvSpPr>
        <p:spPr>
          <a:xfrm>
            <a:off x="971501" y="2996628"/>
            <a:ext cx="7921676" cy="576072"/>
          </a:xfrm>
          <a:solidFill>
            <a:schemeClr val="bg2"/>
          </a:solidFill>
        </p:spPr>
        <p:txBody>
          <a:bodyPr vert="horz" wrap="square" lIns="250824" tIns="0" rIns="0" bIns="0" rtlCol="0" anchor="ctr">
            <a:noAutofit/>
          </a:bodyPr>
          <a:lstStyle/>
          <a:p>
            <a:pPr>
              <a:buClr>
                <a:schemeClr val="accent2"/>
              </a:buClr>
            </a:pPr>
            <a:r>
              <a:rPr lang="en-US" smtClean="0">
                <a:solidFill>
                  <a:schemeClr val="accent2"/>
                </a:solidFill>
              </a:rPr>
              <a:t>Implementation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20"/>
          </p:nvPr>
        </p:nvSpPr>
        <p:spPr>
          <a:xfrm>
            <a:off x="971501" y="3860736"/>
            <a:ext cx="7921676" cy="576072"/>
          </a:xfrm>
          <a:solidFill>
            <a:schemeClr val="bg2"/>
          </a:solidFill>
        </p:spPr>
        <p:txBody>
          <a:bodyPr vert="horz" wrap="square" lIns="250824" tIns="0" rIns="0" bIns="0" rtlCol="0" anchor="ctr">
            <a:noAutofit/>
          </a:bodyPr>
          <a:lstStyle/>
          <a:p>
            <a:pPr>
              <a:buClr>
                <a:schemeClr val="accent2"/>
              </a:buClr>
            </a:pPr>
            <a:r>
              <a:rPr lang="en-US" smtClean="0">
                <a:solidFill>
                  <a:schemeClr val="accent2"/>
                </a:solidFill>
              </a:rPr>
              <a:t>Results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8" name="Text Placeholder 117"/>
          <p:cNvSpPr>
            <a:spLocks noGrp="1"/>
          </p:cNvSpPr>
          <p:nvPr>
            <p:ph type="body" sz="quarter" idx="21"/>
          </p:nvPr>
        </p:nvSpPr>
        <p:spPr>
          <a:xfrm>
            <a:off x="971501" y="4724844"/>
            <a:ext cx="7921676" cy="576072"/>
          </a:xfrm>
          <a:solidFill>
            <a:schemeClr val="bg2"/>
          </a:solidFill>
        </p:spPr>
        <p:txBody>
          <a:bodyPr vert="horz" wrap="square" lIns="250824" tIns="0" rIns="0" bIns="0" rtlCol="0" anchor="ctr">
            <a:noAutofit/>
          </a:bodyPr>
          <a:lstStyle/>
          <a:p>
            <a:pPr>
              <a:buClr>
                <a:schemeClr val="accent2"/>
              </a:buClr>
            </a:pPr>
            <a:r>
              <a:rPr lang="en-US" smtClean="0">
                <a:solidFill>
                  <a:schemeClr val="accent2"/>
                </a:solidFill>
              </a:rPr>
              <a:t>Conclusion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7" name="Text Placeholder 66"/>
          <p:cNvSpPr>
            <a:spLocks noGrp="1"/>
          </p:cNvSpPr>
          <p:nvPr>
            <p:ph type="body" idx="28"/>
          </p:nvPr>
        </p:nvSpPr>
        <p:spPr>
          <a:xfrm>
            <a:off x="250825" y="1268412"/>
            <a:ext cx="576000" cy="576072"/>
          </a:xfrm>
        </p:spPr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8" name="Text Placeholder 67"/>
          <p:cNvSpPr>
            <a:spLocks noGrp="1"/>
          </p:cNvSpPr>
          <p:nvPr>
            <p:ph type="body" idx="29"/>
          </p:nvPr>
        </p:nvSpPr>
        <p:spPr>
          <a:xfrm>
            <a:off x="250825" y="2132620"/>
            <a:ext cx="576000" cy="576072"/>
          </a:xfrm>
        </p:spPr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70" name="Text Placeholder 69"/>
          <p:cNvSpPr>
            <a:spLocks noGrp="1"/>
          </p:cNvSpPr>
          <p:nvPr>
            <p:ph type="body" idx="30"/>
          </p:nvPr>
        </p:nvSpPr>
        <p:spPr>
          <a:xfrm>
            <a:off x="250825" y="2996828"/>
            <a:ext cx="576000" cy="576072"/>
          </a:xfrm>
        </p:spPr>
        <p:txBody>
          <a:bodyPr/>
          <a:lstStyle/>
          <a:p>
            <a:r>
              <a:rPr lang="en-US" smtClean="0"/>
              <a:t>3</a:t>
            </a:r>
            <a:endParaRPr lang="en-US"/>
          </a:p>
        </p:txBody>
      </p:sp>
      <p:sp>
        <p:nvSpPr>
          <p:cNvPr id="71" name="Text Placeholder 70"/>
          <p:cNvSpPr>
            <a:spLocks noGrp="1"/>
          </p:cNvSpPr>
          <p:nvPr>
            <p:ph type="body" idx="31"/>
          </p:nvPr>
        </p:nvSpPr>
        <p:spPr>
          <a:xfrm>
            <a:off x="250825" y="3861036"/>
            <a:ext cx="576000" cy="576072"/>
          </a:xfrm>
        </p:spPr>
        <p:txBody>
          <a:bodyPr/>
          <a:lstStyle/>
          <a:p>
            <a:r>
              <a:rPr lang="en-US" smtClean="0"/>
              <a:t>4</a:t>
            </a:r>
            <a:endParaRPr lang="en-US"/>
          </a:p>
        </p:txBody>
      </p:sp>
      <p:sp>
        <p:nvSpPr>
          <p:cNvPr id="72" name="Text Placeholder 71"/>
          <p:cNvSpPr>
            <a:spLocks noGrp="1"/>
          </p:cNvSpPr>
          <p:nvPr>
            <p:ph type="body" idx="32"/>
          </p:nvPr>
        </p:nvSpPr>
        <p:spPr>
          <a:xfrm>
            <a:off x="250825" y="4725244"/>
            <a:ext cx="576000" cy="576072"/>
          </a:xfrm>
        </p:spPr>
        <p:txBody>
          <a:bodyPr/>
          <a:lstStyle/>
          <a:p>
            <a:r>
              <a:rPr lang="en-US" smtClean="0"/>
              <a:t>5</a:t>
            </a:r>
            <a:endParaRPr lang="en-US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7FE4A941-8482-450D-AF3B-CE303D8B2D5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1" name="Date Placeholder 50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r>
              <a:rPr lang="en-US" smtClean="0"/>
              <a:t>14.09.2015</a:t>
            </a:r>
            <a:endParaRPr lang="en-US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 smtClean="0"/>
              <a:t>Copyright © Infineon Technologies AG 2015.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5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Secure Computation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Homomorphic encryption allows computation on data </a:t>
            </a:r>
            <a:r>
              <a:rPr lang="en-US" b="1" dirty="0"/>
              <a:t>without </a:t>
            </a:r>
            <a:r>
              <a:rPr lang="en-US" b="1" dirty="0" smtClean="0"/>
              <a:t>revealing </a:t>
            </a:r>
            <a:r>
              <a:rPr lang="en-US" b="1" dirty="0"/>
              <a:t>the data </a:t>
            </a:r>
            <a:r>
              <a:rPr lang="en-US" dirty="0"/>
              <a:t>itself to the entity performing the computation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Premium example: </a:t>
            </a:r>
            <a:r>
              <a:rPr lang="en-US" b="1" dirty="0"/>
              <a:t>cloud computing</a:t>
            </a:r>
          </a:p>
          <a:p>
            <a:pPr lvl="1"/>
            <a:r>
              <a:rPr lang="en-US" dirty="0"/>
              <a:t>Clients encrypt data and store encrypted data in </a:t>
            </a:r>
            <a:r>
              <a:rPr lang="en-US" dirty="0" smtClean="0"/>
              <a:t>the </a:t>
            </a:r>
            <a:r>
              <a:rPr lang="en-US" dirty="0"/>
              <a:t>cloud</a:t>
            </a:r>
          </a:p>
          <a:p>
            <a:pPr lvl="1"/>
            <a:r>
              <a:rPr lang="en-US" dirty="0"/>
              <a:t>The cloud server performs computation but an attacker (malicious admin, hacker, intelligence agency) cannot see the actual data</a:t>
            </a:r>
          </a:p>
          <a:p>
            <a:pPr lvl="1"/>
            <a:r>
              <a:rPr lang="en-US" dirty="0"/>
              <a:t>The client just gets the </a:t>
            </a:r>
            <a:r>
              <a:rPr lang="en-US" dirty="0" smtClean="0"/>
              <a:t>result</a:t>
            </a:r>
          </a:p>
          <a:p>
            <a:pPr lvl="1"/>
            <a:endParaRPr lang="en-US" dirty="0"/>
          </a:p>
          <a:p>
            <a:r>
              <a:rPr lang="en-US" dirty="0" smtClean="0"/>
              <a:t>Practical usable for specialized</a:t>
            </a:r>
            <a:r>
              <a:rPr lang="en-US" dirty="0"/>
              <a:t>, high risk, or privacy sensitive </a:t>
            </a:r>
            <a:r>
              <a:rPr lang="en-US" dirty="0" smtClean="0"/>
              <a:t>applications</a:t>
            </a:r>
            <a:endParaRPr lang="en-US" dirty="0"/>
          </a:p>
          <a:p>
            <a:pPr lvl="2"/>
            <a:r>
              <a:rPr lang="en-US" dirty="0"/>
              <a:t>Genomic data processing</a:t>
            </a:r>
          </a:p>
          <a:p>
            <a:pPr lvl="2"/>
            <a:r>
              <a:rPr lang="en-US" dirty="0"/>
              <a:t>Medical data processing</a:t>
            </a:r>
          </a:p>
          <a:p>
            <a:pPr lvl="2"/>
            <a:r>
              <a:rPr lang="en-US" dirty="0"/>
              <a:t>Machine learning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4584EA5-E7F5-4BB4-B296-282803E2524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14.09.2015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Copyright © Infineon Technologies AG 2015.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</a:t>
            </a:r>
            <a:r>
              <a:rPr lang="en-US" dirty="0" smtClean="0"/>
              <a:t>Homomorphic evaluation</a:t>
            </a:r>
            <a:endParaRPr lang="en-US" dirty="0"/>
          </a:p>
        </p:txBody>
      </p:sp>
      <p:grpSp>
        <p:nvGrpSpPr>
          <p:cNvPr id="99" name="Group 98"/>
          <p:cNvGrpSpPr/>
          <p:nvPr/>
        </p:nvGrpSpPr>
        <p:grpSpPr>
          <a:xfrm>
            <a:off x="395536" y="1196752"/>
            <a:ext cx="8136904" cy="3897832"/>
            <a:chOff x="251520" y="1196752"/>
            <a:chExt cx="8136904" cy="3897832"/>
          </a:xfrm>
        </p:grpSpPr>
        <p:sp>
          <p:nvSpPr>
            <p:cNvPr id="63" name="Rectangle 62"/>
            <p:cNvSpPr/>
            <p:nvPr/>
          </p:nvSpPr>
          <p:spPr>
            <a:xfrm>
              <a:off x="2143589" y="1196752"/>
              <a:ext cx="4411066" cy="3780207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51520" y="1365232"/>
              <a:ext cx="698012" cy="74408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51520" y="2463155"/>
              <a:ext cx="698012" cy="74408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51520" y="3702278"/>
              <a:ext cx="698012" cy="74408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67" name="Right Arrow 66"/>
            <p:cNvSpPr/>
            <p:nvPr/>
          </p:nvSpPr>
          <p:spPr>
            <a:xfrm>
              <a:off x="1104250" y="1460893"/>
              <a:ext cx="1039340" cy="587437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/>
                <a:t>Encrypt</a:t>
              </a:r>
              <a:endParaRPr lang="en-US" sz="1300" dirty="0"/>
            </a:p>
          </p:txBody>
        </p:sp>
        <p:sp>
          <p:nvSpPr>
            <p:cNvPr id="68" name="Right Arrow 67"/>
            <p:cNvSpPr/>
            <p:nvPr/>
          </p:nvSpPr>
          <p:spPr>
            <a:xfrm>
              <a:off x="1104250" y="2558816"/>
              <a:ext cx="1039340" cy="587437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/>
                <a:t>Encrypt</a:t>
              </a:r>
              <a:endParaRPr lang="en-US" sz="1300" dirty="0"/>
            </a:p>
          </p:txBody>
        </p:sp>
        <p:sp>
          <p:nvSpPr>
            <p:cNvPr id="69" name="Right Arrow 68"/>
            <p:cNvSpPr/>
            <p:nvPr/>
          </p:nvSpPr>
          <p:spPr>
            <a:xfrm>
              <a:off x="1104249" y="3797940"/>
              <a:ext cx="1039340" cy="587437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/>
                <a:t>Encrypt</a:t>
              </a:r>
              <a:endParaRPr lang="en-US" sz="13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267150" y="1365232"/>
              <a:ext cx="698012" cy="74408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?</a:t>
              </a:r>
              <a:endParaRPr lang="en-US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267150" y="2463155"/>
              <a:ext cx="698012" cy="74408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267150" y="3702278"/>
              <a:ext cx="698012" cy="74408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sp>
          <p:nvSpPr>
            <p:cNvPr id="73" name="Oval 72"/>
            <p:cNvSpPr/>
            <p:nvPr/>
          </p:nvSpPr>
          <p:spPr>
            <a:xfrm>
              <a:off x="3278688" y="3277841"/>
              <a:ext cx="808184" cy="8488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/>
                <a:t>ADD</a:t>
              </a:r>
              <a:endParaRPr lang="en-US" sz="1300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3278688" y="1867993"/>
              <a:ext cx="808184" cy="8488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/>
                <a:t>MUL</a:t>
              </a:r>
              <a:endParaRPr lang="en-US" sz="1300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4673389" y="2152263"/>
              <a:ext cx="808184" cy="8488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/>
                <a:t>MUL</a:t>
              </a:r>
              <a:endParaRPr lang="en-US" sz="1300" dirty="0"/>
            </a:p>
          </p:txBody>
        </p:sp>
        <p:cxnSp>
          <p:nvCxnSpPr>
            <p:cNvPr id="76" name="Straight Arrow Connector 75"/>
            <p:cNvCxnSpPr>
              <a:stCxn id="70" idx="3"/>
              <a:endCxn id="74" idx="1"/>
            </p:cNvCxnSpPr>
            <p:nvPr/>
          </p:nvCxnSpPr>
          <p:spPr>
            <a:xfrm>
              <a:off x="2965162" y="1737275"/>
              <a:ext cx="431883" cy="2550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71" idx="3"/>
              <a:endCxn id="74" idx="3"/>
            </p:cNvCxnSpPr>
            <p:nvPr/>
          </p:nvCxnSpPr>
          <p:spPr>
            <a:xfrm flipV="1">
              <a:off x="2965162" y="2592552"/>
              <a:ext cx="431883" cy="2426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71" idx="3"/>
              <a:endCxn id="73" idx="1"/>
            </p:cNvCxnSpPr>
            <p:nvPr/>
          </p:nvCxnSpPr>
          <p:spPr>
            <a:xfrm>
              <a:off x="2965162" y="2835198"/>
              <a:ext cx="431883" cy="5669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72" idx="3"/>
              <a:endCxn id="73" idx="3"/>
            </p:cNvCxnSpPr>
            <p:nvPr/>
          </p:nvCxnSpPr>
          <p:spPr>
            <a:xfrm flipV="1">
              <a:off x="2965162" y="4002400"/>
              <a:ext cx="431883" cy="719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74" idx="6"/>
              <a:endCxn id="75" idx="1"/>
            </p:cNvCxnSpPr>
            <p:nvPr/>
          </p:nvCxnSpPr>
          <p:spPr>
            <a:xfrm flipV="1">
              <a:off x="4086872" y="2276578"/>
              <a:ext cx="704873" cy="158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5" idx="6"/>
              <a:endCxn id="82" idx="1"/>
            </p:cNvCxnSpPr>
            <p:nvPr/>
          </p:nvCxnSpPr>
          <p:spPr>
            <a:xfrm>
              <a:off x="5481572" y="2576701"/>
              <a:ext cx="239202" cy="36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5720774" y="2208298"/>
              <a:ext cx="698012" cy="74408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?</a:t>
              </a:r>
              <a:endParaRPr lang="en-US" dirty="0"/>
            </a:p>
          </p:txBody>
        </p:sp>
        <p:sp>
          <p:nvSpPr>
            <p:cNvPr id="83" name="Right Arrow 82"/>
            <p:cNvSpPr/>
            <p:nvPr/>
          </p:nvSpPr>
          <p:spPr>
            <a:xfrm>
              <a:off x="6554655" y="2253246"/>
              <a:ext cx="1030908" cy="587437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/>
                <a:t>Decrypt</a:t>
              </a:r>
              <a:endParaRPr lang="en-US" sz="13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666902" y="2180258"/>
              <a:ext cx="698012" cy="74408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/>
                <a:t>1500</a:t>
              </a:r>
              <a:endParaRPr lang="en-US" sz="1300" dirty="0"/>
            </a:p>
          </p:txBody>
        </p:sp>
        <p:cxnSp>
          <p:nvCxnSpPr>
            <p:cNvPr id="85" name="Straight Arrow Connector 84"/>
            <p:cNvCxnSpPr>
              <a:stCxn id="73" idx="6"/>
              <a:endCxn id="75" idx="3"/>
            </p:cNvCxnSpPr>
            <p:nvPr/>
          </p:nvCxnSpPr>
          <p:spPr>
            <a:xfrm flipV="1">
              <a:off x="4086872" y="2876822"/>
              <a:ext cx="704873" cy="8254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4669837" y="3218677"/>
              <a:ext cx="808184" cy="8488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/>
                <a:t>ADD</a:t>
              </a:r>
              <a:endParaRPr lang="en-US" sz="1300" dirty="0"/>
            </a:p>
          </p:txBody>
        </p:sp>
        <p:cxnSp>
          <p:nvCxnSpPr>
            <p:cNvPr id="87" name="Straight Arrow Connector 86"/>
            <p:cNvCxnSpPr>
              <a:stCxn id="73" idx="6"/>
              <a:endCxn id="86" idx="3"/>
            </p:cNvCxnSpPr>
            <p:nvPr/>
          </p:nvCxnSpPr>
          <p:spPr>
            <a:xfrm>
              <a:off x="4086872" y="3702278"/>
              <a:ext cx="701321" cy="2409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74" idx="6"/>
              <a:endCxn id="86" idx="1"/>
            </p:cNvCxnSpPr>
            <p:nvPr/>
          </p:nvCxnSpPr>
          <p:spPr>
            <a:xfrm>
              <a:off x="4086872" y="2292431"/>
              <a:ext cx="701321" cy="10505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5487704" y="3630291"/>
              <a:ext cx="28227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/>
            <p:cNvSpPr/>
            <p:nvPr/>
          </p:nvSpPr>
          <p:spPr>
            <a:xfrm>
              <a:off x="5742593" y="3248588"/>
              <a:ext cx="698012" cy="74408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?</a:t>
              </a:r>
              <a:endParaRPr lang="en-US" dirty="0"/>
            </a:p>
          </p:txBody>
        </p:sp>
        <p:sp>
          <p:nvSpPr>
            <p:cNvPr id="91" name="Right Arrow 90"/>
            <p:cNvSpPr/>
            <p:nvPr/>
          </p:nvSpPr>
          <p:spPr>
            <a:xfrm>
              <a:off x="6578164" y="3291694"/>
              <a:ext cx="1030908" cy="587437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/>
                <a:t>Decrypt</a:t>
              </a:r>
              <a:endParaRPr lang="en-US" sz="130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666902" y="3218706"/>
              <a:ext cx="721522" cy="74408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/>
                <a:t>80</a:t>
              </a:r>
              <a:endParaRPr lang="en-US" sz="13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373863" y="4508418"/>
              <a:ext cx="40959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Untrusted environment, e.g., the cloud</a:t>
              </a:r>
              <a:endParaRPr lang="en-US" sz="18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49543" y="4632919"/>
              <a:ext cx="6799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SW</a:t>
              </a:r>
              <a:endParaRPr lang="en-US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330856" y="4584294"/>
              <a:ext cx="6799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SW</a:t>
              </a:r>
              <a:endParaRPr lang="en-US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716716" y="1283601"/>
              <a:ext cx="956673" cy="344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Evaluation</a:t>
              </a:r>
              <a:endParaRPr lang="en-US" dirty="0"/>
            </a:p>
          </p:txBody>
        </p:sp>
      </p:grpSp>
      <p:sp>
        <p:nvSpPr>
          <p:cNvPr id="100" name="TextBox 99"/>
          <p:cNvSpPr txBox="1"/>
          <p:nvPr/>
        </p:nvSpPr>
        <p:spPr bwMode="auto">
          <a:xfrm>
            <a:off x="781260" y="5388168"/>
            <a:ext cx="7543733" cy="77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spAutoFit/>
          </a:bodyPr>
          <a:lstStyle/>
          <a:p>
            <a:pPr marR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tabLst/>
            </a:pPr>
            <a:r>
              <a:rPr lang="en-US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This work: How can we use FPGAs to accelerate </a:t>
            </a:r>
          </a:p>
          <a:p>
            <a:pPr marR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tabLst/>
            </a:pPr>
            <a:r>
              <a:rPr lang="en-US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homomorphic evaluation?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4584EA5-E7F5-4BB4-B296-282803E2524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14.09.2015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Copyright © Infineon Technologies AG 2015.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4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6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/>
          </a:p>
        </p:txBody>
      </p:sp>
      <p:sp>
        <p:nvSpPr>
          <p:cNvPr id="40" name="Text Placeholder 39"/>
          <p:cNvSpPr>
            <a:spLocks noGrp="1"/>
          </p:cNvSpPr>
          <p:nvPr>
            <p:ph type="body" idx="17"/>
          </p:nvPr>
        </p:nvSpPr>
        <p:spPr>
          <a:xfrm>
            <a:off x="971500" y="1268412"/>
            <a:ext cx="7921676" cy="576072"/>
          </a:xfrm>
          <a:solidFill>
            <a:schemeClr val="bg2"/>
          </a:solidFill>
        </p:spPr>
        <p:txBody>
          <a:bodyPr vert="horz" wrap="square" lIns="250824" tIns="0" rIns="0" bIns="0" rtlCol="0" anchor="ctr">
            <a:noAutofit/>
          </a:bodyPr>
          <a:lstStyle/>
          <a:p>
            <a:pPr>
              <a:buClr>
                <a:schemeClr val="accent2"/>
              </a:buClr>
            </a:pPr>
            <a:r>
              <a:rPr lang="en-US" smtClean="0">
                <a:solidFill>
                  <a:schemeClr val="accent2"/>
                </a:solidFill>
              </a:rPr>
              <a:t>Motivation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8"/>
          </p:nvPr>
        </p:nvSpPr>
        <p:spPr>
          <a:xfrm>
            <a:off x="971501" y="2132520"/>
            <a:ext cx="7921676" cy="576072"/>
          </a:xfrm>
          <a:solidFill>
            <a:schemeClr val="bg2"/>
          </a:solidFill>
        </p:spPr>
        <p:txBody>
          <a:bodyPr vert="horz" wrap="square" lIns="250824" tIns="0" rIns="0" bIns="0" rtlCol="0" anchor="ctr">
            <a:noAutofit/>
          </a:bodyPr>
          <a:lstStyle/>
          <a:p>
            <a:pPr>
              <a:buClr>
                <a:schemeClr val="accent4"/>
              </a:buClr>
            </a:pPr>
            <a:r>
              <a:rPr lang="en-US" smtClean="0"/>
              <a:t>Somewhat Homomorphic Encryption</a:t>
            </a:r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9"/>
          </p:nvPr>
        </p:nvSpPr>
        <p:spPr>
          <a:xfrm>
            <a:off x="971501" y="2996628"/>
            <a:ext cx="7921676" cy="576072"/>
          </a:xfrm>
          <a:solidFill>
            <a:schemeClr val="bg2"/>
          </a:solidFill>
        </p:spPr>
        <p:txBody>
          <a:bodyPr vert="horz" wrap="square" lIns="250824" tIns="0" rIns="0" bIns="0" rtlCol="0" anchor="ctr">
            <a:noAutofit/>
          </a:bodyPr>
          <a:lstStyle/>
          <a:p>
            <a:pPr>
              <a:buClr>
                <a:schemeClr val="accent2"/>
              </a:buClr>
            </a:pPr>
            <a:r>
              <a:rPr lang="en-US" smtClean="0">
                <a:solidFill>
                  <a:schemeClr val="accent2"/>
                </a:solidFill>
              </a:rPr>
              <a:t>Implementation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20"/>
          </p:nvPr>
        </p:nvSpPr>
        <p:spPr>
          <a:xfrm>
            <a:off x="971501" y="3860736"/>
            <a:ext cx="7921676" cy="576072"/>
          </a:xfrm>
          <a:solidFill>
            <a:schemeClr val="bg2"/>
          </a:solidFill>
        </p:spPr>
        <p:txBody>
          <a:bodyPr vert="horz" wrap="square" lIns="250824" tIns="0" rIns="0" bIns="0" rtlCol="0" anchor="ctr">
            <a:noAutofit/>
          </a:bodyPr>
          <a:lstStyle/>
          <a:p>
            <a:pPr>
              <a:buClr>
                <a:schemeClr val="accent2"/>
              </a:buClr>
            </a:pPr>
            <a:r>
              <a:rPr lang="en-US" smtClean="0">
                <a:solidFill>
                  <a:schemeClr val="accent2"/>
                </a:solidFill>
              </a:rPr>
              <a:t>Results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8" name="Text Placeholder 117"/>
          <p:cNvSpPr>
            <a:spLocks noGrp="1"/>
          </p:cNvSpPr>
          <p:nvPr>
            <p:ph type="body" sz="quarter" idx="21"/>
          </p:nvPr>
        </p:nvSpPr>
        <p:spPr>
          <a:xfrm>
            <a:off x="971501" y="4724844"/>
            <a:ext cx="7921676" cy="576072"/>
          </a:xfrm>
          <a:solidFill>
            <a:schemeClr val="bg2"/>
          </a:solidFill>
        </p:spPr>
        <p:txBody>
          <a:bodyPr vert="horz" wrap="square" lIns="250824" tIns="0" rIns="0" bIns="0" rtlCol="0" anchor="ctr">
            <a:noAutofit/>
          </a:bodyPr>
          <a:lstStyle/>
          <a:p>
            <a:pPr>
              <a:buClr>
                <a:schemeClr val="accent2"/>
              </a:buClr>
            </a:pPr>
            <a:r>
              <a:rPr lang="en-US" smtClean="0">
                <a:solidFill>
                  <a:schemeClr val="accent2"/>
                </a:solidFill>
              </a:rPr>
              <a:t>Conclusion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67" name="Text Placeholder 66"/>
          <p:cNvSpPr>
            <a:spLocks noGrp="1"/>
          </p:cNvSpPr>
          <p:nvPr>
            <p:ph type="body" idx="28"/>
          </p:nvPr>
        </p:nvSpPr>
        <p:spPr>
          <a:xfrm>
            <a:off x="250825" y="1268412"/>
            <a:ext cx="576000" cy="576072"/>
          </a:xfrm>
        </p:spPr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8" name="Text Placeholder 67"/>
          <p:cNvSpPr>
            <a:spLocks noGrp="1"/>
          </p:cNvSpPr>
          <p:nvPr>
            <p:ph type="body" idx="29"/>
          </p:nvPr>
        </p:nvSpPr>
        <p:spPr>
          <a:xfrm>
            <a:off x="250825" y="2132620"/>
            <a:ext cx="576000" cy="576072"/>
          </a:xfrm>
        </p:spPr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70" name="Text Placeholder 69"/>
          <p:cNvSpPr>
            <a:spLocks noGrp="1"/>
          </p:cNvSpPr>
          <p:nvPr>
            <p:ph type="body" idx="30"/>
          </p:nvPr>
        </p:nvSpPr>
        <p:spPr>
          <a:xfrm>
            <a:off x="250825" y="2996828"/>
            <a:ext cx="576000" cy="576072"/>
          </a:xfrm>
        </p:spPr>
        <p:txBody>
          <a:bodyPr/>
          <a:lstStyle/>
          <a:p>
            <a:r>
              <a:rPr lang="en-US" smtClean="0"/>
              <a:t>3</a:t>
            </a:r>
            <a:endParaRPr lang="en-US"/>
          </a:p>
        </p:txBody>
      </p:sp>
      <p:sp>
        <p:nvSpPr>
          <p:cNvPr id="71" name="Text Placeholder 70"/>
          <p:cNvSpPr>
            <a:spLocks noGrp="1"/>
          </p:cNvSpPr>
          <p:nvPr>
            <p:ph type="body" idx="31"/>
          </p:nvPr>
        </p:nvSpPr>
        <p:spPr>
          <a:xfrm>
            <a:off x="250825" y="3861036"/>
            <a:ext cx="576000" cy="576072"/>
          </a:xfrm>
        </p:spPr>
        <p:txBody>
          <a:bodyPr/>
          <a:lstStyle/>
          <a:p>
            <a:r>
              <a:rPr lang="en-US" smtClean="0"/>
              <a:t>4</a:t>
            </a:r>
            <a:endParaRPr lang="en-US"/>
          </a:p>
        </p:txBody>
      </p:sp>
      <p:sp>
        <p:nvSpPr>
          <p:cNvPr id="72" name="Text Placeholder 71"/>
          <p:cNvSpPr>
            <a:spLocks noGrp="1"/>
          </p:cNvSpPr>
          <p:nvPr>
            <p:ph type="body" idx="32"/>
          </p:nvPr>
        </p:nvSpPr>
        <p:spPr>
          <a:xfrm>
            <a:off x="250825" y="4725244"/>
            <a:ext cx="576000" cy="576072"/>
          </a:xfrm>
        </p:spPr>
        <p:txBody>
          <a:bodyPr/>
          <a:lstStyle/>
          <a:p>
            <a:r>
              <a:rPr lang="en-US" smtClean="0"/>
              <a:t>5</a:t>
            </a:r>
            <a:endParaRPr lang="en-US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7FE4A941-8482-450D-AF3B-CE303D8B2D5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1" name="Date Placeholder 50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r>
              <a:rPr lang="en-US" smtClean="0"/>
              <a:t>14.09.2015</a:t>
            </a:r>
            <a:endParaRPr lang="en-US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 smtClean="0"/>
              <a:t>Copyright © Infineon Technologies AG 2015.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3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YASHE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0824" y="1268414"/>
                <a:ext cx="8640763" cy="457392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YASHE</a:t>
                </a:r>
                <a:r>
                  <a:rPr lang="de-DE" dirty="0" smtClean="0"/>
                  <a:t> [BLLN’13]:</a:t>
                </a:r>
                <a:r>
                  <a:rPr lang="en-US" dirty="0" smtClean="0"/>
                  <a:t> Yet Another Somewhat Homomorphic Encryption scheme</a:t>
                </a:r>
              </a:p>
              <a:p>
                <a:r>
                  <a:rPr lang="en-US" dirty="0"/>
                  <a:t>For each evaluation operation (addition/multiplication) </a:t>
                </a:r>
                <a:r>
                  <a:rPr lang="en-US" dirty="0" smtClean="0"/>
                  <a:t>noise in cipher text grows</a:t>
                </a:r>
                <a:endParaRPr lang="en-US" dirty="0"/>
              </a:p>
              <a:p>
                <a:pPr lvl="1"/>
                <a:r>
                  <a:rPr lang="en-US" dirty="0"/>
                  <a:t>At some point the noise gets too large and </a:t>
                </a:r>
                <a:r>
                  <a:rPr lang="en-US" dirty="0" smtClean="0"/>
                  <a:t>original </a:t>
                </a:r>
                <a:r>
                  <a:rPr lang="en-US" dirty="0"/>
                  <a:t>message cannot be recovered anymore =&gt; manage noise growth</a:t>
                </a:r>
              </a:p>
              <a:p>
                <a:pPr lvl="1"/>
                <a:r>
                  <a:rPr lang="en-US" u="sng" dirty="0"/>
                  <a:t>Somewhat homomorphic scheme (SHE)</a:t>
                </a:r>
                <a:r>
                  <a:rPr lang="en-US" dirty="0"/>
                  <a:t> =&gt; amount of computations is limited by choice of </a:t>
                </a:r>
                <a:r>
                  <a:rPr lang="en-US" dirty="0" smtClean="0"/>
                  <a:t>parameters</a:t>
                </a:r>
              </a:p>
              <a:p>
                <a:r>
                  <a:rPr lang="en-US" dirty="0" smtClean="0"/>
                  <a:t>Security based </a:t>
                </a:r>
                <a:r>
                  <a:rPr lang="en-US" dirty="0"/>
                  <a:t>on decisional small polynomial ratio (DSPR) and ring learning with errors assumption (RLWE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Operations on (large) polynomials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𝑍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/>
                      </a:rPr>
                      <m:t>/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&lt;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m:rPr>
                        <m:nor/>
                      </m:rPr>
                      <a:rPr lang="de-DE" b="0" i="0" smtClean="0">
                        <a:latin typeface="Cambria Math"/>
                        <a:ea typeface="Cambria Math"/>
                      </a:rPr>
                      <m:t>+1&gt;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r>
                          <a:rPr lang="de-DE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de-DE" i="1">
                        <a:latin typeface="Cambria Math"/>
                      </a:rPr>
                      <m:t>/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&lt;</m:t>
                    </m:r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m:rPr>
                        <m:nor/>
                      </m:rPr>
                      <a:rPr lang="de-DE">
                        <a:latin typeface="Cambria Math"/>
                        <a:ea typeface="Cambria Math"/>
                      </a:rPr>
                      <m:t>+1&gt;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824" y="1268414"/>
                <a:ext cx="8640763" cy="4573924"/>
              </a:xfrm>
              <a:blipFill rotWithShape="1">
                <a:blip r:embed="rId3"/>
                <a:stretch>
                  <a:fillRect l="-1551" t="-2267" r="-1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23527" y="5842337"/>
            <a:ext cx="85680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[BLLN’13] ]Joppe W. Bos, Kristin Lauter, Jake Loftus, Michael </a:t>
            </a:r>
            <a:r>
              <a:rPr lang="de-DE" sz="1200" dirty="0" err="1" smtClean="0"/>
              <a:t>Naehrig</a:t>
            </a:r>
            <a:r>
              <a:rPr lang="de-DE" sz="1200" dirty="0" smtClean="0"/>
              <a:t>: </a:t>
            </a:r>
            <a:r>
              <a:rPr lang="de-DE" sz="1200" dirty="0" err="1" smtClean="0"/>
              <a:t>Improved</a:t>
            </a:r>
            <a:r>
              <a:rPr lang="de-DE" sz="1200" dirty="0" smtClean="0"/>
              <a:t> Security for a Ring-</a:t>
            </a:r>
            <a:r>
              <a:rPr lang="de-DE" sz="1200" dirty="0" err="1" smtClean="0"/>
              <a:t>Based</a:t>
            </a:r>
            <a:r>
              <a:rPr lang="de-DE" sz="1200" dirty="0" smtClean="0"/>
              <a:t> </a:t>
            </a:r>
            <a:r>
              <a:rPr lang="de-DE" sz="1200" dirty="0" err="1" smtClean="0"/>
              <a:t>Fully</a:t>
            </a:r>
            <a:r>
              <a:rPr lang="de-DE" sz="1200" dirty="0" smtClean="0"/>
              <a:t> </a:t>
            </a:r>
            <a:r>
              <a:rPr lang="de-DE" sz="1200" dirty="0" err="1" smtClean="0"/>
              <a:t>Homomorphic</a:t>
            </a:r>
            <a:r>
              <a:rPr lang="de-DE" sz="1200" dirty="0" smtClean="0"/>
              <a:t> Encryption </a:t>
            </a:r>
            <a:r>
              <a:rPr lang="de-DE" sz="1200" dirty="0" err="1" smtClean="0"/>
              <a:t>Scheme</a:t>
            </a:r>
            <a:r>
              <a:rPr lang="de-DE" sz="1200" dirty="0" smtClean="0"/>
              <a:t>. IMACC 2013, </a:t>
            </a:r>
            <a:endParaRPr lang="en-US" sz="12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FD51-1BB6-432B-BC8A-374663ACE5E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14.09.2015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Infineon Technologies AG 2015.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6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89786" y="1636492"/>
            <a:ext cx="3831021" cy="45404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8650" y="1636493"/>
            <a:ext cx="4116771" cy="45404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YASHE’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1" y="1700808"/>
                <a:ext cx="4116770" cy="447615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700" u="sng" dirty="0" smtClean="0"/>
                  <a:t>Setup and encryption/decryption:</a:t>
                </a:r>
                <a:endParaRPr lang="en-US" sz="1700" u="sng" dirty="0"/>
              </a:p>
              <a:p>
                <a:r>
                  <a:rPr lang="en-US" sz="1700" dirty="0" err="1" smtClean="0"/>
                  <a:t>ParamsGen</a:t>
                </a:r>
                <a:r>
                  <a:rPr lang="en-US" sz="1700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7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1700" dirty="0" smtClean="0"/>
                  <a:t>): Generate parameters based on a security parameter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7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endParaRPr lang="en-US" sz="1700" dirty="0" smtClean="0">
                  <a:ea typeface="Cambria Math" panose="02040503050406030204" pitchFamily="18" charset="0"/>
                </a:endParaRPr>
              </a:p>
              <a:p>
                <a:r>
                  <a:rPr lang="en-US" sz="1700" dirty="0" err="1" smtClean="0"/>
                  <a:t>KeyGen</a:t>
                </a:r>
                <a:r>
                  <a:rPr lang="en-US" sz="1700" dirty="0" smtClean="0"/>
                  <a:t>(</a:t>
                </a:r>
                <a:r>
                  <a:rPr lang="en-US" sz="1700" dirty="0" err="1" smtClean="0"/>
                  <a:t>params</a:t>
                </a:r>
                <a:r>
                  <a:rPr lang="en-US" sz="1700" dirty="0" smtClean="0"/>
                  <a:t>): Generate a public key </a:t>
                </a:r>
                <a14:m>
                  <m:oMath xmlns:m="http://schemas.openxmlformats.org/officeDocument/2006/math">
                    <m:r>
                      <a:rPr lang="en-US" sz="1700" b="1" i="0">
                        <a:latin typeface="Cambria Math" panose="02040503050406030204" pitchFamily="18" charset="0"/>
                      </a:rPr>
                      <m:t>𝐡</m:t>
                    </m:r>
                    <m:r>
                      <a:rPr lang="en-US" sz="1700" b="1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700" dirty="0" smtClean="0"/>
                  <a:t>a private key </a:t>
                </a:r>
                <a14:m>
                  <m:oMath xmlns:m="http://schemas.openxmlformats.org/officeDocument/2006/math">
                    <m:r>
                      <a:rPr lang="en-US" sz="1700" b="1" i="0" smtClean="0">
                        <a:latin typeface="Cambria Math" panose="02040503050406030204" pitchFamily="18" charset="0"/>
                      </a:rPr>
                      <m:t>𝐟</m:t>
                    </m:r>
                  </m:oMath>
                </a14:m>
                <a:r>
                  <a:rPr lang="en-US" sz="1700" dirty="0" smtClean="0"/>
                  <a:t>, and evaluation key </a:t>
                </a:r>
                <a14:m>
                  <m:oMath xmlns:m="http://schemas.openxmlformats.org/officeDocument/2006/math">
                    <m:r>
                      <a:rPr lang="en-US" sz="1700" b="1" i="0" smtClean="0">
                        <a:latin typeface="Cambria Math" panose="02040503050406030204" pitchFamily="18" charset="0"/>
                      </a:rPr>
                      <m:t>𝐞𝐯𝐤</m:t>
                    </m:r>
                    <m:r>
                      <a:rPr lang="en-US" sz="1700" b="1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7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sz="1700" i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1700" i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700" i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a:rPr lang="en-US" sz="1700" i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17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700" b="1" i="0">
                                <a:latin typeface="Cambria Math" panose="02040503050406030204" pitchFamily="18" charset="0"/>
                              </a:rPr>
                              <m:t>𝐞𝐯𝐤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700" i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nary>
                  </m:oMath>
                </a14:m>
                <a:endParaRPr lang="en-US" sz="1700" dirty="0" smtClean="0"/>
              </a:p>
              <a:p>
                <a:r>
                  <a:rPr lang="en-US" sz="1700" dirty="0" smtClean="0"/>
                  <a:t>Encrypt(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US" sz="17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7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1700" i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700" i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sz="1700" dirty="0" smtClean="0"/>
                  <a:t>): The message space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700" i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7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sz="1700" dirty="0" smtClean="0"/>
                  <a:t> for a small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700" i="0" dirty="0" smtClean="0">
                        <a:latin typeface="Cambria Math"/>
                      </a:rPr>
                      <m:t>t</m:t>
                    </m:r>
                  </m:oMath>
                </a14:m>
                <a:r>
                  <a:rPr lang="en-US" sz="1700" dirty="0" smtClean="0"/>
                  <a:t>. Sample noise vectors </a:t>
                </a:r>
                <a14:m>
                  <m:oMath xmlns:m="http://schemas.openxmlformats.org/officeDocument/2006/math">
                    <m:r>
                      <a:rPr lang="en-US" sz="1700" b="1" i="0" dirty="0" smtClean="0">
                        <a:latin typeface="Cambria Math" panose="02040503050406030204" pitchFamily="18" charset="0"/>
                      </a:rPr>
                      <m:t>𝐬</m:t>
                    </m:r>
                    <m:r>
                      <a:rPr lang="en-US" sz="1700" b="1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700" b="1" i="0" dirty="0" smtClean="0">
                        <a:latin typeface="Cambria Math" panose="02040503050406030204" pitchFamily="18" charset="0"/>
                      </a:rPr>
                      <m:t>𝐞</m:t>
                    </m:r>
                  </m:oMath>
                </a14:m>
                <a:r>
                  <a:rPr lang="en-US" sz="1700" dirty="0" smtClean="0"/>
                  <a:t>. Return </a:t>
                </a:r>
                <a14:m>
                  <m:oMath xmlns:m="http://schemas.openxmlformats.org/officeDocument/2006/math">
                    <m:r>
                      <a:rPr lang="en-US" sz="1700" b="1" i="0" smtClean="0"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17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0" smtClean="0">
                        <a:latin typeface="Cambria Math" panose="02040503050406030204" pitchFamily="18" charset="0"/>
                      </a:rPr>
                      <m:t>𝐦</m:t>
                    </m:r>
                    <m:r>
                      <a:rPr lang="en-US" sz="1700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700" b="1" i="0" smtClean="0">
                        <a:latin typeface="Cambria Math" panose="02040503050406030204" pitchFamily="18" charset="0"/>
                      </a:rPr>
                      <m:t>𝐞</m:t>
                    </m:r>
                    <m:r>
                      <a:rPr lang="en-US" sz="1700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700" b="1" i="0" smtClean="0">
                        <a:latin typeface="Cambria Math" panose="02040503050406030204" pitchFamily="18" charset="0"/>
                      </a:rPr>
                      <m:t>𝐡</m:t>
                    </m:r>
                    <m:r>
                      <a:rPr lang="en-US" sz="17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7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𝐬</m:t>
                    </m:r>
                    <m:sSub>
                      <m:sSubPr>
                        <m:ctrlPr>
                          <a:rPr lang="en-US" sz="17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7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1700" i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700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endParaRPr lang="en-US" sz="1700" b="1" dirty="0" smtClean="0"/>
              </a:p>
              <a:p>
                <a:r>
                  <a:rPr lang="en-US" sz="1700" dirty="0" smtClean="0"/>
                  <a:t>Decrypt(</a:t>
                </a:r>
                <a14:m>
                  <m:oMath xmlns:m="http://schemas.openxmlformats.org/officeDocument/2006/math">
                    <m:r>
                      <a:rPr lang="en-US" sz="1700" b="1" i="0" smtClean="0">
                        <a:latin typeface="Cambria Math" panose="02040503050406030204" pitchFamily="18" charset="0"/>
                      </a:rPr>
                      <m:t>𝐜</m:t>
                    </m:r>
                    <m:sSub>
                      <m:sSubPr>
                        <m:ctrlPr>
                          <a:rPr lang="en-US" sz="17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7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1700" i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700" i="0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r>
                  <a:rPr lang="en-US" sz="1700" dirty="0" smtClean="0"/>
                  <a:t>): Return </a:t>
                </a:r>
                <a14:m>
                  <m:oMath xmlns:m="http://schemas.openxmlformats.org/officeDocument/2006/math">
                    <m:r>
                      <a:rPr lang="en-US" sz="1700" b="1" i="0">
                        <a:latin typeface="Cambria Math" panose="02040503050406030204" pitchFamily="18" charset="0"/>
                      </a:rPr>
                      <m:t>𝐦</m:t>
                    </m:r>
                    <m:r>
                      <a:rPr lang="en-US" sz="1700" b="1" i="0" smtClean="0"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sz="1700" b="1" i="0" smtClean="0">
                        <a:latin typeface="Cambria Math" panose="02040503050406030204" pitchFamily="18" charset="0"/>
                      </a:rPr>
                      <m:t>𝐟</m:t>
                    </m:r>
                    <m:r>
                      <a:rPr lang="en-US" sz="17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700" b="1" i="0" smtClean="0"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sz="17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7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1700" i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700" i="0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r>
                  <a:rPr lang="en-US" sz="1700" dirty="0" smtClean="0"/>
                  <a:t>] mod t.</a:t>
                </a:r>
                <a:endParaRPr lang="en-US" sz="1700" dirty="0"/>
              </a:p>
              <a:p>
                <a:pPr marL="0" indent="0">
                  <a:buNone/>
                </a:pPr>
                <a:endParaRPr lang="en-US" sz="1100" dirty="0" smtClean="0"/>
              </a:p>
              <a:p>
                <a:endParaRPr lang="en-US" sz="11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1" y="1700808"/>
                <a:ext cx="4116770" cy="4476154"/>
              </a:xfrm>
              <a:blipFill rotWithShape="1">
                <a:blip r:embed="rId3"/>
                <a:stretch>
                  <a:fillRect l="-3111" t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989786" y="1700808"/>
            <a:ext cx="3831021" cy="4259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5027230" y="1700808"/>
                <a:ext cx="3721234" cy="4476154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88000" indent="-288000" algn="l" rtl="0" eaLnBrk="1" fontAlgn="base" hangingPunct="1"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›"/>
                  <a:defRPr sz="2000" baseline="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576000" indent="-288000" algn="l" rtl="0" eaLnBrk="1" fontAlgn="base" hangingPunct="1">
                  <a:spcBef>
                    <a:spcPts val="0"/>
                  </a:spcBef>
                  <a:spcAft>
                    <a:spcPts val="900"/>
                  </a:spcAft>
                  <a:buClr>
                    <a:schemeClr val="accent1"/>
                  </a:buClr>
                  <a:buSzPct val="100000"/>
                  <a:buFont typeface="Verdan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864000" indent="-288000" algn="l" rtl="0" eaLnBrk="1" fontAlgn="base" hangingPunct="1">
                  <a:spcBef>
                    <a:spcPts val="0"/>
                  </a:spcBef>
                  <a:spcAft>
                    <a:spcPts val="600"/>
                  </a:spcAft>
                  <a:buClr>
                    <a:schemeClr val="accent1"/>
                  </a:buClr>
                  <a:buSzPct val="100000"/>
                  <a:buFont typeface="Verdana" pitchFamily="34" charset="0"/>
                  <a:buChar char="–"/>
                  <a:defRPr sz="1800" baseline="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080000" indent="-216000" algn="l" rtl="0" eaLnBrk="1" fontAlgn="base" hangingPunct="1"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SzPct val="100000"/>
                  <a:buFont typeface="Verdana" panose="020B0604030504040204" pitchFamily="34" charset="0"/>
                  <a:buChar char="–"/>
                  <a:defRPr sz="1600" baseline="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1296000" indent="-216000" algn="l" rtl="0" eaLnBrk="1" fontAlgn="base" hangingPunct="1"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SzPct val="100000"/>
                  <a:buFont typeface="Verdana" panose="020B0604030504040204" pitchFamily="34" charset="0"/>
                  <a:buChar char="–"/>
                  <a:defRPr sz="1400" baseline="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1296000" indent="-216000" algn="l" rtl="0" eaLnBrk="1" fontAlgn="base" hangingPunct="1"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Verdana" pitchFamily="34" charset="0"/>
                  <a:buNone/>
                  <a:defRPr sz="1400" baseline="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514600" indent="-228600" algn="l" rtl="0" eaLnBrk="1" fontAlgn="base" hangingPunct="1">
                  <a:spcBef>
                    <a:spcPct val="25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rgbClr val="666666"/>
                    </a:solidFill>
                    <a:latin typeface="+mn-lt"/>
                  </a:defRPr>
                </a:lvl7pPr>
                <a:lvl8pPr marL="2971800" indent="-228600" algn="l" rtl="0" eaLnBrk="1" fontAlgn="base" hangingPunct="1">
                  <a:spcBef>
                    <a:spcPct val="25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rgbClr val="666666"/>
                    </a:solidFill>
                    <a:latin typeface="+mn-lt"/>
                  </a:defRPr>
                </a:lvl8pPr>
                <a:lvl9pPr marL="3429000" indent="-228600" algn="l" rtl="0" eaLnBrk="1" fontAlgn="base" hangingPunct="1">
                  <a:spcBef>
                    <a:spcPct val="25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rgbClr val="666666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1700" u="sng" dirty="0" smtClean="0"/>
                  <a:t>Ciphertext evaluation:</a:t>
                </a:r>
              </a:p>
              <a:p>
                <a:r>
                  <a:rPr lang="en-US" sz="1700" dirty="0"/>
                  <a:t>Add(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7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7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7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7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700">
                        <a:latin typeface="Cambria Math" panose="02040503050406030204" pitchFamily="18" charset="0"/>
                      </a:rPr>
                      <m:t>): </m:t>
                    </m:r>
                  </m:oMath>
                </a14:m>
                <a:r>
                  <a:rPr lang="en-US" sz="1700" dirty="0"/>
                  <a:t> </a:t>
                </a:r>
                <a:r>
                  <a:rPr lang="en-US" sz="1700" dirty="0" smtClean="0"/>
                  <a:t>Return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b="1"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US" sz="17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7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7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7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7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7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17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700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endParaRPr lang="en-US" sz="1700" dirty="0"/>
              </a:p>
              <a:p>
                <a:r>
                  <a:rPr lang="en-US" sz="1700" dirty="0" err="1"/>
                  <a:t>Mult</a:t>
                </a:r>
                <a:r>
                  <a:rPr lang="en-US" sz="17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7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7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7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700" b="1" i="0" smtClean="0">
                            <a:latin typeface="Cambria Math"/>
                          </a:rPr>
                          <m:t> </m:t>
                        </m:r>
                        <m:r>
                          <a:rPr lang="en-US" sz="17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7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70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1700" b="1" i="0" smtClean="0">
                        <a:latin typeface="Cambria Math"/>
                      </a:rPr>
                      <m:t>  </m:t>
                    </m:r>
                    <m:r>
                      <a:rPr lang="en-US" sz="1700" b="1">
                        <a:latin typeface="Cambria Math" panose="02040503050406030204" pitchFamily="18" charset="0"/>
                      </a:rPr>
                      <m:t>𝐞𝐯𝐤</m:t>
                    </m:r>
                    <m:r>
                      <a:rPr lang="en-US" sz="1700"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r>
                  <a:rPr lang="en-US" sz="1700" dirty="0"/>
                  <a:t>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700">
                            <a:latin typeface="Cambria Math" panose="02040503050406030204" pitchFamily="18" charset="0"/>
                          </a:rPr>
                          <m:t>mult</m:t>
                        </m:r>
                      </m:sub>
                    </m:sSub>
                    <m:r>
                      <a:rPr lang="en-US" sz="17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700" dirty="0"/>
                  <a:t> RMult(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7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7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1700" dirty="0"/>
                      <m:t> </m:t>
                    </m:r>
                    <m:sSub>
                      <m:sSubPr>
                        <m:ctrlPr>
                          <a:rPr lang="en-US" sz="17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7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700" dirty="0"/>
                  <a:t>) and return </a:t>
                </a:r>
                <a:r>
                  <a:rPr lang="en-US" sz="1700" dirty="0" err="1"/>
                  <a:t>KeySwitch</a:t>
                </a:r>
                <a:r>
                  <a:rPr lang="en-US" sz="17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700">
                            <a:latin typeface="Cambria Math" panose="02040503050406030204" pitchFamily="18" charset="0"/>
                          </a:rPr>
                          <m:t>mult</m:t>
                        </m:r>
                      </m:sub>
                    </m:sSub>
                  </m:oMath>
                </a14:m>
                <a:r>
                  <a:rPr lang="en-US" sz="1700" dirty="0"/>
                  <a:t>, </a:t>
                </a:r>
                <a14:m>
                  <m:oMath xmlns:m="http://schemas.openxmlformats.org/officeDocument/2006/math">
                    <m:r>
                      <a:rPr lang="en-US" sz="1700" b="1">
                        <a:latin typeface="Cambria Math" panose="02040503050406030204" pitchFamily="18" charset="0"/>
                      </a:rPr>
                      <m:t>𝐞𝐯𝐤</m:t>
                    </m:r>
                  </m:oMath>
                </a14:m>
                <a:r>
                  <a:rPr lang="en-US" sz="1700" dirty="0"/>
                  <a:t>)</a:t>
                </a:r>
              </a:p>
              <a:p>
                <a:pPr lvl="1"/>
                <a:r>
                  <a:rPr lang="en-US" sz="1700" dirty="0"/>
                  <a:t>RMult(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7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7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1700" dirty="0"/>
                      <m:t> </m:t>
                    </m:r>
                    <m:sSub>
                      <m:sSubPr>
                        <m:ctrlPr>
                          <a:rPr lang="en-US" sz="17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7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700" dirty="0"/>
                  <a:t>): return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700" i="1" dirty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⌈"/>
                            <m:endChr m:val=""/>
                            <m:ctrlPr>
                              <a:rPr lang="en-US" sz="1700" i="1" dirty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⌋"/>
                                <m:ctrlPr>
                                  <a:rPr lang="en-US" sz="1700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700" i="1" dirty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1700" dirty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1700" dirty="0">
                                        <a:latin typeface="Cambria Math" panose="02040503050406030204" pitchFamily="18" charset="0"/>
                                      </a:rPr>
                                      <m:t>q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b="1"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</m:e>
                                  <m:sub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7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b="1"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</m:e>
                                  <m:sub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7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m:rPr>
                        <m:sty m:val="p"/>
                      </m:rPr>
                      <a:rPr lang="en-US" sz="170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17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70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sz="1700" dirty="0"/>
                  <a:t> </a:t>
                </a:r>
              </a:p>
              <a:p>
                <a:pPr lvl="1"/>
                <a:r>
                  <a:rPr lang="en-US" sz="1700" dirty="0" err="1"/>
                  <a:t>KeySwitch</a:t>
                </a:r>
                <a:r>
                  <a:rPr lang="en-US" sz="17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700">
                            <a:latin typeface="Cambria Math" panose="02040503050406030204" pitchFamily="18" charset="0"/>
                          </a:rPr>
                          <m:t>mult</m:t>
                        </m:r>
                      </m:sub>
                    </m:sSub>
                  </m:oMath>
                </a14:m>
                <a:r>
                  <a:rPr lang="en-US" sz="1700" dirty="0"/>
                  <a:t>, </a:t>
                </a:r>
                <a14:m>
                  <m:oMath xmlns:m="http://schemas.openxmlformats.org/officeDocument/2006/math">
                    <m:r>
                      <a:rPr lang="en-US" sz="1700" b="1">
                        <a:latin typeface="Cambria Math" panose="02040503050406030204" pitchFamily="18" charset="0"/>
                      </a:rPr>
                      <m:t>𝐞𝐯𝐤</m:t>
                    </m:r>
                  </m:oMath>
                </a14:m>
                <a:r>
                  <a:rPr lang="en-US" sz="1700" dirty="0"/>
                  <a:t>) : Return </a:t>
                </a:r>
                <a14:m>
                  <m:oMath xmlns:m="http://schemas.openxmlformats.org/officeDocument/2006/math">
                    <m:r>
                      <a:rPr lang="en-US" sz="1700" b="1"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1700" b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7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sz="170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170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70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a:rPr lang="en-US" sz="170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1700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7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b="1"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mult</m:t>
                                    </m:r>
                                  </m:sub>
                                </m:sSub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r>
                              <a:rPr lang="en-US" sz="17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1700" b="1">
                                <a:latin typeface="Cambria Math" panose="02040503050406030204" pitchFamily="18" charset="0"/>
                              </a:rPr>
                              <m:t>𝐞𝐯𝐤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70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nary>
                  </m:oMath>
                </a14:m>
                <a:endParaRPr lang="en-US" sz="1700" dirty="0"/>
              </a:p>
              <a:p>
                <a:endParaRPr lang="en-US" sz="1100" kern="0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30" y="1700808"/>
                <a:ext cx="3721234" cy="4476154"/>
              </a:xfrm>
              <a:prstGeom prst="rect">
                <a:avLst/>
              </a:prstGeom>
              <a:blipFill rotWithShape="1">
                <a:blip r:embed="rId4"/>
                <a:stretch>
                  <a:fillRect l="-3607" t="-1362" r="-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FD51-1BB6-432B-BC8A-374663ACE5E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14.09.2015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Infineon Technologies AG 2015.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8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YASHE </a:t>
            </a:r>
            <a:r>
              <a:rPr lang="en-US" dirty="0" err="1" smtClean="0">
                <a:solidFill>
                  <a:srgbClr val="000000"/>
                </a:solidFill>
              </a:rPr>
              <a:t>RMult</a:t>
            </a:r>
            <a:endParaRPr lang="en-US" sz="1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725069" y="1556792"/>
                <a:ext cx="4007194" cy="15754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 smtClean="0"/>
                  <a:t>Ciphertext evaluation: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𝑚𝑢𝑙𝑡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⌈"/>
                            <m:endChr m:val=""/>
                            <m:ctrlPr>
                              <a:rPr lang="en-US" sz="2000" i="1" dirty="0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⌋"/>
                                <m:ctrlPr>
                                  <a:rPr lang="en-US" sz="200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 dirty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69" y="1556792"/>
                <a:ext cx="4007194" cy="1575487"/>
              </a:xfrm>
              <a:prstGeom prst="rect">
                <a:avLst/>
              </a:prstGeom>
              <a:blipFill rotWithShape="1">
                <a:blip r:embed="rId3"/>
                <a:stretch>
                  <a:fillRect l="-1674" t="-3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26349" y="3437260"/>
                <a:ext cx="1104900" cy="812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349" y="3437260"/>
                <a:ext cx="1104900" cy="8128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189410" y="3437260"/>
                <a:ext cx="1104900" cy="812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410" y="3437260"/>
                <a:ext cx="1104900" cy="8128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952419" y="3678559"/>
                <a:ext cx="27924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419" y="3678559"/>
                <a:ext cx="279244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353628" y="3678559"/>
                <a:ext cx="36901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628" y="3678559"/>
                <a:ext cx="369012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957700" y="3014097"/>
            <a:ext cx="1104900" cy="1725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c’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701396" y="3597271"/>
                <a:ext cx="335989" cy="517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396" y="3597271"/>
                <a:ext cx="335989" cy="517770"/>
              </a:xfrm>
              <a:prstGeom prst="rect">
                <a:avLst/>
              </a:prstGeom>
              <a:blipFill rotWithShape="1">
                <a:blip r:embed="rId8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256062" y="3678559"/>
                <a:ext cx="71526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1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q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062" y="3678559"/>
                <a:ext cx="715260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785068" y="3678559"/>
                <a:ext cx="36901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068" y="3678559"/>
                <a:ext cx="369012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139508" y="3456825"/>
                <a:ext cx="1104900" cy="812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𝑚𝑢𝑙𝑡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508" y="3456825"/>
                <a:ext cx="1104900" cy="81280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2669285" y="4479723"/>
            <a:ext cx="1325635" cy="1056673"/>
            <a:chOff x="3023659" y="4839763"/>
            <a:chExt cx="1767513" cy="1056673"/>
          </a:xfrm>
        </p:grpSpPr>
        <p:sp>
          <p:nvSpPr>
            <p:cNvPr id="23" name="Rectangle 22"/>
            <p:cNvSpPr/>
            <p:nvPr/>
          </p:nvSpPr>
          <p:spPr>
            <a:xfrm>
              <a:off x="3023659" y="5373216"/>
              <a:ext cx="17675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polynomial </a:t>
              </a:r>
            </a:p>
            <a:p>
              <a:pPr algn="ctr"/>
              <a:r>
                <a:rPr lang="en-US" sz="1400" dirty="0"/>
                <a:t>multiplication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 flipV="1">
              <a:off x="3621690" y="4839763"/>
              <a:ext cx="273654" cy="5417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4797465" y="4866631"/>
            <a:ext cx="1584918" cy="1089892"/>
            <a:chOff x="5861232" y="5226670"/>
            <a:chExt cx="2113224" cy="1089892"/>
          </a:xfrm>
        </p:grpSpPr>
        <p:sp>
          <p:nvSpPr>
            <p:cNvPr id="24" name="Rectangle 23"/>
            <p:cNvSpPr/>
            <p:nvPr/>
          </p:nvSpPr>
          <p:spPr>
            <a:xfrm>
              <a:off x="5861232" y="5577898"/>
              <a:ext cx="211322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/>
                <a:t>Multiplication by scalar and rounding</a:t>
              </a:r>
              <a:endParaRPr lang="en-US" sz="1400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 flipV="1">
              <a:off x="6811478" y="5226670"/>
              <a:ext cx="107941" cy="3097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ight Brace 2"/>
          <p:cNvSpPr/>
          <p:nvPr/>
        </p:nvSpPr>
        <p:spPr>
          <a:xfrm rot="10800000">
            <a:off x="1196954" y="3437260"/>
            <a:ext cx="233172" cy="7797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" name="TextBox 3"/>
          <p:cNvSpPr txBox="1"/>
          <p:nvPr/>
        </p:nvSpPr>
        <p:spPr>
          <a:xfrm>
            <a:off x="2279377" y="465216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</a:t>
            </a:r>
            <a:endParaRPr lang="en-US" sz="1400" dirty="0"/>
          </a:p>
        </p:txBody>
      </p:sp>
      <p:sp>
        <p:nvSpPr>
          <p:cNvPr id="21" name="Right Brace 20"/>
          <p:cNvSpPr/>
          <p:nvPr/>
        </p:nvSpPr>
        <p:spPr>
          <a:xfrm rot="5400000">
            <a:off x="2227732" y="3931654"/>
            <a:ext cx="310896" cy="109613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" name="TextBox 21"/>
          <p:cNvSpPr txBox="1"/>
          <p:nvPr/>
        </p:nvSpPr>
        <p:spPr>
          <a:xfrm>
            <a:off x="607843" y="3642488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log(q)</a:t>
            </a:r>
            <a:endParaRPr lang="en-US" sz="14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4427984" y="1825660"/>
            <a:ext cx="2682088" cy="1002277"/>
            <a:chOff x="5592224" y="2185699"/>
            <a:chExt cx="3576117" cy="10022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5592224" y="2185699"/>
                  <a:ext cx="3576117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1" algn="ctr"/>
                  <a:r>
                    <a:rPr lang="en-US" sz="1400" dirty="0" smtClean="0"/>
                    <a:t>Reduction modulo </a:t>
                  </a: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1400" i="1">
                              <a:latin typeface="Cambria Math"/>
                            </a:rPr>
                            <m:t>+1</m:t>
                          </m:r>
                        </m:e>
                      </m:d>
                    </m:oMath>
                  </a14:m>
                  <a:r>
                    <a:rPr lang="en-US" sz="1400" dirty="0"/>
                    <a:t> </a:t>
                  </a:r>
                  <a:r>
                    <a:rPr lang="en-US" sz="1400" dirty="0" smtClean="0"/>
                    <a:t>but no mod q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2224" y="2185699"/>
                  <a:ext cx="3576117" cy="52322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1163" b="-104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/>
            <p:cNvCxnSpPr/>
            <p:nvPr/>
          </p:nvCxnSpPr>
          <p:spPr>
            <a:xfrm flipH="1">
              <a:off x="7225143" y="2735724"/>
              <a:ext cx="287295" cy="4522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544396" y="3523989"/>
                <a:ext cx="335989" cy="517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396" y="3523989"/>
                <a:ext cx="335989" cy="517770"/>
              </a:xfrm>
              <a:prstGeom prst="rect">
                <a:avLst/>
              </a:prstGeom>
              <a:blipFill rotWithShape="1">
                <a:blip r:embed="rId8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4273652" y="3381558"/>
            <a:ext cx="100635" cy="956679"/>
            <a:chOff x="5367338" y="3138488"/>
            <a:chExt cx="107456" cy="78105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5474794" y="3138488"/>
              <a:ext cx="0" cy="78105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5367338" y="3919538"/>
              <a:ext cx="10745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 rot="10800000">
            <a:off x="1563701" y="3348815"/>
            <a:ext cx="100635" cy="956679"/>
            <a:chOff x="5367338" y="3138489"/>
            <a:chExt cx="107456" cy="781049"/>
          </a:xfrm>
        </p:grpSpPr>
        <p:cxnSp>
          <p:nvCxnSpPr>
            <p:cNvPr id="39" name="Straight Connector 38"/>
            <p:cNvCxnSpPr/>
            <p:nvPr/>
          </p:nvCxnSpPr>
          <p:spPr>
            <a:xfrm rot="10800000" flipH="1" flipV="1">
              <a:off x="5474794" y="3138489"/>
              <a:ext cx="0" cy="78104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5367338" y="3919538"/>
              <a:ext cx="10745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 rot="10800000">
            <a:off x="4698853" y="2859522"/>
            <a:ext cx="166787" cy="2007108"/>
            <a:chOff x="5367338" y="3138489"/>
            <a:chExt cx="107456" cy="781049"/>
          </a:xfrm>
        </p:grpSpPr>
        <p:cxnSp>
          <p:nvCxnSpPr>
            <p:cNvPr id="42" name="Straight Connector 41"/>
            <p:cNvCxnSpPr/>
            <p:nvPr/>
          </p:nvCxnSpPr>
          <p:spPr>
            <a:xfrm rot="10800000" flipH="1" flipV="1">
              <a:off x="5474794" y="3138489"/>
              <a:ext cx="0" cy="78104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5367338" y="3919538"/>
              <a:ext cx="10745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028619" y="2856342"/>
            <a:ext cx="166787" cy="2007108"/>
            <a:chOff x="5367338" y="3138489"/>
            <a:chExt cx="107456" cy="781049"/>
          </a:xfrm>
        </p:grpSpPr>
        <p:cxnSp>
          <p:nvCxnSpPr>
            <p:cNvPr id="45" name="Straight Connector 44"/>
            <p:cNvCxnSpPr/>
            <p:nvPr/>
          </p:nvCxnSpPr>
          <p:spPr>
            <a:xfrm rot="10800000" flipH="1" flipV="1">
              <a:off x="5474794" y="3138489"/>
              <a:ext cx="0" cy="78104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5367338" y="3919538"/>
              <a:ext cx="10745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FD51-1BB6-432B-BC8A-374663ACE5E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14.09.2015</a:t>
            </a:r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Infineon Technologies AG 2015.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3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CLMASTER" val="0"/>
  <p:tag name="SLIDESPERROW" val="4"/>
  <p:tag name="THUMBWIDTH" val="220"/>
</p:tagLst>
</file>

<file path=ppt/theme/theme1.xml><?xml version="1.0" encoding="utf-8"?>
<a:theme xmlns:a="http://schemas.openxmlformats.org/drawingml/2006/main" name="Blank">
  <a:themeElements>
    <a:clrScheme name="IFX Neues Design 2015">
      <a:dk1>
        <a:srgbClr val="000000"/>
      </a:dk1>
      <a:lt1>
        <a:srgbClr val="FFFFFF"/>
      </a:lt1>
      <a:dk2>
        <a:srgbClr val="84B6A7"/>
      </a:dk2>
      <a:lt2>
        <a:srgbClr val="E9E6E6"/>
      </a:lt2>
      <a:accent1>
        <a:srgbClr val="E30034"/>
      </a:accent1>
      <a:accent2>
        <a:srgbClr val="928285"/>
      </a:accent2>
      <a:accent3>
        <a:srgbClr val="84B6A7"/>
      </a:accent3>
      <a:accent4>
        <a:srgbClr val="AEC067"/>
      </a:accent4>
      <a:accent5>
        <a:srgbClr val="EE813C"/>
      </a:accent5>
      <a:accent6>
        <a:srgbClr val="AB377A"/>
      </a:accent6>
      <a:hlink>
        <a:srgbClr val="1122CC"/>
      </a:hlink>
      <a:folHlink>
        <a:srgbClr val="1122CC"/>
      </a:folHlink>
    </a:clrScheme>
    <a:fontScheme name="Infineon Fonts">
      <a:majorFont>
        <a:latin typeface="Verdana"/>
        <a:ea typeface=""/>
        <a:cs typeface="Verdana"/>
      </a:majorFont>
      <a:minorFont>
        <a:latin typeface="Verdana"/>
        <a:ea typeface=""/>
        <a:cs typeface="Verdana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>
          <a:noFill/>
          <a:miter lim="800000"/>
          <a:headEnd/>
          <a:tailEnd/>
        </a:ln>
      </a:spPr>
      <a:bodyPr wrap="square" lIns="72000" tIns="72000" rIns="72000" bIns="72000" rtlCol="0" anchor="ctr"/>
      <a:lstStyle>
        <a:defPPr algn="ctr" eaLnBrk="0" hangingPunct="0">
          <a:defRPr sz="1600" dirty="0" smtClean="0">
            <a:latin typeface="+mn-lt"/>
            <a:ea typeface="Verdana" pitchFamily="34" charset="0"/>
            <a:cs typeface="Verdana" pitchFamily="34" charset="0"/>
          </a:defRPr>
        </a:defPPr>
      </a:lstStyle>
    </a:spDef>
    <a:lnDef>
      <a:spPr>
        <a:ln w="1905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wrap="square" lIns="0" tIns="0" rIns="0" bIns="0" rtlCol="0" anchor="ctr" anchorCtr="0">
        <a:spAutoFit/>
      </a:bodyPr>
      <a:lstStyle>
        <a:defPPr marL="285750" marR="0" indent="-285750" defTabSz="914400" eaLnBrk="0" fontAlgn="auto" latinLnBrk="0" hangingPunct="0">
          <a:spcBef>
            <a:spcPts val="0"/>
          </a:spcBef>
          <a:spcAft>
            <a:spcPts val="300"/>
          </a:spcAft>
          <a:buClr>
            <a:schemeClr val="accent1"/>
          </a:buClr>
          <a:buSzTx/>
          <a:buFont typeface="Arial" panose="020B0604020202020204" pitchFamily="34" charset="0"/>
          <a:buChar char="›"/>
          <a:tabLst/>
          <a:defRPr sz="1400" kern="0" dirty="0" smtClean="0"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IFX Neues Design 2015">
      <a:dk1>
        <a:srgbClr val="000000"/>
      </a:dk1>
      <a:lt1>
        <a:srgbClr val="FFFFFF"/>
      </a:lt1>
      <a:dk2>
        <a:srgbClr val="000000"/>
      </a:dk2>
      <a:lt2>
        <a:srgbClr val="928285"/>
      </a:lt2>
      <a:accent1>
        <a:srgbClr val="E30034"/>
      </a:accent1>
      <a:accent2>
        <a:srgbClr val="E9E6E6"/>
      </a:accent2>
      <a:accent3>
        <a:srgbClr val="9BC3B7"/>
      </a:accent3>
      <a:accent4>
        <a:srgbClr val="AEC067"/>
      </a:accent4>
      <a:accent5>
        <a:srgbClr val="EE813C"/>
      </a:accent5>
      <a:accent6>
        <a:srgbClr val="AB377A"/>
      </a:accent6>
      <a:hlink>
        <a:srgbClr val="1122CC"/>
      </a:hlink>
      <a:folHlink>
        <a:srgbClr val="1122CC"/>
      </a:folHlink>
    </a:clrScheme>
    <a:fontScheme name="Infineon Fonts">
      <a:majorFont>
        <a:latin typeface="Verdana"/>
        <a:ea typeface=""/>
        <a:cs typeface="Verdana"/>
      </a:majorFont>
      <a:minorFont>
        <a:latin typeface="Verdana"/>
        <a:ea typeface=""/>
        <a:cs typeface="Verdana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Infineon_ColorTheme_2012">
      <a:dk1>
        <a:srgbClr val="00214A"/>
      </a:dk1>
      <a:lt1>
        <a:srgbClr val="FFFFFF"/>
      </a:lt1>
      <a:dk2>
        <a:srgbClr val="00214A"/>
      </a:dk2>
      <a:lt2>
        <a:srgbClr val="C8D8E6"/>
      </a:lt2>
      <a:accent1>
        <a:srgbClr val="B70D28"/>
      </a:accent1>
      <a:accent2>
        <a:srgbClr val="E3EBF2"/>
      </a:accent2>
      <a:accent3>
        <a:srgbClr val="005DA9"/>
      </a:accent3>
      <a:accent4>
        <a:srgbClr val="969696"/>
      </a:accent4>
      <a:accent5>
        <a:srgbClr val="FDC400"/>
      </a:accent5>
      <a:accent6>
        <a:srgbClr val="009651"/>
      </a:accent6>
      <a:hlink>
        <a:srgbClr val="1122CC"/>
      </a:hlink>
      <a:folHlink>
        <a:srgbClr val="1122CC"/>
      </a:folHlink>
    </a:clrScheme>
    <a:fontScheme name="Infineon Fonts">
      <a:majorFont>
        <a:latin typeface="Verdana"/>
        <a:ea typeface=""/>
        <a:cs typeface="Verdana"/>
      </a:majorFont>
      <a:minorFont>
        <a:latin typeface="Verdana"/>
        <a:ea typeface=""/>
        <a:cs typeface="Verdana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InfineonTheme_4_3</Template>
  <TotalTime>0</TotalTime>
  <Words>2202</Words>
  <Application>Microsoft Office PowerPoint</Application>
  <PresentationFormat>On-screen Show (4:3)</PresentationFormat>
  <Paragraphs>478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Blank</vt:lpstr>
      <vt:lpstr>Accelerating Homomorphic Evaluation on Reconfigurable Hardware</vt:lpstr>
      <vt:lpstr>Outline</vt:lpstr>
      <vt:lpstr>Outline</vt:lpstr>
      <vt:lpstr>Motivation: Secure Computation</vt:lpstr>
      <vt:lpstr>Motivation: Homomorphic evaluation</vt:lpstr>
      <vt:lpstr>Outline</vt:lpstr>
      <vt:lpstr>YASHE</vt:lpstr>
      <vt:lpstr>YASHE’ Algorithms</vt:lpstr>
      <vt:lpstr>YASHE RMult</vt:lpstr>
      <vt:lpstr>YASHE KeySwitch</vt:lpstr>
      <vt:lpstr>YASHE (Selected) Parameters</vt:lpstr>
      <vt:lpstr>Outline</vt:lpstr>
      <vt:lpstr>Target Platform: Catapult</vt:lpstr>
      <vt:lpstr>Implementation Challenges on FPGAs</vt:lpstr>
      <vt:lpstr>Number Theoretic Transform</vt:lpstr>
      <vt:lpstr>Cached-NTT</vt:lpstr>
      <vt:lpstr>Architecture</vt:lpstr>
      <vt:lpstr>Outline</vt:lpstr>
      <vt:lpstr>Results</vt:lpstr>
      <vt:lpstr>Comparison</vt:lpstr>
      <vt:lpstr>Outline</vt:lpstr>
      <vt:lpstr>Conclusion</vt:lpstr>
      <vt:lpstr>Future Work</vt:lpstr>
      <vt:lpstr>Thank You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2015-09-29T13:57:44Z</dcterms:created>
  <dcterms:modified xsi:type="dcterms:W3CDTF">2015-09-29T13:58:09Z</dcterms:modified>
</cp:coreProperties>
</file>