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6" r:id="rId3"/>
    <p:sldId id="261" r:id="rId4"/>
    <p:sldId id="268" r:id="rId5"/>
    <p:sldId id="271" r:id="rId6"/>
    <p:sldId id="270" r:id="rId7"/>
    <p:sldId id="275" r:id="rId8"/>
    <p:sldId id="264" r:id="rId9"/>
    <p:sldId id="273" r:id="rId10"/>
    <p:sldId id="276" r:id="rId11"/>
    <p:sldId id="277" r:id="rId12"/>
    <p:sldId id="259" r:id="rId13"/>
  </p:sldIdLst>
  <p:sldSz cx="9144000" cy="6858000" type="screen4x3"/>
  <p:notesSz cx="6797675" cy="98742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4578B5"/>
    <a:srgbClr val="5E8BC2"/>
    <a:srgbClr val="FFFF99"/>
    <a:srgbClr val="84746A"/>
    <a:srgbClr val="8C7B70"/>
    <a:srgbClr val="817255"/>
    <a:srgbClr val="7B6D51"/>
    <a:srgbClr val="ACC777"/>
    <a:srgbClr val="826F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68779" autoAdjust="0"/>
  </p:normalViewPr>
  <p:slideViewPr>
    <p:cSldViewPr>
      <p:cViewPr varScale="1">
        <p:scale>
          <a:sx n="80" d="100"/>
          <a:sy n="80" d="100"/>
        </p:scale>
        <p:origin x="266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90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72" y="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E7041-5C86-43CA-BE48-23F0556AF372}" type="datetimeFigureOut">
              <a:rPr lang="ko-KR" altLang="en-US" smtClean="0"/>
              <a:t>2015-09-15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FD732-3DBD-4F07-BDC1-0A0B3F4AB8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4024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F9FDE-1737-48E0-BEB0-7F10CD32E8EF}" type="datetimeFigureOut">
              <a:rPr lang="ko-KR" altLang="en-US" smtClean="0"/>
              <a:pPr/>
              <a:t>2015-09-15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682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7449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646002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656850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1128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=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8027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</p:spTree>
    <p:extLst>
      <p:ext uri="{BB962C8B-B14F-4D97-AF65-F5344CB8AC3E}">
        <p14:creationId xmlns:p14="http://schemas.microsoft.com/office/powerpoint/2010/main" val="720193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6930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399386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049916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82949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2133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521652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230627" y="6416751"/>
            <a:ext cx="665162" cy="357446"/>
          </a:xfrm>
        </p:spPr>
        <p:txBody>
          <a:bodyPr/>
          <a:lstStyle>
            <a:lvl1pPr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9E2EB96-05E5-4D16-8DA2-A08282573E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0" name="직사각형 9"/>
          <p:cNvSpPr/>
          <p:nvPr userDrawn="1"/>
        </p:nvSpPr>
        <p:spPr bwMode="auto">
          <a:xfrm>
            <a:off x="268042" y="6345328"/>
            <a:ext cx="4320000" cy="36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-윤고딕140" pitchFamily="18" charset="-127"/>
              <a:ea typeface="-윤고딕140" pitchFamily="18" charset="-127"/>
            </a:endParaRPr>
          </a:p>
        </p:txBody>
      </p:sp>
      <p:sp>
        <p:nvSpPr>
          <p:cNvPr id="11" name="직사각형 10"/>
          <p:cNvSpPr/>
          <p:nvPr userDrawn="1"/>
        </p:nvSpPr>
        <p:spPr bwMode="auto">
          <a:xfrm>
            <a:off x="4580021" y="6345328"/>
            <a:ext cx="4320000" cy="3600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-윤고딕140" pitchFamily="18" charset="-127"/>
              <a:ea typeface="-윤고딕140" pitchFamily="18" charset="-127"/>
            </a:endParaRPr>
          </a:p>
        </p:txBody>
      </p:sp>
      <p:pic>
        <p:nvPicPr>
          <p:cNvPr id="18" name="Picture 2" descr="C:\Users\이제상\AppData\Local\Temp\_AZTMP5_\CIST_영문Type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6" t="23489" r="9431" b="23489"/>
          <a:stretch>
            <a:fillRect/>
          </a:stretch>
        </p:blipFill>
        <p:spPr bwMode="auto">
          <a:xfrm>
            <a:off x="7910744" y="6429630"/>
            <a:ext cx="1006649" cy="36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직사각형 13"/>
          <p:cNvSpPr/>
          <p:nvPr userDrawn="1"/>
        </p:nvSpPr>
        <p:spPr bwMode="auto">
          <a:xfrm>
            <a:off x="16042" y="0"/>
            <a:ext cx="9127958" cy="6237312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-윤고딕140" pitchFamily="18" charset="-127"/>
              <a:ea typeface="-윤고딕14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4833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 bwMode="auto">
          <a:xfrm>
            <a:off x="0" y="6165304"/>
            <a:ext cx="9144000" cy="69269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-윤고딕140" pitchFamily="18" charset="-127"/>
              <a:ea typeface="-윤고딕140" pitchFamily="18" charset="-127"/>
            </a:endParaRPr>
          </a:p>
        </p:txBody>
      </p:sp>
      <p:sp>
        <p:nvSpPr>
          <p:cNvPr id="20" name="텍스트 개체 틀 19"/>
          <p:cNvSpPr>
            <a:spLocks noGrp="1"/>
          </p:cNvSpPr>
          <p:nvPr>
            <p:ph type="body" sz="quarter" idx="12"/>
          </p:nvPr>
        </p:nvSpPr>
        <p:spPr>
          <a:xfrm>
            <a:off x="1439913" y="3933627"/>
            <a:ext cx="6264175" cy="431477"/>
          </a:xfrm>
        </p:spPr>
        <p:txBody>
          <a:bodyPr/>
          <a:lstStyle>
            <a:lvl1pPr algn="ctr">
              <a:buNone/>
              <a:defRPr sz="180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23" name="텍스트 개체 틀 22"/>
          <p:cNvSpPr>
            <a:spLocks noGrp="1"/>
          </p:cNvSpPr>
          <p:nvPr>
            <p:ph type="body" sz="quarter" idx="13"/>
          </p:nvPr>
        </p:nvSpPr>
        <p:spPr>
          <a:xfrm>
            <a:off x="1438153" y="4581128"/>
            <a:ext cx="6264000" cy="863154"/>
          </a:xfrm>
        </p:spPr>
        <p:txBody>
          <a:bodyPr/>
          <a:lstStyle>
            <a:lvl1pPr algn="ctr">
              <a:buNone/>
              <a:defRPr sz="180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8" name="텍스트 개체 틀 19"/>
          <p:cNvSpPr>
            <a:spLocks noGrp="1"/>
          </p:cNvSpPr>
          <p:nvPr>
            <p:ph type="body" sz="quarter" idx="14"/>
          </p:nvPr>
        </p:nvSpPr>
        <p:spPr>
          <a:xfrm>
            <a:off x="899593" y="2996952"/>
            <a:ext cx="7344815" cy="720080"/>
          </a:xfrm>
        </p:spPr>
        <p:txBody>
          <a:bodyPr/>
          <a:lstStyle>
            <a:lvl1pPr algn="ctr">
              <a:buNone/>
              <a:defRPr sz="180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모서리가 둥근 직사각형 3"/>
          <p:cNvSpPr/>
          <p:nvPr userDrawn="1"/>
        </p:nvSpPr>
        <p:spPr bwMode="auto">
          <a:xfrm>
            <a:off x="719572" y="1772816"/>
            <a:ext cx="7704856" cy="100811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9999">
                <a:schemeClr val="bg1">
                  <a:lumMod val="95000"/>
                </a:schemeClr>
              </a:gs>
              <a:gs pos="70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-윤고딕140" pitchFamily="18" charset="-127"/>
              <a:ea typeface="-윤고딕140" pitchFamily="18" charset="-127"/>
            </a:endParaRPr>
          </a:p>
        </p:txBody>
      </p:sp>
      <p:sp>
        <p:nvSpPr>
          <p:cNvPr id="12" name="모서리가 둥근 직사각형 11"/>
          <p:cNvSpPr/>
          <p:nvPr userDrawn="1"/>
        </p:nvSpPr>
        <p:spPr bwMode="auto">
          <a:xfrm>
            <a:off x="809582" y="1828782"/>
            <a:ext cx="7524836" cy="447909"/>
          </a:xfrm>
          <a:prstGeom prst="round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-윤고딕140" pitchFamily="18" charset="-127"/>
              <a:ea typeface="-윤고딕140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7584" y="2003500"/>
            <a:ext cx="7344816" cy="633412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pic>
        <p:nvPicPr>
          <p:cNvPr id="17" name="Picture 2" descr="C:\Users\이제상\AppData\Local\Temp\_AZTMP5_\CIST_영문Type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6" t="23489" r="9431" b="23489"/>
          <a:stretch>
            <a:fillRect/>
          </a:stretch>
        </p:blipFill>
        <p:spPr bwMode="auto">
          <a:xfrm>
            <a:off x="7593429" y="6262027"/>
            <a:ext cx="13398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254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 bwMode="auto">
          <a:xfrm>
            <a:off x="0" y="620688"/>
            <a:ext cx="9144000" cy="6237312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-윤고딕140" pitchFamily="18" charset="-127"/>
              <a:ea typeface="-윤고딕140" pitchFamily="18" charset="-127"/>
            </a:endParaRPr>
          </a:p>
        </p:txBody>
      </p:sp>
      <p:sp>
        <p:nvSpPr>
          <p:cNvPr id="7" name="모서리가 둥근 직사각형 6"/>
          <p:cNvSpPr/>
          <p:nvPr userDrawn="1"/>
        </p:nvSpPr>
        <p:spPr bwMode="auto">
          <a:xfrm>
            <a:off x="251520" y="322192"/>
            <a:ext cx="7704856" cy="64807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9999">
                <a:schemeClr val="bg1">
                  <a:lumMod val="95000"/>
                </a:schemeClr>
              </a:gs>
              <a:gs pos="70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-윤고딕140" pitchFamily="18" charset="-127"/>
              <a:ea typeface="-윤고딕140" pitchFamily="18" charset="-127"/>
            </a:endParaRPr>
          </a:p>
        </p:txBody>
      </p:sp>
      <p:sp>
        <p:nvSpPr>
          <p:cNvPr id="8" name="모서리가 둥근 직사각형 7"/>
          <p:cNvSpPr/>
          <p:nvPr userDrawn="1"/>
        </p:nvSpPr>
        <p:spPr bwMode="auto">
          <a:xfrm>
            <a:off x="341530" y="316615"/>
            <a:ext cx="7524836" cy="287942"/>
          </a:xfrm>
          <a:prstGeom prst="round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-윤고딕140" pitchFamily="18" charset="-127"/>
              <a:ea typeface="-윤고딕140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27390"/>
            <a:ext cx="7211144" cy="63341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230627" y="6416751"/>
            <a:ext cx="665162" cy="357446"/>
          </a:xfrm>
        </p:spPr>
        <p:txBody>
          <a:bodyPr/>
          <a:lstStyle>
            <a:lvl1pPr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9E2EB96-05E5-4D16-8DA2-A08282573E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250825" y="1052736"/>
            <a:ext cx="8642350" cy="5113115"/>
          </a:xfrm>
        </p:spPr>
        <p:txBody>
          <a:bodyPr/>
          <a:lstStyle>
            <a:lvl1pPr marL="266700" indent="-266700">
              <a:lnSpc>
                <a:spcPct val="150000"/>
              </a:lnSpc>
              <a:buSzPct val="80000"/>
              <a:buFont typeface="Wingdings" pitchFamily="2" charset="2"/>
              <a:buChar char="l"/>
              <a:defRPr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34988" indent="-173038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896938" indent="-180975">
              <a:lnSpc>
                <a:spcPct val="15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258888" indent="-180975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1612900" indent="-180975">
              <a:lnSpc>
                <a:spcPct val="150000"/>
              </a:lnSpc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10" name="직사각형 9"/>
          <p:cNvSpPr/>
          <p:nvPr userDrawn="1"/>
        </p:nvSpPr>
        <p:spPr bwMode="auto">
          <a:xfrm>
            <a:off x="268042" y="6345328"/>
            <a:ext cx="4320000" cy="36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-윤고딕140" pitchFamily="18" charset="-127"/>
              <a:ea typeface="-윤고딕140" pitchFamily="18" charset="-127"/>
            </a:endParaRPr>
          </a:p>
        </p:txBody>
      </p:sp>
      <p:sp>
        <p:nvSpPr>
          <p:cNvPr id="11" name="직사각형 10"/>
          <p:cNvSpPr/>
          <p:nvPr userDrawn="1"/>
        </p:nvSpPr>
        <p:spPr bwMode="auto">
          <a:xfrm>
            <a:off x="4580021" y="6345328"/>
            <a:ext cx="4320000" cy="3600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-윤고딕140" pitchFamily="18" charset="-127"/>
              <a:ea typeface="-윤고딕140" pitchFamily="18" charset="-127"/>
            </a:endParaRPr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37138"/>
            <a:ext cx="7273056" cy="26035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AMI </a:t>
            </a:r>
            <a:r>
              <a:rPr lang="ko-KR" altLang="en-US" smtClean="0"/>
              <a:t>보안적용 암호모듈 개발 연구 용역</a:t>
            </a:r>
            <a:endParaRPr lang="ko-KR" altLang="en-US" dirty="0"/>
          </a:p>
        </p:txBody>
      </p:sp>
      <p:pic>
        <p:nvPicPr>
          <p:cNvPr id="18" name="Picture 2" descr="C:\Users\이제상\AppData\Local\Temp\_AZTMP5_\CIST_영문Type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6" t="23489" r="9431" b="23489"/>
          <a:stretch>
            <a:fillRect/>
          </a:stretch>
        </p:blipFill>
        <p:spPr bwMode="auto">
          <a:xfrm>
            <a:off x="7910744" y="6429630"/>
            <a:ext cx="1006649" cy="36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943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n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 bwMode="auto">
          <a:xfrm>
            <a:off x="0" y="2420888"/>
            <a:ext cx="9144000" cy="4437112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-윤고딕140" pitchFamily="18" charset="-127"/>
              <a:ea typeface="-윤고딕140" pitchFamily="18" charset="-127"/>
            </a:endParaRPr>
          </a:p>
        </p:txBody>
      </p:sp>
      <p:sp>
        <p:nvSpPr>
          <p:cNvPr id="7" name="모서리가 둥근 직사각형 6"/>
          <p:cNvSpPr/>
          <p:nvPr userDrawn="1"/>
        </p:nvSpPr>
        <p:spPr bwMode="auto">
          <a:xfrm>
            <a:off x="719572" y="1772816"/>
            <a:ext cx="7704856" cy="100811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9999">
                <a:schemeClr val="bg1">
                  <a:lumMod val="95000"/>
                </a:schemeClr>
              </a:gs>
              <a:gs pos="70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-윤고딕140" pitchFamily="18" charset="-127"/>
              <a:ea typeface="-윤고딕140" pitchFamily="18" charset="-127"/>
            </a:endParaRPr>
          </a:p>
        </p:txBody>
      </p:sp>
      <p:sp>
        <p:nvSpPr>
          <p:cNvPr id="8" name="모서리가 둥근 직사각형 7"/>
          <p:cNvSpPr/>
          <p:nvPr userDrawn="1"/>
        </p:nvSpPr>
        <p:spPr bwMode="auto">
          <a:xfrm>
            <a:off x="809582" y="1828782"/>
            <a:ext cx="7524836" cy="447909"/>
          </a:xfrm>
          <a:prstGeom prst="round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-윤고딕140" pitchFamily="18" charset="-127"/>
              <a:ea typeface="-윤고딕140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5038" y="2025650"/>
            <a:ext cx="7273925" cy="5857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-윤고딕140" pitchFamily="18" charset="-127"/>
                <a:ea typeface="-윤고딕140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-윤고딕140" pitchFamily="18" charset="-127"/>
                <a:ea typeface="-윤고딕140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-윤고딕140" pitchFamily="18" charset="-127"/>
                <a:ea typeface="-윤고딕140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-윤고딕140" pitchFamily="18" charset="-127"/>
                <a:ea typeface="-윤고딕140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-윤고딕140" pitchFamily="18" charset="-127"/>
                <a:ea typeface="-윤고딕140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-윤고딕140" pitchFamily="18" charset="-127"/>
                <a:ea typeface="-윤고딕140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-윤고딕140" pitchFamily="18" charset="-127"/>
                <a:ea typeface="-윤고딕140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-윤고딕140" pitchFamily="18" charset="-127"/>
                <a:ea typeface="-윤고딕140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-윤고딕140" pitchFamily="18" charset="-127"/>
                <a:ea typeface="-윤고딕140" pitchFamily="18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3200" b="1" dirty="0" smtClean="0">
                <a:latin typeface="Calibri" pitchFamily="34" charset="0"/>
                <a:ea typeface="맑은 고딕" pitchFamily="50" charset="-127"/>
              </a:rPr>
              <a:t>Thank you.</a:t>
            </a:r>
            <a:endParaRPr lang="ko-KR" altLang="en-US" sz="3200" b="1" dirty="0" smtClean="0">
              <a:latin typeface="Calibri" pitchFamily="34" charset="0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 bwMode="auto">
          <a:xfrm>
            <a:off x="268042" y="6165304"/>
            <a:ext cx="4320000" cy="36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-윤고딕140" pitchFamily="18" charset="-127"/>
              <a:ea typeface="-윤고딕140" pitchFamily="18" charset="-127"/>
            </a:endParaRPr>
          </a:p>
        </p:txBody>
      </p:sp>
      <p:pic>
        <p:nvPicPr>
          <p:cNvPr id="12" name="Picture 2" descr="C:\Users\이제상\AppData\Local\Temp\_AZTMP5_\CIST_영문Type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6" t="23489" r="9431" b="23489"/>
          <a:stretch>
            <a:fillRect/>
          </a:stretch>
        </p:blipFill>
        <p:spPr bwMode="auto">
          <a:xfrm>
            <a:off x="7593429" y="6262027"/>
            <a:ext cx="13398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직사각형 12"/>
          <p:cNvSpPr/>
          <p:nvPr userDrawn="1"/>
        </p:nvSpPr>
        <p:spPr bwMode="auto">
          <a:xfrm>
            <a:off x="4580021" y="6165304"/>
            <a:ext cx="4320000" cy="3600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-윤고딕140" pitchFamily="18" charset="-127"/>
              <a:ea typeface="-윤고딕140" pitchFamily="18" charset="-127"/>
            </a:endParaRPr>
          </a:p>
        </p:txBody>
      </p:sp>
      <p:pic>
        <p:nvPicPr>
          <p:cNvPr id="14" name="Picture 3" descr="C:\Users\jinkeon\Desktop\questionmark3d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133" y="3286824"/>
            <a:ext cx="1619735" cy="2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53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198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96975"/>
            <a:ext cx="86423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3588" y="6265863"/>
            <a:ext cx="6651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Calibri" pitchFamily="34" charset="0"/>
                <a:cs typeface="Calibri" pitchFamily="34" charset="0"/>
              </a:defRPr>
            </a:lvl1pPr>
          </a:lstStyle>
          <a:p>
            <a:fld id="{29E2EB96-05E5-4D16-8DA2-A08282573E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2200" b="1">
          <a:solidFill>
            <a:schemeClr val="tx2"/>
          </a:solidFill>
          <a:latin typeface="맑은 고딕" pitchFamily="50" charset="-127"/>
          <a:ea typeface="맑은 고딕" pitchFamily="50" charset="-127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22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22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22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22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2200" b="1">
          <a:solidFill>
            <a:schemeClr val="tx2"/>
          </a:solidFill>
          <a:latin typeface="-윤고딕140" pitchFamily="18" charset="-127"/>
          <a:ea typeface="-윤고딕140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2200" b="1">
          <a:solidFill>
            <a:schemeClr val="tx2"/>
          </a:solidFill>
          <a:latin typeface="-윤고딕140" pitchFamily="18" charset="-127"/>
          <a:ea typeface="-윤고딕140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2200" b="1">
          <a:solidFill>
            <a:schemeClr val="tx2"/>
          </a:solidFill>
          <a:latin typeface="-윤고딕140" pitchFamily="18" charset="-127"/>
          <a:ea typeface="-윤고딕140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2200" b="1">
          <a:solidFill>
            <a:schemeClr val="tx2"/>
          </a:solidFill>
          <a:latin typeface="-윤고딕140" pitchFamily="18" charset="-127"/>
          <a:ea typeface="-윤고딕140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1900" b="1">
          <a:solidFill>
            <a:srgbClr val="376092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12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2"/>
          </p:nvPr>
        </p:nvSpPr>
        <p:spPr>
          <a:xfrm>
            <a:off x="782174" y="4520312"/>
            <a:ext cx="7579652" cy="924912"/>
          </a:xfrm>
        </p:spPr>
        <p:txBody>
          <a:bodyPr/>
          <a:lstStyle/>
          <a:p>
            <a:r>
              <a:rPr lang="en-US" altLang="ko-KR" sz="2400" dirty="0" smtClean="0"/>
              <a:t>CHES Rump Session, September, 15</a:t>
            </a:r>
            <a:r>
              <a:rPr lang="en-US" altLang="ko-KR" sz="2400" baseline="30000" dirty="0" smtClean="0"/>
              <a:t>th</a:t>
            </a:r>
            <a:r>
              <a:rPr lang="en-US" altLang="ko-KR" sz="2400" dirty="0" smtClean="0"/>
              <a:t>, 2015</a:t>
            </a:r>
            <a:endParaRPr lang="ko-KR" altLang="en-US" sz="2400" dirty="0"/>
          </a:p>
          <a:p>
            <a:endParaRPr lang="ko-KR" altLang="en-US" sz="24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4"/>
          </p:nvPr>
        </p:nvSpPr>
        <p:spPr>
          <a:xfrm>
            <a:off x="899593" y="3429000"/>
            <a:ext cx="7344815" cy="720080"/>
          </a:xfrm>
        </p:spPr>
        <p:txBody>
          <a:bodyPr/>
          <a:lstStyle/>
          <a:p>
            <a:r>
              <a:rPr lang="en-US" altLang="ko-KR" sz="2400" dirty="0" smtClean="0">
                <a:latin typeface="+mj-ea"/>
                <a:ea typeface="+mj-ea"/>
              </a:rPr>
              <a:t>Korea University </a:t>
            </a:r>
          </a:p>
          <a:p>
            <a:r>
              <a:rPr lang="en-US" altLang="ko-KR" sz="2400" dirty="0" err="1" smtClean="0">
                <a:latin typeface="+mj-ea"/>
                <a:ea typeface="+mj-ea"/>
              </a:rPr>
              <a:t>Seokhie</a:t>
            </a:r>
            <a:r>
              <a:rPr lang="en-US" altLang="ko-KR" sz="2400" dirty="0" smtClean="0">
                <a:latin typeface="+mj-ea"/>
                <a:ea typeface="+mj-ea"/>
              </a:rPr>
              <a:t> Hong,</a:t>
            </a:r>
            <a:r>
              <a:rPr lang="en-US" altLang="ko-KR" sz="2400" dirty="0">
                <a:latin typeface="+mj-ea"/>
              </a:rPr>
              <a:t> </a:t>
            </a:r>
            <a:r>
              <a:rPr lang="en-US" altLang="ko-KR" sz="2400" dirty="0" err="1">
                <a:latin typeface="+mj-ea"/>
              </a:rPr>
              <a:t>Taewon</a:t>
            </a:r>
            <a:r>
              <a:rPr lang="en-US" altLang="ko-KR" sz="2400" dirty="0">
                <a:latin typeface="+mj-ea"/>
              </a:rPr>
              <a:t> Kim, </a:t>
            </a:r>
            <a:r>
              <a:rPr lang="en-US" altLang="ko-KR" sz="2400" dirty="0" err="1">
                <a:latin typeface="+mj-ea"/>
              </a:rPr>
              <a:t>Sangyub</a:t>
            </a:r>
            <a:r>
              <a:rPr lang="en-US" altLang="ko-KR" sz="2400" dirty="0">
                <a:latin typeface="+mj-ea"/>
              </a:rPr>
              <a:t> </a:t>
            </a:r>
            <a:r>
              <a:rPr lang="en-US" altLang="ko-KR" sz="2400" dirty="0" smtClean="0">
                <a:latin typeface="+mj-ea"/>
              </a:rPr>
              <a:t>LEE</a:t>
            </a:r>
            <a:r>
              <a:rPr lang="en-US" altLang="ko-KR" sz="2400" dirty="0" smtClean="0">
                <a:latin typeface="+mj-ea"/>
                <a:ea typeface="+mj-ea"/>
              </a:rPr>
              <a:t> </a:t>
            </a:r>
            <a:endParaRPr lang="ko-KR" altLang="en-US" sz="2400" dirty="0">
              <a:latin typeface="+mj-ea"/>
              <a:ea typeface="+mj-ea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/>
              <a:t>Most Important thing in black box test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4272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EB96-05E5-4D16-8DA2-A08282573E16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-윤고딕140" pitchFamily="18" charset="-127"/>
              <a:ea typeface="-윤고딕140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030174" y="764704"/>
            <a:ext cx="2017457" cy="2567284"/>
            <a:chOff x="1030174" y="764704"/>
            <a:chExt cx="2017457" cy="2567284"/>
          </a:xfrm>
        </p:grpSpPr>
        <p:pic>
          <p:nvPicPr>
            <p:cNvPr id="143" name="그림 1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7520" y="1108290"/>
              <a:ext cx="1825877" cy="222369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metal">
              <a:bevelT w="114300" prst="artDeco"/>
              <a:bevelB w="165100" prst="coolSlant"/>
            </a:sp3d>
          </p:spPr>
        </p:pic>
        <p:sp>
          <p:nvSpPr>
            <p:cNvPr id="141" name="Text Box 146"/>
            <p:cNvSpPr txBox="1">
              <a:spLocks noChangeArrowheads="1"/>
            </p:cNvSpPr>
            <p:nvPr/>
          </p:nvSpPr>
          <p:spPr bwMode="auto">
            <a:xfrm>
              <a:off x="1030174" y="764704"/>
              <a:ext cx="201745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  <a:latin typeface="+mj-ea"/>
                  <a:ea typeface="+mj-ea"/>
                </a:rPr>
                <a:t>Pre-processing</a:t>
              </a: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1169287" y="3763041"/>
            <a:ext cx="1843207" cy="2699700"/>
            <a:chOff x="1169287" y="3763041"/>
            <a:chExt cx="1843207" cy="2699700"/>
          </a:xfrm>
        </p:grpSpPr>
        <p:pic>
          <p:nvPicPr>
            <p:cNvPr id="146" name="그림 1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333" y="3763041"/>
              <a:ext cx="1800161" cy="222369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metal">
              <a:bevelT w="114300" prst="artDeco"/>
              <a:bevelB w="165100" prst="coolSlant"/>
            </a:sp3d>
          </p:spPr>
        </p:pic>
        <p:sp>
          <p:nvSpPr>
            <p:cNvPr id="13" name="Text Box 146"/>
            <p:cNvSpPr txBox="1">
              <a:spLocks noChangeArrowheads="1"/>
            </p:cNvSpPr>
            <p:nvPr/>
          </p:nvSpPr>
          <p:spPr bwMode="auto">
            <a:xfrm>
              <a:off x="1169287" y="6021288"/>
              <a:ext cx="1834052" cy="441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  <a:latin typeface="+mj-ea"/>
                  <a:ea typeface="+mj-ea"/>
                </a:rPr>
                <a:t>Distinguisher</a:t>
              </a: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6037217" y="769772"/>
            <a:ext cx="1842865" cy="2562217"/>
            <a:chOff x="6037217" y="769772"/>
            <a:chExt cx="1842865" cy="2562217"/>
          </a:xfrm>
        </p:grpSpPr>
        <p:pic>
          <p:nvPicPr>
            <p:cNvPr id="144" name="그림 1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9921" y="1108290"/>
              <a:ext cx="1800161" cy="222369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metal">
              <a:bevelT w="114300" prst="artDeco"/>
              <a:bevelB w="165100" prst="coolSlant"/>
            </a:sp3d>
          </p:spPr>
        </p:pic>
        <p:sp>
          <p:nvSpPr>
            <p:cNvPr id="14" name="Text Box 146"/>
            <p:cNvSpPr txBox="1">
              <a:spLocks noChangeArrowheads="1"/>
            </p:cNvSpPr>
            <p:nvPr/>
          </p:nvSpPr>
          <p:spPr bwMode="auto">
            <a:xfrm>
              <a:off x="6037217" y="769772"/>
              <a:ext cx="183405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  <a:latin typeface="+mj-ea"/>
                  <a:ea typeface="+mj-ea"/>
                </a:rPr>
                <a:t>Power Model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6075634" y="3763041"/>
            <a:ext cx="1808734" cy="2867523"/>
            <a:chOff x="6075634" y="3763041"/>
            <a:chExt cx="1808734" cy="2867523"/>
          </a:xfrm>
        </p:grpSpPr>
        <p:pic>
          <p:nvPicPr>
            <p:cNvPr id="147" name="그림 14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5634" y="3763041"/>
              <a:ext cx="1808734" cy="222369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metal">
              <a:bevelT w="114300" prst="artDeco"/>
              <a:bevelB w="165100" prst="coolSlant"/>
            </a:sp3d>
          </p:spPr>
        </p:pic>
        <p:sp>
          <p:nvSpPr>
            <p:cNvPr id="15" name="Text Box 146"/>
            <p:cNvSpPr txBox="1">
              <a:spLocks noChangeArrowheads="1"/>
            </p:cNvSpPr>
            <p:nvPr/>
          </p:nvSpPr>
          <p:spPr bwMode="auto">
            <a:xfrm>
              <a:off x="6152396" y="5984233"/>
              <a:ext cx="166732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  <a:latin typeface="+mj-ea"/>
                  <a:ea typeface="+mj-ea"/>
                </a:rPr>
                <a:t>Enough Trace</a:t>
              </a:r>
            </a:p>
          </p:txBody>
        </p:sp>
      </p:grpSp>
      <p:pic>
        <p:nvPicPr>
          <p:cNvPr id="21" name="그림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1509">
            <a:off x="3151729" y="2396292"/>
            <a:ext cx="2610214" cy="2276793"/>
          </a:xfrm>
          <a:prstGeom prst="rect">
            <a:avLst/>
          </a:prstGeom>
          <a:scene3d>
            <a:camera prst="isometricOffAxis1Right"/>
            <a:lightRig rig="sunset" dir="t"/>
          </a:scene3d>
          <a:sp3d contourW="12700" prstMaterial="metal">
            <a:bevelT/>
            <a:bevelB w="114300" prst="artDeco"/>
            <a:contourClr>
              <a:schemeClr val="bg1"/>
            </a:contourClr>
          </a:sp3d>
        </p:spPr>
      </p:pic>
    </p:spTree>
    <p:extLst>
      <p:ext uri="{BB962C8B-B14F-4D97-AF65-F5344CB8AC3E}">
        <p14:creationId xmlns:p14="http://schemas.microsoft.com/office/powerpoint/2010/main" val="388406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EB96-05E5-4D16-8DA2-A08282573E16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-윤고딕140" pitchFamily="18" charset="-127"/>
              <a:ea typeface="-윤고딕140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030174" y="764704"/>
            <a:ext cx="2017457" cy="2567284"/>
            <a:chOff x="1030174" y="764704"/>
            <a:chExt cx="2017457" cy="2567284"/>
          </a:xfrm>
        </p:grpSpPr>
        <p:pic>
          <p:nvPicPr>
            <p:cNvPr id="143" name="그림 1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7520" y="1108290"/>
              <a:ext cx="1825877" cy="222369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metal">
              <a:bevelT w="114300" prst="artDeco"/>
              <a:bevelB w="165100" prst="coolSlant"/>
            </a:sp3d>
          </p:spPr>
        </p:pic>
        <p:sp>
          <p:nvSpPr>
            <p:cNvPr id="141" name="Text Box 146"/>
            <p:cNvSpPr txBox="1">
              <a:spLocks noChangeArrowheads="1"/>
            </p:cNvSpPr>
            <p:nvPr/>
          </p:nvSpPr>
          <p:spPr bwMode="auto">
            <a:xfrm>
              <a:off x="1030174" y="764704"/>
              <a:ext cx="201745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  <a:latin typeface="+mj-ea"/>
                  <a:ea typeface="+mj-ea"/>
                </a:rPr>
                <a:t>Pre-processing</a:t>
              </a: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1169287" y="3763041"/>
            <a:ext cx="1843207" cy="2702367"/>
            <a:chOff x="1169287" y="3763041"/>
            <a:chExt cx="1843207" cy="2702367"/>
          </a:xfrm>
        </p:grpSpPr>
        <p:pic>
          <p:nvPicPr>
            <p:cNvPr id="146" name="그림 1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333" y="3763041"/>
              <a:ext cx="1800161" cy="222369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metal">
              <a:bevelT w="114300" prst="artDeco"/>
              <a:bevelB w="165100" prst="coolSlant"/>
            </a:sp3d>
          </p:spPr>
        </p:pic>
        <p:sp>
          <p:nvSpPr>
            <p:cNvPr id="13" name="Text Box 146"/>
            <p:cNvSpPr txBox="1">
              <a:spLocks noChangeArrowheads="1"/>
            </p:cNvSpPr>
            <p:nvPr/>
          </p:nvSpPr>
          <p:spPr bwMode="auto">
            <a:xfrm>
              <a:off x="1169287" y="6023955"/>
              <a:ext cx="1834052" cy="441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  <a:latin typeface="+mj-ea"/>
                  <a:ea typeface="+mj-ea"/>
                </a:rPr>
                <a:t>Distinguisher</a:t>
              </a: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6037217" y="769772"/>
            <a:ext cx="1842865" cy="2562217"/>
            <a:chOff x="6037217" y="769772"/>
            <a:chExt cx="1842865" cy="2562217"/>
          </a:xfrm>
        </p:grpSpPr>
        <p:pic>
          <p:nvPicPr>
            <p:cNvPr id="144" name="그림 1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9921" y="1108290"/>
              <a:ext cx="1800161" cy="222369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metal">
              <a:bevelT w="114300" prst="artDeco"/>
              <a:bevelB w="165100" prst="coolSlant"/>
            </a:sp3d>
          </p:spPr>
        </p:pic>
        <p:sp>
          <p:nvSpPr>
            <p:cNvPr id="14" name="Text Box 146"/>
            <p:cNvSpPr txBox="1">
              <a:spLocks noChangeArrowheads="1"/>
            </p:cNvSpPr>
            <p:nvPr/>
          </p:nvSpPr>
          <p:spPr bwMode="auto">
            <a:xfrm>
              <a:off x="6037217" y="769772"/>
              <a:ext cx="183405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  <a:latin typeface="+mj-ea"/>
                  <a:ea typeface="+mj-ea"/>
                </a:rPr>
                <a:t>Power Model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6075634" y="3763041"/>
            <a:ext cx="1808734" cy="2867523"/>
            <a:chOff x="6075634" y="3763041"/>
            <a:chExt cx="1808734" cy="2867523"/>
          </a:xfrm>
        </p:grpSpPr>
        <p:pic>
          <p:nvPicPr>
            <p:cNvPr id="147" name="그림 14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5634" y="3763041"/>
              <a:ext cx="1808734" cy="222369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metal">
              <a:bevelT w="114300" prst="artDeco"/>
              <a:bevelB w="165100" prst="coolSlant"/>
            </a:sp3d>
          </p:spPr>
        </p:pic>
        <p:sp>
          <p:nvSpPr>
            <p:cNvPr id="15" name="Text Box 146"/>
            <p:cNvSpPr txBox="1">
              <a:spLocks noChangeArrowheads="1"/>
            </p:cNvSpPr>
            <p:nvPr/>
          </p:nvSpPr>
          <p:spPr bwMode="auto">
            <a:xfrm>
              <a:off x="6152396" y="5984233"/>
              <a:ext cx="166732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  <a:latin typeface="+mj-ea"/>
                  <a:ea typeface="+mj-ea"/>
                </a:rPr>
                <a:t>Enough Trace</a:t>
              </a: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2987824" y="2394770"/>
            <a:ext cx="3037940" cy="3749253"/>
            <a:chOff x="2987824" y="2394770"/>
            <a:chExt cx="3037940" cy="3749253"/>
          </a:xfrm>
        </p:grpSpPr>
        <p:pic>
          <p:nvPicPr>
            <p:cNvPr id="145" name="그림 14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2292" y="2394770"/>
              <a:ext cx="1808734" cy="22321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metal">
              <a:bevelT w="114300" prst="artDeco"/>
              <a:bevelB w="165100" prst="coolSlant"/>
            </a:sp3d>
          </p:spPr>
        </p:pic>
        <p:sp>
          <p:nvSpPr>
            <p:cNvPr id="16" name="Text Box 146"/>
            <p:cNvSpPr txBox="1">
              <a:spLocks noChangeArrowheads="1"/>
            </p:cNvSpPr>
            <p:nvPr/>
          </p:nvSpPr>
          <p:spPr bwMode="auto">
            <a:xfrm>
              <a:off x="2987824" y="4574363"/>
              <a:ext cx="3037940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King  </a:t>
              </a:r>
            </a:p>
            <a:p>
              <a:pPr algn="ctr"/>
              <a:r>
                <a:rPr lang="en-US" altLang="ko-KR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of</a:t>
              </a:r>
            </a:p>
            <a:p>
              <a:pPr algn="ctr"/>
              <a:r>
                <a:rPr lang="en-US" altLang="ko-KR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Mental</a:t>
              </a:r>
            </a:p>
          </p:txBody>
        </p:sp>
      </p:grpSp>
      <p:sp>
        <p:nvSpPr>
          <p:cNvPr id="19" name="Text Box 146"/>
          <p:cNvSpPr txBox="1">
            <a:spLocks noChangeArrowheads="1"/>
          </p:cNvSpPr>
          <p:nvPr/>
        </p:nvSpPr>
        <p:spPr bwMode="auto">
          <a:xfrm>
            <a:off x="3147886" y="2764085"/>
            <a:ext cx="277622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Most </a:t>
            </a:r>
          </a:p>
          <a:p>
            <a:pPr algn="ctr"/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important</a:t>
            </a:r>
          </a:p>
          <a:p>
            <a:pPr algn="ctr"/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 thing is...</a:t>
            </a:r>
          </a:p>
        </p:txBody>
      </p:sp>
    </p:spTree>
    <p:extLst>
      <p:ext uri="{BB962C8B-B14F-4D97-AF65-F5344CB8AC3E}">
        <p14:creationId xmlns:p14="http://schemas.microsoft.com/office/powerpoint/2010/main" val="277149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0.00399 -0.3819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909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-윤고딕140" pitchFamily="18" charset="-127"/>
              <a:ea typeface="-윤고딕140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067911"/>
            <a:ext cx="4968552" cy="47221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5035" y="5241553"/>
            <a:ext cx="49892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Calibri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301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132856"/>
            <a:ext cx="3486987" cy="28083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252554">
            <a:off x="3264525" y="2357561"/>
            <a:ext cx="2385834" cy="1107996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6600" b="1" dirty="0" smtClean="0">
                <a:solidFill>
                  <a:schemeClr val="bg1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CHIP</a:t>
            </a:r>
            <a:endParaRPr lang="ko-KR" altLang="en-US" sz="6600" b="1" dirty="0" err="1" smtClean="0">
              <a:solidFill>
                <a:schemeClr val="bg1"/>
              </a:solidFill>
              <a:latin typeface="Calibri" pitchFamily="34" charset="0"/>
              <a:ea typeface="맑은 고딕" pitchFamily="50" charset="-127"/>
              <a:cs typeface="Calibri" pitchFamily="34" charset="0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53012">
            <a:off x="3391947" y="2372769"/>
            <a:ext cx="1904762" cy="1323810"/>
          </a:xfrm>
          <a:prstGeom prst="rect">
            <a:avLst/>
          </a:prstGeom>
        </p:spPr>
      </p:pic>
      <p:grpSp>
        <p:nvGrpSpPr>
          <p:cNvPr id="11" name="Group 26"/>
          <p:cNvGrpSpPr>
            <a:grpSpLocks/>
          </p:cNvGrpSpPr>
          <p:nvPr/>
        </p:nvGrpSpPr>
        <p:grpSpPr bwMode="auto">
          <a:xfrm rot="20512170">
            <a:off x="257220" y="1496289"/>
            <a:ext cx="3054423" cy="2023882"/>
            <a:chOff x="2097" y="2384"/>
            <a:chExt cx="2540" cy="1542"/>
          </a:xfrm>
        </p:grpSpPr>
        <p:sp>
          <p:nvSpPr>
            <p:cNvPr id="12" name="AutoShape 27"/>
            <p:cNvSpPr>
              <a:spLocks noChangeArrowheads="1"/>
            </p:cNvSpPr>
            <p:nvPr/>
          </p:nvSpPr>
          <p:spPr bwMode="auto">
            <a:xfrm>
              <a:off x="2097" y="2384"/>
              <a:ext cx="2540" cy="1542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ko-KR" altLang="ko-KR">
                <a:latin typeface="+mn-lt"/>
              </a:endParaRP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>
              <a:off x="2586" y="2974"/>
              <a:ext cx="1488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1600" b="1" dirty="0" smtClean="0">
                  <a:latin typeface="+mn-lt"/>
                  <a:ea typeface="HY견고딕" pitchFamily="18" charset="-127"/>
                </a:rPr>
                <a:t>Come at</a:t>
              </a:r>
              <a:r>
                <a:rPr lang="ko-KR" altLang="en-US" sz="1600" b="1" dirty="0" smtClean="0">
                  <a:latin typeface="+mn-lt"/>
                  <a:ea typeface="HY견고딕" pitchFamily="18" charset="-127"/>
                </a:rPr>
                <a:t> </a:t>
              </a:r>
              <a:r>
                <a:rPr lang="en-US" altLang="ko-KR" sz="1600" b="1" dirty="0" smtClean="0">
                  <a:latin typeface="+mn-lt"/>
                  <a:ea typeface="HY견고딕" pitchFamily="18" charset="-127"/>
                </a:rPr>
                <a:t>me Bro</a:t>
              </a:r>
              <a:endParaRPr lang="ko-KR" altLang="en-US" sz="1600" b="1" dirty="0">
                <a:latin typeface="+mn-lt"/>
                <a:ea typeface="HY견고딕" pitchFamily="18" charset="-127"/>
              </a:endParaRPr>
            </a:p>
          </p:txBody>
        </p:sp>
      </p:grpSp>
      <p:grpSp>
        <p:nvGrpSpPr>
          <p:cNvPr id="14" name="Group 26"/>
          <p:cNvGrpSpPr>
            <a:grpSpLocks/>
          </p:cNvGrpSpPr>
          <p:nvPr/>
        </p:nvGrpSpPr>
        <p:grpSpPr bwMode="auto">
          <a:xfrm rot="20365841">
            <a:off x="5386642" y="3617359"/>
            <a:ext cx="2686999" cy="1779117"/>
            <a:chOff x="2097" y="2384"/>
            <a:chExt cx="2540" cy="1542"/>
          </a:xfrm>
        </p:grpSpPr>
        <p:sp>
          <p:nvSpPr>
            <p:cNvPr id="15" name="AutoShape 27"/>
            <p:cNvSpPr>
              <a:spLocks noChangeArrowheads="1"/>
            </p:cNvSpPr>
            <p:nvPr/>
          </p:nvSpPr>
          <p:spPr bwMode="auto">
            <a:xfrm>
              <a:off x="2097" y="2384"/>
              <a:ext cx="2540" cy="1542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ko-KR" altLang="ko-KR">
                <a:latin typeface="+mn-lt"/>
              </a:endParaRP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2611" y="2964"/>
              <a:ext cx="1507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1600" b="1" dirty="0" smtClean="0">
                  <a:latin typeface="+mn-lt"/>
                  <a:ea typeface="HY견고딕" pitchFamily="18" charset="-127"/>
                </a:rPr>
                <a:t>Break me now</a:t>
              </a:r>
              <a:endParaRPr lang="ko-KR" altLang="en-US" sz="1600" b="1" dirty="0">
                <a:latin typeface="+mn-lt"/>
                <a:ea typeface="HY견고딕" pitchFamily="18" charset="-127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5496" y="879107"/>
            <a:ext cx="3691946" cy="461661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465B7E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I’m in printer</a:t>
            </a:r>
          </a:p>
        </p:txBody>
      </p:sp>
      <p:sp>
        <p:nvSpPr>
          <p:cNvPr id="22" name="자유형 21"/>
          <p:cNvSpPr/>
          <p:nvPr/>
        </p:nvSpPr>
        <p:spPr>
          <a:xfrm>
            <a:off x="2866240" y="1113712"/>
            <a:ext cx="1292181" cy="1332361"/>
          </a:xfrm>
          <a:custGeom>
            <a:avLst/>
            <a:gdLst>
              <a:gd name="connsiteX0" fmla="*/ 777240 w 777240"/>
              <a:gd name="connsiteY0" fmla="*/ 388620 h 388620"/>
              <a:gd name="connsiteX1" fmla="*/ 220980 w 777240"/>
              <a:gd name="connsiteY1" fmla="*/ 0 h 388620"/>
              <a:gd name="connsiteX2" fmla="*/ 0 w 777240"/>
              <a:gd name="connsiteY2" fmla="*/ 0 h 38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7240" h="388620">
                <a:moveTo>
                  <a:pt x="777240" y="388620"/>
                </a:moveTo>
                <a:lnTo>
                  <a:pt x="220980" y="0"/>
                </a:lnTo>
                <a:lnTo>
                  <a:pt x="0" y="0"/>
                </a:lnTo>
              </a:path>
            </a:pathLst>
          </a:custGeom>
          <a:ln w="28575">
            <a:solidFill>
              <a:srgbClr val="465B7E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465B7E"/>
              </a:solidFill>
            </a:endParaRPr>
          </a:p>
        </p:txBody>
      </p:sp>
      <p:sp>
        <p:nvSpPr>
          <p:cNvPr id="23" name="자유형 22"/>
          <p:cNvSpPr/>
          <p:nvPr/>
        </p:nvSpPr>
        <p:spPr>
          <a:xfrm>
            <a:off x="5207270" y="1814416"/>
            <a:ext cx="1164598" cy="1387628"/>
          </a:xfrm>
          <a:custGeom>
            <a:avLst/>
            <a:gdLst>
              <a:gd name="connsiteX0" fmla="*/ 0 w 1021080"/>
              <a:gd name="connsiteY0" fmla="*/ 609600 h 609600"/>
              <a:gd name="connsiteX1" fmla="*/ 632460 w 1021080"/>
              <a:gd name="connsiteY1" fmla="*/ 0 h 609600"/>
              <a:gd name="connsiteX2" fmla="*/ 1021080 w 1021080"/>
              <a:gd name="connsiteY2" fmla="*/ 0 h 609600"/>
              <a:gd name="connsiteX0" fmla="*/ 0 w 878180"/>
              <a:gd name="connsiteY0" fmla="*/ 609600 h 609600"/>
              <a:gd name="connsiteX1" fmla="*/ 632460 w 878180"/>
              <a:gd name="connsiteY1" fmla="*/ 0 h 609600"/>
              <a:gd name="connsiteX2" fmla="*/ 878180 w 87818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8180" h="609600">
                <a:moveTo>
                  <a:pt x="0" y="609600"/>
                </a:moveTo>
                <a:lnTo>
                  <a:pt x="632460" y="0"/>
                </a:lnTo>
                <a:lnTo>
                  <a:pt x="878180" y="0"/>
                </a:lnTo>
              </a:path>
            </a:pathLst>
          </a:custGeom>
          <a:ln w="28575">
            <a:solidFill>
              <a:srgbClr val="465B7E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465B7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27279" y="1580856"/>
            <a:ext cx="1277918" cy="461661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465B7E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AES</a:t>
            </a:r>
          </a:p>
        </p:txBody>
      </p:sp>
    </p:spTree>
    <p:extLst>
      <p:ext uri="{BB962C8B-B14F-4D97-AF65-F5344CB8AC3E}">
        <p14:creationId xmlns:p14="http://schemas.microsoft.com/office/powerpoint/2010/main" val="205322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2" grpId="0" animBg="1"/>
      <p:bldP spid="23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EB96-05E5-4D16-8DA2-A08282573E16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-윤고딕140" pitchFamily="18" charset="-127"/>
              <a:ea typeface="-윤고딕140" pitchFamily="18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0189" y="3687795"/>
            <a:ext cx="6676583" cy="28375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913237">
            <a:off x="819707" y="3082702"/>
            <a:ext cx="2493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Arial Black" panose="020B0A04020102020204" pitchFamily="34" charset="0"/>
                <a:ea typeface="맑은 고딕" pitchFamily="50" charset="-127"/>
                <a:cs typeface="Calibri" pitchFamily="34" charset="0"/>
              </a:rPr>
              <a:t>WORRY</a:t>
            </a:r>
            <a:endParaRPr lang="ko-KR" altLang="en-US" sz="4000" b="1" dirty="0" err="1" smtClean="0">
              <a:solidFill>
                <a:schemeClr val="bg1"/>
              </a:solidFill>
              <a:latin typeface="Arial Black" panose="020B0A04020102020204" pitchFamily="34" charset="0"/>
              <a:ea typeface="맑은 고딕" pitchFamily="50" charset="-127"/>
              <a:cs typeface="Calibri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600052"/>
            <a:ext cx="6968438" cy="292529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349710">
            <a:off x="1231719" y="2603882"/>
            <a:ext cx="3016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Arial Black" panose="020B0A04020102020204" pitchFamily="34" charset="0"/>
                <a:ea typeface="맑은 고딕" pitchFamily="50" charset="-127"/>
                <a:cs typeface="Calibri" pitchFamily="34" charset="0"/>
              </a:rPr>
              <a:t>ANXIETY</a:t>
            </a:r>
            <a:endParaRPr lang="ko-KR" altLang="en-US" sz="4000" b="1" dirty="0" err="1" smtClean="0">
              <a:solidFill>
                <a:schemeClr val="bg1"/>
              </a:solidFill>
              <a:latin typeface="Arial Black" panose="020B0A04020102020204" pitchFamily="34" charset="0"/>
              <a:ea typeface="맑은 고딕" pitchFamily="50" charset="-127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21159876">
            <a:off x="500390" y="2178522"/>
            <a:ext cx="3016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Arial Black" panose="020B0A04020102020204" pitchFamily="34" charset="0"/>
                <a:ea typeface="맑은 고딕" pitchFamily="50" charset="-127"/>
                <a:cs typeface="Calibri" pitchFamily="34" charset="0"/>
              </a:rPr>
              <a:t>NERVOUS</a:t>
            </a:r>
            <a:endParaRPr lang="ko-KR" altLang="en-US" sz="4000" b="1" dirty="0" err="1" smtClean="0">
              <a:solidFill>
                <a:schemeClr val="bg1"/>
              </a:solidFill>
              <a:latin typeface="Arial Black" panose="020B0A04020102020204" pitchFamily="34" charset="0"/>
              <a:ea typeface="맑은 고딕" pitchFamily="50" charset="-127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331600">
            <a:off x="1231719" y="1785406"/>
            <a:ext cx="3016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Arial Black" panose="020B0A04020102020204" pitchFamily="34" charset="0"/>
                <a:ea typeface="맑은 고딕" pitchFamily="50" charset="-127"/>
                <a:cs typeface="Calibri" pitchFamily="34" charset="0"/>
              </a:rPr>
              <a:t>FEAR</a:t>
            </a:r>
            <a:endParaRPr lang="ko-KR" altLang="en-US" sz="4000" b="1" dirty="0" err="1" smtClean="0">
              <a:solidFill>
                <a:schemeClr val="bg1"/>
              </a:solidFill>
              <a:latin typeface="Arial Black" panose="020B0A04020102020204" pitchFamily="34" charset="0"/>
              <a:ea typeface="맑은 고딕" pitchFamily="50" charset="-127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5576" y="1280954"/>
            <a:ext cx="3016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Arial Black" panose="020B0A04020102020204" pitchFamily="34" charset="0"/>
                <a:ea typeface="맑은 고딕" pitchFamily="50" charset="-127"/>
                <a:cs typeface="Calibri" pitchFamily="34" charset="0"/>
              </a:rPr>
              <a:t>STRESS</a:t>
            </a:r>
            <a:endParaRPr lang="ko-KR" altLang="en-US" sz="4000" b="1" dirty="0" err="1" smtClean="0">
              <a:solidFill>
                <a:schemeClr val="bg1"/>
              </a:solidFill>
              <a:latin typeface="Arial Black" panose="020B0A04020102020204" pitchFamily="34" charset="0"/>
              <a:ea typeface="맑은 고딕" pitchFamily="50" charset="-127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0800000">
            <a:off x="136267" y="753484"/>
            <a:ext cx="3016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Arial Black" panose="020B0A04020102020204" pitchFamily="34" charset="0"/>
                <a:ea typeface="맑은 고딕" pitchFamily="50" charset="-127"/>
                <a:cs typeface="Calibri" pitchFamily="34" charset="0"/>
              </a:rPr>
              <a:t>STRESS</a:t>
            </a:r>
            <a:endParaRPr lang="ko-KR" altLang="en-US" sz="4000" b="1" dirty="0" err="1" smtClean="0">
              <a:solidFill>
                <a:schemeClr val="bg1"/>
              </a:solidFill>
              <a:latin typeface="Arial Black" panose="020B0A04020102020204" pitchFamily="34" charset="0"/>
              <a:ea typeface="맑은 고딕" pitchFamily="50" charset="-127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26394" y="2987145"/>
            <a:ext cx="4470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Arial Black" panose="020B0A04020102020204" pitchFamily="34" charset="0"/>
                <a:ea typeface="맑은 고딕" pitchFamily="50" charset="-127"/>
                <a:cs typeface="Calibri" pitchFamily="34" charset="0"/>
              </a:rPr>
              <a:t>My Precious</a:t>
            </a:r>
            <a:endParaRPr lang="ko-KR" altLang="en-US" sz="3600" b="1" dirty="0" err="1" smtClean="0">
              <a:solidFill>
                <a:schemeClr val="bg1"/>
              </a:solidFill>
              <a:latin typeface="Arial Black" panose="020B0A04020102020204" pitchFamily="34" charset="0"/>
              <a:ea typeface="맑은 고딕" pitchFamily="50" charset="-127"/>
              <a:cs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88024" y="2483323"/>
            <a:ext cx="4470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Arial Black" panose="020B0A04020102020204" pitchFamily="34" charset="0"/>
                <a:ea typeface="맑은 고딕" pitchFamily="50" charset="-127"/>
                <a:cs typeface="Calibri" pitchFamily="34" charset="0"/>
              </a:rPr>
              <a:t>My </a:t>
            </a:r>
            <a:r>
              <a:rPr lang="en-US" altLang="ko-KR" sz="3600" b="1" dirty="0" err="1" smtClean="0">
                <a:solidFill>
                  <a:schemeClr val="bg1"/>
                </a:solidFill>
                <a:latin typeface="Arial Black" panose="020B0A04020102020204" pitchFamily="34" charset="0"/>
                <a:ea typeface="맑은 고딕" pitchFamily="50" charset="-127"/>
                <a:cs typeface="Calibri" pitchFamily="34" charset="0"/>
              </a:rPr>
              <a:t>Preciouss</a:t>
            </a:r>
            <a:r>
              <a:rPr lang="en-US" altLang="ko-KR" sz="3600" b="1" dirty="0" smtClean="0">
                <a:solidFill>
                  <a:schemeClr val="bg1"/>
                </a:solidFill>
                <a:latin typeface="Arial Black" panose="020B0A04020102020204" pitchFamily="34" charset="0"/>
                <a:ea typeface="맑은 고딕" pitchFamily="50" charset="-127"/>
                <a:cs typeface="Calibri" pitchFamily="34" charset="0"/>
              </a:rPr>
              <a:t> </a:t>
            </a:r>
            <a:endParaRPr lang="ko-KR" altLang="en-US" sz="3600" b="1" dirty="0" err="1" smtClean="0">
              <a:solidFill>
                <a:schemeClr val="bg1"/>
              </a:solidFill>
              <a:latin typeface="Arial Black" panose="020B0A04020102020204" pitchFamily="34" charset="0"/>
              <a:ea typeface="맑은 고딕" pitchFamily="50" charset="-127"/>
              <a:cs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66354" y="1938789"/>
            <a:ext cx="4470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Arial Black" panose="020B0A04020102020204" pitchFamily="34" charset="0"/>
                <a:ea typeface="맑은 고딕" pitchFamily="50" charset="-127"/>
                <a:cs typeface="Calibri" pitchFamily="34" charset="0"/>
              </a:rPr>
              <a:t>My </a:t>
            </a:r>
            <a:r>
              <a:rPr lang="en-US" altLang="ko-KR" sz="3600" b="1" dirty="0" err="1" smtClean="0">
                <a:solidFill>
                  <a:schemeClr val="bg1"/>
                </a:solidFill>
                <a:latin typeface="Arial Black" panose="020B0A04020102020204" pitchFamily="34" charset="0"/>
                <a:ea typeface="맑은 고딕" pitchFamily="50" charset="-127"/>
                <a:cs typeface="Calibri" pitchFamily="34" charset="0"/>
              </a:rPr>
              <a:t>Preciouss</a:t>
            </a:r>
            <a:r>
              <a:rPr lang="en-US" altLang="ko-KR" sz="3600" b="1" dirty="0" err="1">
                <a:solidFill>
                  <a:schemeClr val="bg1"/>
                </a:solidFill>
                <a:latin typeface="Arial Black" panose="020B0A04020102020204" pitchFamily="34" charset="0"/>
                <a:ea typeface="맑은 고딕" pitchFamily="50" charset="-127"/>
                <a:cs typeface="Calibri" pitchFamily="34" charset="0"/>
              </a:rPr>
              <a:t>s</a:t>
            </a:r>
            <a:endParaRPr lang="ko-KR" altLang="en-US" sz="3600" b="1" dirty="0" err="1" smtClean="0">
              <a:solidFill>
                <a:schemeClr val="bg1"/>
              </a:solidFill>
              <a:latin typeface="Arial Black" panose="020B0A04020102020204" pitchFamily="34" charset="0"/>
              <a:ea typeface="맑은 고딕" pitchFamily="50" charset="-127"/>
              <a:cs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7474" y="1403203"/>
            <a:ext cx="4470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Arial Black" panose="020B0A04020102020204" pitchFamily="34" charset="0"/>
                <a:ea typeface="맑은 고딕" pitchFamily="50" charset="-127"/>
                <a:cs typeface="Calibri" pitchFamily="34" charset="0"/>
              </a:rPr>
              <a:t>My </a:t>
            </a:r>
            <a:r>
              <a:rPr lang="en-US" altLang="ko-KR" sz="3600" b="1" dirty="0" err="1" smtClean="0">
                <a:solidFill>
                  <a:schemeClr val="bg1"/>
                </a:solidFill>
                <a:latin typeface="Arial Black" panose="020B0A04020102020204" pitchFamily="34" charset="0"/>
                <a:ea typeface="맑은 고딕" pitchFamily="50" charset="-127"/>
                <a:cs typeface="Calibri" pitchFamily="34" charset="0"/>
              </a:rPr>
              <a:t>Precioussss</a:t>
            </a:r>
            <a:r>
              <a:rPr lang="en-US" altLang="ko-KR" sz="3600" b="1" dirty="0" smtClean="0">
                <a:solidFill>
                  <a:schemeClr val="bg1"/>
                </a:solidFill>
                <a:latin typeface="Arial Black" panose="020B0A04020102020204" pitchFamily="34" charset="0"/>
                <a:ea typeface="맑은 고딕" pitchFamily="50" charset="-127"/>
                <a:cs typeface="Calibri" pitchFamily="34" charset="0"/>
              </a:rPr>
              <a:t>  </a:t>
            </a:r>
            <a:endParaRPr lang="ko-KR" altLang="en-US" sz="3600" b="1" dirty="0" err="1" smtClean="0">
              <a:solidFill>
                <a:schemeClr val="bg1"/>
              </a:solidFill>
              <a:latin typeface="Arial Black" panose="020B0A04020102020204" pitchFamily="34" charset="0"/>
              <a:ea typeface="맑은 고딕" pitchFamily="50" charset="-127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54842" y="908720"/>
            <a:ext cx="6504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Arial Black" panose="020B0A04020102020204" pitchFamily="34" charset="0"/>
                <a:ea typeface="맑은 고딕" pitchFamily="50" charset="-127"/>
                <a:cs typeface="Calibri" pitchFamily="34" charset="0"/>
              </a:rPr>
              <a:t>My </a:t>
            </a:r>
            <a:r>
              <a:rPr lang="en-US" altLang="ko-KR" sz="3600" b="1" dirty="0" err="1" smtClean="0">
                <a:solidFill>
                  <a:schemeClr val="bg1"/>
                </a:solidFill>
                <a:latin typeface="Arial Black" panose="020B0A04020102020204" pitchFamily="34" charset="0"/>
                <a:ea typeface="맑은 고딕" pitchFamily="50" charset="-127"/>
                <a:cs typeface="Calibri" pitchFamily="34" charset="0"/>
              </a:rPr>
              <a:t>Precioussssssss</a:t>
            </a:r>
            <a:r>
              <a:rPr lang="en-US" altLang="ko-KR" sz="3600" b="1" dirty="0" smtClean="0">
                <a:solidFill>
                  <a:schemeClr val="bg1"/>
                </a:solidFill>
                <a:latin typeface="Arial Black" panose="020B0A04020102020204" pitchFamily="34" charset="0"/>
                <a:ea typeface="맑은 고딕" pitchFamily="50" charset="-127"/>
                <a:cs typeface="Calibri" pitchFamily="34" charset="0"/>
              </a:rPr>
              <a:t>   </a:t>
            </a:r>
            <a:endParaRPr lang="ko-KR" altLang="en-US" sz="3600" b="1" dirty="0" err="1" smtClean="0">
              <a:solidFill>
                <a:schemeClr val="bg1"/>
              </a:solidFill>
              <a:latin typeface="Arial Black" panose="020B0A04020102020204" pitchFamily="34" charset="0"/>
              <a:ea typeface="맑은 고딕" pitchFamily="50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5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1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1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1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2" presetClass="entr" presetSubtype="1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2" presetClass="entr" presetSubtype="1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1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6" dur="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7" dur="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49" presetID="2" presetClass="entr" presetSubtype="1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1" dur="2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2" dur="2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54" presetID="2" presetClass="entr" presetSubtype="1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6" dur="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7" dur="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1" dur="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2" dur="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64" presetID="2" presetClass="entr" presetSubtype="1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6" dur="2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7" dur="2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9" grpId="0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4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2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2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5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6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2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2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9" grpId="0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  <p:bldP spid="2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EB96-05E5-4D16-8DA2-A08282573E16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-윤고딕140" pitchFamily="18" charset="-127"/>
              <a:ea typeface="-윤고딕140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422895"/>
            <a:ext cx="3521599" cy="259228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3422895"/>
            <a:ext cx="3521599" cy="259228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080"/>
            <a:ext cx="3710407" cy="343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8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EB96-05E5-4D16-8DA2-A08282573E16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pic>
        <p:nvPicPr>
          <p:cNvPr id="53" name="Picture 74" descr="8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F6FC6">
                <a:tint val="45000"/>
                <a:satMod val="400000"/>
              </a:srgbClr>
            </a:duotone>
            <a:lum bright="-10000" contrast="20000"/>
          </a:blip>
          <a:srcRect/>
          <a:stretch>
            <a:fillRect/>
          </a:stretch>
        </p:blipFill>
        <p:spPr bwMode="auto">
          <a:xfrm rot="13899650">
            <a:off x="1811788" y="1410414"/>
            <a:ext cx="2970536" cy="1109743"/>
          </a:xfrm>
          <a:prstGeom prst="rect">
            <a:avLst/>
          </a:prstGeom>
          <a:noFill/>
        </p:spPr>
      </p:pic>
      <p:sp>
        <p:nvSpPr>
          <p:cNvPr id="55" name="자유형 54"/>
          <p:cNvSpPr/>
          <p:nvPr/>
        </p:nvSpPr>
        <p:spPr>
          <a:xfrm>
            <a:off x="355058" y="2924944"/>
            <a:ext cx="850693" cy="395221"/>
          </a:xfrm>
          <a:custGeom>
            <a:avLst/>
            <a:gdLst>
              <a:gd name="connsiteX0" fmla="*/ 0 w 850693"/>
              <a:gd name="connsiteY0" fmla="*/ 39522 h 395221"/>
              <a:gd name="connsiteX1" fmla="*/ 39522 w 850693"/>
              <a:gd name="connsiteY1" fmla="*/ 0 h 395221"/>
              <a:gd name="connsiteX2" fmla="*/ 811171 w 850693"/>
              <a:gd name="connsiteY2" fmla="*/ 0 h 395221"/>
              <a:gd name="connsiteX3" fmla="*/ 850693 w 850693"/>
              <a:gd name="connsiteY3" fmla="*/ 39522 h 395221"/>
              <a:gd name="connsiteX4" fmla="*/ 850693 w 850693"/>
              <a:gd name="connsiteY4" fmla="*/ 355699 h 395221"/>
              <a:gd name="connsiteX5" fmla="*/ 811171 w 850693"/>
              <a:gd name="connsiteY5" fmla="*/ 395221 h 395221"/>
              <a:gd name="connsiteX6" fmla="*/ 39522 w 850693"/>
              <a:gd name="connsiteY6" fmla="*/ 395221 h 395221"/>
              <a:gd name="connsiteX7" fmla="*/ 0 w 850693"/>
              <a:gd name="connsiteY7" fmla="*/ 355699 h 395221"/>
              <a:gd name="connsiteX8" fmla="*/ 0 w 850693"/>
              <a:gd name="connsiteY8" fmla="*/ 39522 h 39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693" h="395221">
                <a:moveTo>
                  <a:pt x="0" y="39522"/>
                </a:moveTo>
                <a:cubicBezTo>
                  <a:pt x="0" y="17695"/>
                  <a:pt x="17695" y="0"/>
                  <a:pt x="39522" y="0"/>
                </a:cubicBezTo>
                <a:lnTo>
                  <a:pt x="811171" y="0"/>
                </a:lnTo>
                <a:cubicBezTo>
                  <a:pt x="832998" y="0"/>
                  <a:pt x="850693" y="17695"/>
                  <a:pt x="850693" y="39522"/>
                </a:cubicBezTo>
                <a:lnTo>
                  <a:pt x="850693" y="355699"/>
                </a:lnTo>
                <a:cubicBezTo>
                  <a:pt x="850693" y="377526"/>
                  <a:pt x="832998" y="395221"/>
                  <a:pt x="811171" y="395221"/>
                </a:cubicBezTo>
                <a:lnTo>
                  <a:pt x="39522" y="395221"/>
                </a:lnTo>
                <a:cubicBezTo>
                  <a:pt x="17695" y="395221"/>
                  <a:pt x="0" y="377526"/>
                  <a:pt x="0" y="355699"/>
                </a:cubicBezTo>
                <a:lnTo>
                  <a:pt x="0" y="3952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5625132"/>
              <a:satOff val="-8440"/>
              <a:lumOff val="-1373"/>
              <a:alphaOff val="0"/>
            </a:schemeClr>
          </a:fillRef>
          <a:effectRef idx="3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436" tIns="26816" rIns="34436" bIns="26816" numCol="1" spcCol="1270" anchor="ctr" anchorCtr="0">
            <a:noAutofit/>
          </a:bodyPr>
          <a:lstStyle/>
          <a:p>
            <a:pPr lvl="0" algn="ctr" defTabSz="5334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200" b="1" kern="1200" dirty="0" smtClean="0"/>
              <a:t>STEP 2</a:t>
            </a:r>
            <a:endParaRPr lang="ko-KR" altLang="en-US" sz="1200" b="1" kern="1200" dirty="0"/>
          </a:p>
        </p:txBody>
      </p:sp>
      <p:sp>
        <p:nvSpPr>
          <p:cNvPr id="56" name="자유형 55"/>
          <p:cNvSpPr/>
          <p:nvPr/>
        </p:nvSpPr>
        <p:spPr>
          <a:xfrm>
            <a:off x="394407" y="3356992"/>
            <a:ext cx="91440" cy="25704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57048"/>
                </a:lnTo>
                <a:lnTo>
                  <a:pt x="130789" y="257048"/>
                </a:lnTo>
              </a:path>
            </a:pathLst>
          </a:custGeom>
          <a:noFill/>
          <a:ln>
            <a:solidFill>
              <a:srgbClr val="3B8A81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7" name="자유형 56"/>
          <p:cNvSpPr/>
          <p:nvPr/>
        </p:nvSpPr>
        <p:spPr>
          <a:xfrm>
            <a:off x="525195" y="3870916"/>
            <a:ext cx="2738461" cy="284305"/>
          </a:xfrm>
          <a:custGeom>
            <a:avLst/>
            <a:gdLst>
              <a:gd name="connsiteX0" fmla="*/ 0 w 1849338"/>
              <a:gd name="connsiteY0" fmla="*/ 28431 h 284305"/>
              <a:gd name="connsiteX1" fmla="*/ 28431 w 1849338"/>
              <a:gd name="connsiteY1" fmla="*/ 0 h 284305"/>
              <a:gd name="connsiteX2" fmla="*/ 1820908 w 1849338"/>
              <a:gd name="connsiteY2" fmla="*/ 0 h 284305"/>
              <a:gd name="connsiteX3" fmla="*/ 1849339 w 1849338"/>
              <a:gd name="connsiteY3" fmla="*/ 28431 h 284305"/>
              <a:gd name="connsiteX4" fmla="*/ 1849338 w 1849338"/>
              <a:gd name="connsiteY4" fmla="*/ 255875 h 284305"/>
              <a:gd name="connsiteX5" fmla="*/ 1820907 w 1849338"/>
              <a:gd name="connsiteY5" fmla="*/ 284306 h 284305"/>
              <a:gd name="connsiteX6" fmla="*/ 28431 w 1849338"/>
              <a:gd name="connsiteY6" fmla="*/ 284305 h 284305"/>
              <a:gd name="connsiteX7" fmla="*/ 0 w 1849338"/>
              <a:gd name="connsiteY7" fmla="*/ 255874 h 284305"/>
              <a:gd name="connsiteX8" fmla="*/ 0 w 1849338"/>
              <a:gd name="connsiteY8" fmla="*/ 28431 h 28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9338" h="284305">
                <a:moveTo>
                  <a:pt x="0" y="28431"/>
                </a:moveTo>
                <a:cubicBezTo>
                  <a:pt x="0" y="12729"/>
                  <a:pt x="12729" y="0"/>
                  <a:pt x="28431" y="0"/>
                </a:cubicBezTo>
                <a:lnTo>
                  <a:pt x="1820908" y="0"/>
                </a:lnTo>
                <a:cubicBezTo>
                  <a:pt x="1836610" y="0"/>
                  <a:pt x="1849339" y="12729"/>
                  <a:pt x="1849339" y="28431"/>
                </a:cubicBezTo>
                <a:cubicBezTo>
                  <a:pt x="1849339" y="104246"/>
                  <a:pt x="1849338" y="180060"/>
                  <a:pt x="1849338" y="255875"/>
                </a:cubicBezTo>
                <a:cubicBezTo>
                  <a:pt x="1849338" y="271577"/>
                  <a:pt x="1836609" y="284306"/>
                  <a:pt x="1820907" y="284306"/>
                </a:cubicBezTo>
                <a:lnTo>
                  <a:pt x="28431" y="284305"/>
                </a:lnTo>
                <a:cubicBezTo>
                  <a:pt x="12729" y="284305"/>
                  <a:pt x="0" y="271576"/>
                  <a:pt x="0" y="255874"/>
                </a:cubicBezTo>
                <a:lnTo>
                  <a:pt x="0" y="28431"/>
                </a:lnTo>
                <a:close/>
              </a:path>
            </a:pathLst>
          </a:custGeom>
        </p:spPr>
        <p:style>
          <a:lnRef idx="1">
            <a:schemeClr val="accent3">
              <a:hueOff val="3068254"/>
              <a:satOff val="-4604"/>
              <a:lumOff val="-74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282" tIns="22297" rIns="29282" bIns="22297" numCol="1" spcCol="1270" anchor="ctr" anchorCtr="0">
            <a:noAutofit/>
          </a:bodyPr>
          <a:lstStyle/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100" b="1" kern="1200" dirty="0" smtClean="0"/>
              <a:t>Alignment(horizontal/vertical)</a:t>
            </a:r>
            <a:endParaRPr lang="ko-KR" altLang="en-US" sz="1100" b="1" kern="1200" dirty="0"/>
          </a:p>
        </p:txBody>
      </p:sp>
      <p:sp>
        <p:nvSpPr>
          <p:cNvPr id="58" name="자유형 57"/>
          <p:cNvSpPr/>
          <p:nvPr/>
        </p:nvSpPr>
        <p:spPr>
          <a:xfrm>
            <a:off x="394407" y="3356992"/>
            <a:ext cx="91440" cy="65624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656249"/>
                </a:lnTo>
                <a:lnTo>
                  <a:pt x="130789" y="656249"/>
                </a:lnTo>
              </a:path>
            </a:pathLst>
          </a:custGeom>
          <a:noFill/>
          <a:ln>
            <a:solidFill>
              <a:srgbClr val="3B8A81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9" name="자유형 58"/>
          <p:cNvSpPr/>
          <p:nvPr/>
        </p:nvSpPr>
        <p:spPr>
          <a:xfrm>
            <a:off x="525195" y="4270118"/>
            <a:ext cx="2738461" cy="284305"/>
          </a:xfrm>
          <a:custGeom>
            <a:avLst/>
            <a:gdLst>
              <a:gd name="connsiteX0" fmla="*/ 0 w 1849338"/>
              <a:gd name="connsiteY0" fmla="*/ 28431 h 284305"/>
              <a:gd name="connsiteX1" fmla="*/ 28431 w 1849338"/>
              <a:gd name="connsiteY1" fmla="*/ 0 h 284305"/>
              <a:gd name="connsiteX2" fmla="*/ 1820908 w 1849338"/>
              <a:gd name="connsiteY2" fmla="*/ 0 h 284305"/>
              <a:gd name="connsiteX3" fmla="*/ 1849339 w 1849338"/>
              <a:gd name="connsiteY3" fmla="*/ 28431 h 284305"/>
              <a:gd name="connsiteX4" fmla="*/ 1849338 w 1849338"/>
              <a:gd name="connsiteY4" fmla="*/ 255875 h 284305"/>
              <a:gd name="connsiteX5" fmla="*/ 1820907 w 1849338"/>
              <a:gd name="connsiteY5" fmla="*/ 284306 h 284305"/>
              <a:gd name="connsiteX6" fmla="*/ 28431 w 1849338"/>
              <a:gd name="connsiteY6" fmla="*/ 284305 h 284305"/>
              <a:gd name="connsiteX7" fmla="*/ 0 w 1849338"/>
              <a:gd name="connsiteY7" fmla="*/ 255874 h 284305"/>
              <a:gd name="connsiteX8" fmla="*/ 0 w 1849338"/>
              <a:gd name="connsiteY8" fmla="*/ 28431 h 28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9338" h="284305">
                <a:moveTo>
                  <a:pt x="0" y="28431"/>
                </a:moveTo>
                <a:cubicBezTo>
                  <a:pt x="0" y="12729"/>
                  <a:pt x="12729" y="0"/>
                  <a:pt x="28431" y="0"/>
                </a:cubicBezTo>
                <a:lnTo>
                  <a:pt x="1820908" y="0"/>
                </a:lnTo>
                <a:cubicBezTo>
                  <a:pt x="1836610" y="0"/>
                  <a:pt x="1849339" y="12729"/>
                  <a:pt x="1849339" y="28431"/>
                </a:cubicBezTo>
                <a:cubicBezTo>
                  <a:pt x="1849339" y="104246"/>
                  <a:pt x="1849338" y="180060"/>
                  <a:pt x="1849338" y="255875"/>
                </a:cubicBezTo>
                <a:cubicBezTo>
                  <a:pt x="1849338" y="271577"/>
                  <a:pt x="1836609" y="284306"/>
                  <a:pt x="1820907" y="284306"/>
                </a:cubicBezTo>
                <a:lnTo>
                  <a:pt x="28431" y="284305"/>
                </a:lnTo>
                <a:cubicBezTo>
                  <a:pt x="12729" y="284305"/>
                  <a:pt x="0" y="271576"/>
                  <a:pt x="0" y="255874"/>
                </a:cubicBezTo>
                <a:lnTo>
                  <a:pt x="0" y="28431"/>
                </a:lnTo>
                <a:close/>
              </a:path>
            </a:pathLst>
          </a:custGeom>
        </p:spPr>
        <p:style>
          <a:lnRef idx="1">
            <a:schemeClr val="accent3">
              <a:hueOff val="4091005"/>
              <a:satOff val="-6138"/>
              <a:lumOff val="-99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282" tIns="22297" rIns="29282" bIns="22297" numCol="1" spcCol="1270" anchor="ctr" anchorCtr="0">
            <a:noAutofit/>
          </a:bodyPr>
          <a:lstStyle/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100" b="1" kern="1200" dirty="0" smtClean="0"/>
              <a:t>Compression</a:t>
            </a:r>
            <a:endParaRPr lang="ko-KR" altLang="en-US" sz="1100" b="1" kern="1200" dirty="0"/>
          </a:p>
        </p:txBody>
      </p:sp>
      <p:sp>
        <p:nvSpPr>
          <p:cNvPr id="60" name="자유형 59"/>
          <p:cNvSpPr/>
          <p:nvPr/>
        </p:nvSpPr>
        <p:spPr>
          <a:xfrm>
            <a:off x="394407" y="3356992"/>
            <a:ext cx="91440" cy="10554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1055450"/>
                </a:lnTo>
                <a:lnTo>
                  <a:pt x="130789" y="1055450"/>
                </a:lnTo>
              </a:path>
            </a:pathLst>
          </a:custGeom>
          <a:noFill/>
          <a:ln>
            <a:solidFill>
              <a:srgbClr val="3B8A81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1" name="자유형 60"/>
          <p:cNvSpPr/>
          <p:nvPr/>
        </p:nvSpPr>
        <p:spPr>
          <a:xfrm>
            <a:off x="525195" y="4669319"/>
            <a:ext cx="2738461" cy="284305"/>
          </a:xfrm>
          <a:custGeom>
            <a:avLst/>
            <a:gdLst>
              <a:gd name="connsiteX0" fmla="*/ 0 w 1849338"/>
              <a:gd name="connsiteY0" fmla="*/ 28431 h 284305"/>
              <a:gd name="connsiteX1" fmla="*/ 28431 w 1849338"/>
              <a:gd name="connsiteY1" fmla="*/ 0 h 284305"/>
              <a:gd name="connsiteX2" fmla="*/ 1820908 w 1849338"/>
              <a:gd name="connsiteY2" fmla="*/ 0 h 284305"/>
              <a:gd name="connsiteX3" fmla="*/ 1849339 w 1849338"/>
              <a:gd name="connsiteY3" fmla="*/ 28431 h 284305"/>
              <a:gd name="connsiteX4" fmla="*/ 1849338 w 1849338"/>
              <a:gd name="connsiteY4" fmla="*/ 255875 h 284305"/>
              <a:gd name="connsiteX5" fmla="*/ 1820907 w 1849338"/>
              <a:gd name="connsiteY5" fmla="*/ 284306 h 284305"/>
              <a:gd name="connsiteX6" fmla="*/ 28431 w 1849338"/>
              <a:gd name="connsiteY6" fmla="*/ 284305 h 284305"/>
              <a:gd name="connsiteX7" fmla="*/ 0 w 1849338"/>
              <a:gd name="connsiteY7" fmla="*/ 255874 h 284305"/>
              <a:gd name="connsiteX8" fmla="*/ 0 w 1849338"/>
              <a:gd name="connsiteY8" fmla="*/ 28431 h 28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9338" h="284305">
                <a:moveTo>
                  <a:pt x="0" y="28431"/>
                </a:moveTo>
                <a:cubicBezTo>
                  <a:pt x="0" y="12729"/>
                  <a:pt x="12729" y="0"/>
                  <a:pt x="28431" y="0"/>
                </a:cubicBezTo>
                <a:lnTo>
                  <a:pt x="1820908" y="0"/>
                </a:lnTo>
                <a:cubicBezTo>
                  <a:pt x="1836610" y="0"/>
                  <a:pt x="1849339" y="12729"/>
                  <a:pt x="1849339" y="28431"/>
                </a:cubicBezTo>
                <a:cubicBezTo>
                  <a:pt x="1849339" y="104246"/>
                  <a:pt x="1849338" y="180060"/>
                  <a:pt x="1849338" y="255875"/>
                </a:cubicBezTo>
                <a:cubicBezTo>
                  <a:pt x="1849338" y="271577"/>
                  <a:pt x="1836609" y="284306"/>
                  <a:pt x="1820907" y="284306"/>
                </a:cubicBezTo>
                <a:lnTo>
                  <a:pt x="28431" y="284305"/>
                </a:lnTo>
                <a:cubicBezTo>
                  <a:pt x="12729" y="284305"/>
                  <a:pt x="0" y="271576"/>
                  <a:pt x="0" y="255874"/>
                </a:cubicBezTo>
                <a:lnTo>
                  <a:pt x="0" y="28431"/>
                </a:lnTo>
                <a:close/>
              </a:path>
            </a:pathLst>
          </a:custGeom>
        </p:spPr>
        <p:style>
          <a:lnRef idx="1">
            <a:schemeClr val="accent3">
              <a:hueOff val="5113756"/>
              <a:satOff val="-7673"/>
              <a:lumOff val="-124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282" tIns="22297" rIns="29282" bIns="22297" numCol="1" spcCol="1270" anchor="ctr" anchorCtr="0">
            <a:noAutofit/>
          </a:bodyPr>
          <a:lstStyle/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100" b="1" kern="1200" dirty="0" smtClean="0"/>
              <a:t>Principal Component Analysis</a:t>
            </a:r>
            <a:endParaRPr lang="ko-KR" altLang="en-US" sz="1100" b="1" kern="1200" dirty="0"/>
          </a:p>
        </p:txBody>
      </p:sp>
      <p:sp>
        <p:nvSpPr>
          <p:cNvPr id="62" name="자유형 61"/>
          <p:cNvSpPr/>
          <p:nvPr/>
        </p:nvSpPr>
        <p:spPr>
          <a:xfrm>
            <a:off x="394407" y="3356992"/>
            <a:ext cx="91440" cy="14546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1454651"/>
                </a:lnTo>
                <a:lnTo>
                  <a:pt x="130789" y="1454651"/>
                </a:lnTo>
              </a:path>
            </a:pathLst>
          </a:custGeom>
          <a:noFill/>
          <a:ln>
            <a:solidFill>
              <a:srgbClr val="3B8A81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3" name="자유형 62"/>
          <p:cNvSpPr/>
          <p:nvPr/>
        </p:nvSpPr>
        <p:spPr>
          <a:xfrm>
            <a:off x="529733" y="5068520"/>
            <a:ext cx="2738461" cy="284305"/>
          </a:xfrm>
          <a:custGeom>
            <a:avLst/>
            <a:gdLst>
              <a:gd name="connsiteX0" fmla="*/ 0 w 1849338"/>
              <a:gd name="connsiteY0" fmla="*/ 28431 h 284305"/>
              <a:gd name="connsiteX1" fmla="*/ 28431 w 1849338"/>
              <a:gd name="connsiteY1" fmla="*/ 0 h 284305"/>
              <a:gd name="connsiteX2" fmla="*/ 1820908 w 1849338"/>
              <a:gd name="connsiteY2" fmla="*/ 0 h 284305"/>
              <a:gd name="connsiteX3" fmla="*/ 1849339 w 1849338"/>
              <a:gd name="connsiteY3" fmla="*/ 28431 h 284305"/>
              <a:gd name="connsiteX4" fmla="*/ 1849338 w 1849338"/>
              <a:gd name="connsiteY4" fmla="*/ 255875 h 284305"/>
              <a:gd name="connsiteX5" fmla="*/ 1820907 w 1849338"/>
              <a:gd name="connsiteY5" fmla="*/ 284306 h 284305"/>
              <a:gd name="connsiteX6" fmla="*/ 28431 w 1849338"/>
              <a:gd name="connsiteY6" fmla="*/ 284305 h 284305"/>
              <a:gd name="connsiteX7" fmla="*/ 0 w 1849338"/>
              <a:gd name="connsiteY7" fmla="*/ 255874 h 284305"/>
              <a:gd name="connsiteX8" fmla="*/ 0 w 1849338"/>
              <a:gd name="connsiteY8" fmla="*/ 28431 h 28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9338" h="284305">
                <a:moveTo>
                  <a:pt x="0" y="28431"/>
                </a:moveTo>
                <a:cubicBezTo>
                  <a:pt x="0" y="12729"/>
                  <a:pt x="12729" y="0"/>
                  <a:pt x="28431" y="0"/>
                </a:cubicBezTo>
                <a:lnTo>
                  <a:pt x="1820908" y="0"/>
                </a:lnTo>
                <a:cubicBezTo>
                  <a:pt x="1836610" y="0"/>
                  <a:pt x="1849339" y="12729"/>
                  <a:pt x="1849339" y="28431"/>
                </a:cubicBezTo>
                <a:cubicBezTo>
                  <a:pt x="1849339" y="104246"/>
                  <a:pt x="1849338" y="180060"/>
                  <a:pt x="1849338" y="255875"/>
                </a:cubicBezTo>
                <a:cubicBezTo>
                  <a:pt x="1849338" y="271577"/>
                  <a:pt x="1836609" y="284306"/>
                  <a:pt x="1820907" y="284306"/>
                </a:cubicBezTo>
                <a:lnTo>
                  <a:pt x="28431" y="284305"/>
                </a:lnTo>
                <a:cubicBezTo>
                  <a:pt x="12729" y="284305"/>
                  <a:pt x="0" y="271576"/>
                  <a:pt x="0" y="255874"/>
                </a:cubicBezTo>
                <a:lnTo>
                  <a:pt x="0" y="28431"/>
                </a:lnTo>
                <a:close/>
              </a:path>
            </a:pathLst>
          </a:custGeom>
        </p:spPr>
        <p:style>
          <a:lnRef idx="1">
            <a:schemeClr val="accent3">
              <a:hueOff val="6136507"/>
              <a:satOff val="-9207"/>
              <a:lumOff val="-1497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282" tIns="22297" rIns="29282" bIns="2229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100" b="1" dirty="0" smtClean="0"/>
              <a:t>Linear Discrimination Analysis</a:t>
            </a:r>
            <a:endParaRPr lang="ko-KR" altLang="en-US" sz="1100" b="1" kern="1200" dirty="0"/>
          </a:p>
        </p:txBody>
      </p:sp>
      <p:sp>
        <p:nvSpPr>
          <p:cNvPr id="64" name="자유형 63"/>
          <p:cNvSpPr/>
          <p:nvPr/>
        </p:nvSpPr>
        <p:spPr>
          <a:xfrm>
            <a:off x="394407" y="3356992"/>
            <a:ext cx="91440" cy="185385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1853852"/>
                </a:lnTo>
                <a:lnTo>
                  <a:pt x="130789" y="1853852"/>
                </a:lnTo>
              </a:path>
            </a:pathLst>
          </a:custGeom>
          <a:noFill/>
          <a:ln>
            <a:solidFill>
              <a:srgbClr val="3B8A81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" name="자유형 64"/>
          <p:cNvSpPr/>
          <p:nvPr/>
        </p:nvSpPr>
        <p:spPr>
          <a:xfrm>
            <a:off x="525195" y="5467721"/>
            <a:ext cx="2738461" cy="284305"/>
          </a:xfrm>
          <a:custGeom>
            <a:avLst/>
            <a:gdLst>
              <a:gd name="connsiteX0" fmla="*/ 0 w 1849338"/>
              <a:gd name="connsiteY0" fmla="*/ 28431 h 284305"/>
              <a:gd name="connsiteX1" fmla="*/ 28431 w 1849338"/>
              <a:gd name="connsiteY1" fmla="*/ 0 h 284305"/>
              <a:gd name="connsiteX2" fmla="*/ 1820908 w 1849338"/>
              <a:gd name="connsiteY2" fmla="*/ 0 h 284305"/>
              <a:gd name="connsiteX3" fmla="*/ 1849339 w 1849338"/>
              <a:gd name="connsiteY3" fmla="*/ 28431 h 284305"/>
              <a:gd name="connsiteX4" fmla="*/ 1849338 w 1849338"/>
              <a:gd name="connsiteY4" fmla="*/ 255875 h 284305"/>
              <a:gd name="connsiteX5" fmla="*/ 1820907 w 1849338"/>
              <a:gd name="connsiteY5" fmla="*/ 284306 h 284305"/>
              <a:gd name="connsiteX6" fmla="*/ 28431 w 1849338"/>
              <a:gd name="connsiteY6" fmla="*/ 284305 h 284305"/>
              <a:gd name="connsiteX7" fmla="*/ 0 w 1849338"/>
              <a:gd name="connsiteY7" fmla="*/ 255874 h 284305"/>
              <a:gd name="connsiteX8" fmla="*/ 0 w 1849338"/>
              <a:gd name="connsiteY8" fmla="*/ 28431 h 28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9338" h="284305">
                <a:moveTo>
                  <a:pt x="0" y="28431"/>
                </a:moveTo>
                <a:cubicBezTo>
                  <a:pt x="0" y="12729"/>
                  <a:pt x="12729" y="0"/>
                  <a:pt x="28431" y="0"/>
                </a:cubicBezTo>
                <a:lnTo>
                  <a:pt x="1820908" y="0"/>
                </a:lnTo>
                <a:cubicBezTo>
                  <a:pt x="1836610" y="0"/>
                  <a:pt x="1849339" y="12729"/>
                  <a:pt x="1849339" y="28431"/>
                </a:cubicBezTo>
                <a:cubicBezTo>
                  <a:pt x="1849339" y="104246"/>
                  <a:pt x="1849338" y="180060"/>
                  <a:pt x="1849338" y="255875"/>
                </a:cubicBezTo>
                <a:cubicBezTo>
                  <a:pt x="1849338" y="271577"/>
                  <a:pt x="1836609" y="284306"/>
                  <a:pt x="1820907" y="284306"/>
                </a:cubicBezTo>
                <a:lnTo>
                  <a:pt x="28431" y="284305"/>
                </a:lnTo>
                <a:cubicBezTo>
                  <a:pt x="12729" y="284305"/>
                  <a:pt x="0" y="271576"/>
                  <a:pt x="0" y="255874"/>
                </a:cubicBezTo>
                <a:lnTo>
                  <a:pt x="0" y="28431"/>
                </a:lnTo>
                <a:close/>
              </a:path>
            </a:pathLst>
          </a:custGeom>
        </p:spPr>
        <p:style>
          <a:lnRef idx="1">
            <a:schemeClr val="accent3">
              <a:hueOff val="7159259"/>
              <a:satOff val="-10742"/>
              <a:lumOff val="-1747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282" tIns="22297" rIns="29282" bIns="22297" numCol="1" spcCol="1270" anchor="ctr" anchorCtr="0">
            <a:noAutofit/>
          </a:bodyPr>
          <a:lstStyle/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100" b="1" kern="1200" dirty="0" smtClean="0"/>
              <a:t>Frequency domain</a:t>
            </a:r>
            <a:endParaRPr lang="ko-KR" altLang="en-US" sz="1100" b="1" kern="1200" dirty="0"/>
          </a:p>
        </p:txBody>
      </p:sp>
      <p:sp>
        <p:nvSpPr>
          <p:cNvPr id="66" name="자유형 65"/>
          <p:cNvSpPr/>
          <p:nvPr/>
        </p:nvSpPr>
        <p:spPr>
          <a:xfrm>
            <a:off x="3074437" y="43641"/>
            <a:ext cx="850693" cy="395221"/>
          </a:xfrm>
          <a:custGeom>
            <a:avLst/>
            <a:gdLst>
              <a:gd name="connsiteX0" fmla="*/ 0 w 850693"/>
              <a:gd name="connsiteY0" fmla="*/ 39522 h 395221"/>
              <a:gd name="connsiteX1" fmla="*/ 39522 w 850693"/>
              <a:gd name="connsiteY1" fmla="*/ 0 h 395221"/>
              <a:gd name="connsiteX2" fmla="*/ 811171 w 850693"/>
              <a:gd name="connsiteY2" fmla="*/ 0 h 395221"/>
              <a:gd name="connsiteX3" fmla="*/ 850693 w 850693"/>
              <a:gd name="connsiteY3" fmla="*/ 39522 h 395221"/>
              <a:gd name="connsiteX4" fmla="*/ 850693 w 850693"/>
              <a:gd name="connsiteY4" fmla="*/ 355699 h 395221"/>
              <a:gd name="connsiteX5" fmla="*/ 811171 w 850693"/>
              <a:gd name="connsiteY5" fmla="*/ 395221 h 395221"/>
              <a:gd name="connsiteX6" fmla="*/ 39522 w 850693"/>
              <a:gd name="connsiteY6" fmla="*/ 395221 h 395221"/>
              <a:gd name="connsiteX7" fmla="*/ 0 w 850693"/>
              <a:gd name="connsiteY7" fmla="*/ 355699 h 395221"/>
              <a:gd name="connsiteX8" fmla="*/ 0 w 850693"/>
              <a:gd name="connsiteY8" fmla="*/ 39522 h 39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693" h="395221">
                <a:moveTo>
                  <a:pt x="0" y="39522"/>
                </a:moveTo>
                <a:cubicBezTo>
                  <a:pt x="0" y="17695"/>
                  <a:pt x="17695" y="0"/>
                  <a:pt x="39522" y="0"/>
                </a:cubicBezTo>
                <a:lnTo>
                  <a:pt x="811171" y="0"/>
                </a:lnTo>
                <a:cubicBezTo>
                  <a:pt x="832998" y="0"/>
                  <a:pt x="850693" y="17695"/>
                  <a:pt x="850693" y="39522"/>
                </a:cubicBezTo>
                <a:lnTo>
                  <a:pt x="850693" y="355699"/>
                </a:lnTo>
                <a:cubicBezTo>
                  <a:pt x="850693" y="377526"/>
                  <a:pt x="832998" y="395221"/>
                  <a:pt x="811171" y="395221"/>
                </a:cubicBezTo>
                <a:lnTo>
                  <a:pt x="39522" y="395221"/>
                </a:lnTo>
                <a:cubicBezTo>
                  <a:pt x="17695" y="395221"/>
                  <a:pt x="0" y="377526"/>
                  <a:pt x="0" y="355699"/>
                </a:cubicBezTo>
                <a:lnTo>
                  <a:pt x="0" y="3952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5625132"/>
              <a:satOff val="-8440"/>
              <a:lumOff val="-1373"/>
              <a:alphaOff val="0"/>
            </a:schemeClr>
          </a:fillRef>
          <a:effectRef idx="3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436" tIns="26816" rIns="34436" bIns="26816" numCol="1" spcCol="1270" anchor="ctr" anchorCtr="0">
            <a:noAutofit/>
          </a:bodyPr>
          <a:lstStyle/>
          <a:p>
            <a:pPr lvl="0" algn="ctr" defTabSz="5334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200" b="1" dirty="0" smtClean="0"/>
              <a:t>STEP 1</a:t>
            </a:r>
            <a:endParaRPr lang="ko-KR" altLang="en-US" sz="1200" b="1" kern="1200" dirty="0"/>
          </a:p>
        </p:txBody>
      </p:sp>
      <p:sp>
        <p:nvSpPr>
          <p:cNvPr id="67" name="자유형 66"/>
          <p:cNvSpPr/>
          <p:nvPr/>
        </p:nvSpPr>
        <p:spPr>
          <a:xfrm>
            <a:off x="396228" y="3761640"/>
            <a:ext cx="91440" cy="185385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1853852"/>
                </a:lnTo>
                <a:lnTo>
                  <a:pt x="130789" y="1853852"/>
                </a:lnTo>
              </a:path>
            </a:pathLst>
          </a:custGeom>
          <a:noFill/>
          <a:ln>
            <a:solidFill>
              <a:srgbClr val="3B8A81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2" name="자유형 71"/>
          <p:cNvSpPr/>
          <p:nvPr/>
        </p:nvSpPr>
        <p:spPr>
          <a:xfrm>
            <a:off x="537395" y="3458259"/>
            <a:ext cx="2738461" cy="284305"/>
          </a:xfrm>
          <a:custGeom>
            <a:avLst/>
            <a:gdLst>
              <a:gd name="connsiteX0" fmla="*/ 0 w 1849338"/>
              <a:gd name="connsiteY0" fmla="*/ 28431 h 284305"/>
              <a:gd name="connsiteX1" fmla="*/ 28431 w 1849338"/>
              <a:gd name="connsiteY1" fmla="*/ 0 h 284305"/>
              <a:gd name="connsiteX2" fmla="*/ 1820908 w 1849338"/>
              <a:gd name="connsiteY2" fmla="*/ 0 h 284305"/>
              <a:gd name="connsiteX3" fmla="*/ 1849339 w 1849338"/>
              <a:gd name="connsiteY3" fmla="*/ 28431 h 284305"/>
              <a:gd name="connsiteX4" fmla="*/ 1849338 w 1849338"/>
              <a:gd name="connsiteY4" fmla="*/ 255875 h 284305"/>
              <a:gd name="connsiteX5" fmla="*/ 1820907 w 1849338"/>
              <a:gd name="connsiteY5" fmla="*/ 284306 h 284305"/>
              <a:gd name="connsiteX6" fmla="*/ 28431 w 1849338"/>
              <a:gd name="connsiteY6" fmla="*/ 284305 h 284305"/>
              <a:gd name="connsiteX7" fmla="*/ 0 w 1849338"/>
              <a:gd name="connsiteY7" fmla="*/ 255874 h 284305"/>
              <a:gd name="connsiteX8" fmla="*/ 0 w 1849338"/>
              <a:gd name="connsiteY8" fmla="*/ 28431 h 28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9338" h="284305">
                <a:moveTo>
                  <a:pt x="0" y="28431"/>
                </a:moveTo>
                <a:cubicBezTo>
                  <a:pt x="0" y="12729"/>
                  <a:pt x="12729" y="0"/>
                  <a:pt x="28431" y="0"/>
                </a:cubicBezTo>
                <a:lnTo>
                  <a:pt x="1820908" y="0"/>
                </a:lnTo>
                <a:cubicBezTo>
                  <a:pt x="1836610" y="0"/>
                  <a:pt x="1849339" y="12729"/>
                  <a:pt x="1849339" y="28431"/>
                </a:cubicBezTo>
                <a:cubicBezTo>
                  <a:pt x="1849339" y="104246"/>
                  <a:pt x="1849338" y="180060"/>
                  <a:pt x="1849338" y="255875"/>
                </a:cubicBezTo>
                <a:cubicBezTo>
                  <a:pt x="1849338" y="271577"/>
                  <a:pt x="1836609" y="284306"/>
                  <a:pt x="1820907" y="284306"/>
                </a:cubicBezTo>
                <a:lnTo>
                  <a:pt x="28431" y="284305"/>
                </a:lnTo>
                <a:cubicBezTo>
                  <a:pt x="12729" y="284305"/>
                  <a:pt x="0" y="271576"/>
                  <a:pt x="0" y="255874"/>
                </a:cubicBezTo>
                <a:lnTo>
                  <a:pt x="0" y="28431"/>
                </a:lnTo>
                <a:close/>
              </a:path>
            </a:pathLst>
          </a:custGeom>
        </p:spPr>
        <p:style>
          <a:lnRef idx="1">
            <a:schemeClr val="accent3">
              <a:hueOff val="7159259"/>
              <a:satOff val="-10742"/>
              <a:lumOff val="-1747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282" tIns="22297" rIns="29282" bIns="22297" numCol="1" spcCol="1270" anchor="ctr" anchorCtr="0">
            <a:noAutofit/>
          </a:bodyPr>
          <a:lstStyle/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100" b="1" kern="1200" dirty="0" smtClean="0"/>
              <a:t>Visual inspection</a:t>
            </a:r>
            <a:endParaRPr lang="ko-KR" altLang="en-US" sz="1100" b="1" kern="1200" dirty="0"/>
          </a:p>
        </p:txBody>
      </p:sp>
      <p:pic>
        <p:nvPicPr>
          <p:cNvPr id="73" name="Picture 74" descr="8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F6FC6">
                <a:tint val="45000"/>
                <a:satMod val="400000"/>
              </a:srgbClr>
            </a:duotone>
            <a:lum bright="-10000" contrast="20000"/>
          </a:blip>
          <a:srcRect/>
          <a:stretch>
            <a:fillRect/>
          </a:stretch>
        </p:blipFill>
        <p:spPr bwMode="auto">
          <a:xfrm rot="5400000">
            <a:off x="3064201" y="3933661"/>
            <a:ext cx="2970536" cy="1109743"/>
          </a:xfrm>
          <a:prstGeom prst="rect">
            <a:avLst/>
          </a:prstGeom>
          <a:noFill/>
        </p:spPr>
      </p:pic>
      <p:grpSp>
        <p:nvGrpSpPr>
          <p:cNvPr id="74" name="그룹 73"/>
          <p:cNvGrpSpPr/>
          <p:nvPr/>
        </p:nvGrpSpPr>
        <p:grpSpPr>
          <a:xfrm>
            <a:off x="4305892" y="136429"/>
            <a:ext cx="4730604" cy="2559792"/>
            <a:chOff x="577970" y="136428"/>
            <a:chExt cx="8336174" cy="4320312"/>
          </a:xfrm>
        </p:grpSpPr>
        <p:grpSp>
          <p:nvGrpSpPr>
            <p:cNvPr id="75" name="그룹 74"/>
            <p:cNvGrpSpPr/>
            <p:nvPr/>
          </p:nvGrpSpPr>
          <p:grpSpPr>
            <a:xfrm>
              <a:off x="611560" y="379689"/>
              <a:ext cx="1492099" cy="1579403"/>
              <a:chOff x="621634" y="1908338"/>
              <a:chExt cx="1494478" cy="1630196"/>
            </a:xfrm>
          </p:grpSpPr>
          <p:pic>
            <p:nvPicPr>
              <p:cNvPr id="115" name="Picture 3" descr="C:\Users\Adam\Desktop\aaa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133" y="1908338"/>
                <a:ext cx="1479979" cy="12076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6" name="그룹 115"/>
              <p:cNvGrpSpPr/>
              <p:nvPr/>
            </p:nvGrpSpPr>
            <p:grpSpPr>
              <a:xfrm>
                <a:off x="621634" y="3089033"/>
                <a:ext cx="1479634" cy="449501"/>
                <a:chOff x="2487921" y="5496960"/>
                <a:chExt cx="1319488" cy="449501"/>
              </a:xfrm>
            </p:grpSpPr>
            <p:sp>
              <p:nvSpPr>
                <p:cNvPr id="117" name="모서리가 둥근 직사각형 116"/>
                <p:cNvSpPr/>
                <p:nvPr/>
              </p:nvSpPr>
              <p:spPr>
                <a:xfrm>
                  <a:off x="2487921" y="5523395"/>
                  <a:ext cx="1319488" cy="377947"/>
                </a:xfrm>
                <a:prstGeom prst="roundRect">
                  <a:avLst/>
                </a:prstGeom>
                <a:solidFill>
                  <a:srgbClr val="FFC000"/>
                </a:solidFill>
                <a:ln w="127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889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endParaRPr lang="ko-KR" altLang="en-US" sz="16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chemeClr val="tx1"/>
                    </a:solidFill>
                    <a:latin typeface="+mj-lt"/>
                    <a:ea typeface="HY견고딕" pitchFamily="18" charset="-127"/>
                    <a:cs typeface="Arial" pitchFamily="34" charset="0"/>
                  </a:endParaRP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2746368" y="5496960"/>
                  <a:ext cx="759819" cy="4495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000" b="1" dirty="0" smtClean="0"/>
                    <a:t>PC</a:t>
                  </a:r>
                  <a:endParaRPr lang="ko-KR" altLang="en-US" sz="1000" b="1" dirty="0"/>
                </a:p>
              </p:txBody>
            </p:sp>
          </p:grpSp>
        </p:grpSp>
        <p:grpSp>
          <p:nvGrpSpPr>
            <p:cNvPr id="76" name="그룹 75"/>
            <p:cNvGrpSpPr/>
            <p:nvPr/>
          </p:nvGrpSpPr>
          <p:grpSpPr>
            <a:xfrm>
              <a:off x="972321" y="2969766"/>
              <a:ext cx="1595625" cy="1486974"/>
              <a:chOff x="5596880" y="1889676"/>
              <a:chExt cx="1598169" cy="1534794"/>
            </a:xfrm>
          </p:grpSpPr>
          <p:pic>
            <p:nvPicPr>
              <p:cNvPr id="111" name="Picture 4" descr="C:\Users\Adam\Desktop\imagesCA4EGE37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3012" y="1889676"/>
                <a:ext cx="1320282" cy="11146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2" name="그룹 111"/>
              <p:cNvGrpSpPr/>
              <p:nvPr/>
            </p:nvGrpSpPr>
            <p:grpSpPr>
              <a:xfrm>
                <a:off x="5596880" y="2974971"/>
                <a:ext cx="1598169" cy="449499"/>
                <a:chOff x="2426684" y="5494025"/>
                <a:chExt cx="1425195" cy="449499"/>
              </a:xfrm>
            </p:grpSpPr>
            <p:sp>
              <p:nvSpPr>
                <p:cNvPr id="113" name="모서리가 둥근 직사각형 112"/>
                <p:cNvSpPr/>
                <p:nvPr/>
              </p:nvSpPr>
              <p:spPr>
                <a:xfrm>
                  <a:off x="2487921" y="5523395"/>
                  <a:ext cx="1319488" cy="377947"/>
                </a:xfrm>
                <a:prstGeom prst="roundRect">
                  <a:avLst/>
                </a:prstGeom>
                <a:solidFill>
                  <a:srgbClr val="FFC000"/>
                </a:solidFill>
                <a:ln w="127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889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endParaRPr lang="ko-KR" altLang="en-US" sz="16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chemeClr val="tx1"/>
                    </a:solidFill>
                    <a:latin typeface="+mj-lt"/>
                    <a:ea typeface="HY견고딕" pitchFamily="18" charset="-127"/>
                    <a:cs typeface="Arial" pitchFamily="34" charset="0"/>
                  </a:endParaRPr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2426684" y="5494025"/>
                  <a:ext cx="1425195" cy="449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000" b="1" dirty="0" smtClean="0"/>
                    <a:t>Oscilloscope</a:t>
                  </a:r>
                  <a:endParaRPr lang="ko-KR" altLang="en-US" sz="1000" b="1" dirty="0"/>
                </a:p>
              </p:txBody>
            </p:sp>
          </p:grpSp>
        </p:grpSp>
        <p:grpSp>
          <p:nvGrpSpPr>
            <p:cNvPr id="77" name="그룹 76"/>
            <p:cNvGrpSpPr/>
            <p:nvPr/>
          </p:nvGrpSpPr>
          <p:grpSpPr>
            <a:xfrm>
              <a:off x="6880324" y="136428"/>
              <a:ext cx="1597653" cy="1438851"/>
              <a:chOff x="2585832" y="4343595"/>
              <a:chExt cx="1600200" cy="1485124"/>
            </a:xfrm>
          </p:grpSpPr>
          <p:pic>
            <p:nvPicPr>
              <p:cNvPr id="107" name="Picture 5" descr="C:\Users\Adam\Desktop\imagesCA1BRRG3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5832" y="4343595"/>
                <a:ext cx="1600200" cy="11144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8" name="그룹 107"/>
              <p:cNvGrpSpPr/>
              <p:nvPr/>
            </p:nvGrpSpPr>
            <p:grpSpPr>
              <a:xfrm>
                <a:off x="2706398" y="5367276"/>
                <a:ext cx="1479634" cy="461443"/>
                <a:chOff x="2487921" y="5523395"/>
                <a:chExt cx="1319488" cy="461443"/>
              </a:xfrm>
            </p:grpSpPr>
            <p:sp>
              <p:nvSpPr>
                <p:cNvPr id="109" name="모서리가 둥근 직사각형 108"/>
                <p:cNvSpPr/>
                <p:nvPr/>
              </p:nvSpPr>
              <p:spPr>
                <a:xfrm>
                  <a:off x="2487921" y="5523395"/>
                  <a:ext cx="1319488" cy="377947"/>
                </a:xfrm>
                <a:prstGeom prst="roundRect">
                  <a:avLst/>
                </a:prstGeom>
                <a:solidFill>
                  <a:srgbClr val="FFC000"/>
                </a:solidFill>
                <a:ln w="127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889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endParaRPr lang="ko-KR" altLang="en-US" sz="16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chemeClr val="tx1"/>
                    </a:solidFill>
                    <a:latin typeface="+mj-lt"/>
                    <a:ea typeface="HY견고딕" pitchFamily="18" charset="-127"/>
                    <a:cs typeface="Arial" pitchFamily="34" charset="0"/>
                  </a:endParaRPr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2543482" y="5535337"/>
                  <a:ext cx="1188901" cy="4495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000" b="1" dirty="0" smtClean="0"/>
                    <a:t>Reader</a:t>
                  </a:r>
                  <a:endParaRPr lang="ko-KR" altLang="en-US" sz="1000" b="1" dirty="0"/>
                </a:p>
              </p:txBody>
            </p:sp>
          </p:grpSp>
        </p:grpSp>
        <p:grpSp>
          <p:nvGrpSpPr>
            <p:cNvPr id="78" name="그룹 77"/>
            <p:cNvGrpSpPr/>
            <p:nvPr/>
          </p:nvGrpSpPr>
          <p:grpSpPr>
            <a:xfrm>
              <a:off x="3610836" y="3093752"/>
              <a:ext cx="1967102" cy="1311405"/>
              <a:chOff x="5716219" y="4611552"/>
              <a:chExt cx="1988570" cy="1353580"/>
            </a:xfrm>
          </p:grpSpPr>
          <p:pic>
            <p:nvPicPr>
              <p:cNvPr id="103" name="Picture 6" descr="C:\Users\Adam\Desktop\untitled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6881" y="4611552"/>
                <a:ext cx="1562781" cy="9583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4" name="그룹 103"/>
              <p:cNvGrpSpPr/>
              <p:nvPr/>
            </p:nvGrpSpPr>
            <p:grpSpPr>
              <a:xfrm>
                <a:off x="5716219" y="5515631"/>
                <a:ext cx="1988570" cy="449501"/>
                <a:chOff x="2377704" y="5596285"/>
                <a:chExt cx="1208838" cy="449501"/>
              </a:xfrm>
            </p:grpSpPr>
            <p:sp>
              <p:nvSpPr>
                <p:cNvPr id="105" name="모서리가 둥근 직사각형 104"/>
                <p:cNvSpPr/>
                <p:nvPr/>
              </p:nvSpPr>
              <p:spPr>
                <a:xfrm>
                  <a:off x="2419461" y="5611801"/>
                  <a:ext cx="1167081" cy="377948"/>
                </a:xfrm>
                <a:prstGeom prst="roundRect">
                  <a:avLst/>
                </a:prstGeom>
                <a:solidFill>
                  <a:srgbClr val="FFC000"/>
                </a:solidFill>
                <a:ln w="127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889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endParaRPr lang="ko-KR" altLang="en-US" sz="16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chemeClr val="tx1"/>
                    </a:solidFill>
                    <a:latin typeface="+mj-lt"/>
                    <a:ea typeface="HY견고딕" pitchFamily="18" charset="-127"/>
                    <a:cs typeface="Arial" pitchFamily="34" charset="0"/>
                  </a:endParaRPr>
                </a:p>
              </p:txBody>
            </p:sp>
            <p:sp>
              <p:nvSpPr>
                <p:cNvPr id="106" name="TextBox 105"/>
                <p:cNvSpPr txBox="1"/>
                <p:nvPr/>
              </p:nvSpPr>
              <p:spPr>
                <a:xfrm>
                  <a:off x="2377704" y="5596285"/>
                  <a:ext cx="1190816" cy="4495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000" b="1" dirty="0" smtClean="0"/>
                    <a:t>Band Pass Filter</a:t>
                  </a:r>
                  <a:endParaRPr lang="ko-KR" altLang="en-US" sz="1000" b="1" dirty="0"/>
                </a:p>
              </p:txBody>
            </p:sp>
          </p:grpSp>
        </p:grpSp>
        <p:sp>
          <p:nvSpPr>
            <p:cNvPr id="79" name="TextBox 78"/>
            <p:cNvSpPr txBox="1"/>
            <p:nvPr/>
          </p:nvSpPr>
          <p:spPr>
            <a:xfrm>
              <a:off x="3833045" y="148295"/>
              <a:ext cx="1571124" cy="428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>
                  <a:solidFill>
                    <a:schemeClr val="accent6">
                      <a:lumMod val="75000"/>
                    </a:schemeClr>
                  </a:solidFill>
                </a:rPr>
                <a:t>command</a:t>
              </a:r>
              <a:endParaRPr lang="ko-KR" altLang="en-US" sz="105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80" name="직선 연결선 79"/>
            <p:cNvCxnSpPr/>
            <p:nvPr/>
          </p:nvCxnSpPr>
          <p:spPr>
            <a:xfrm flipH="1">
              <a:off x="7445315" y="1743366"/>
              <a:ext cx="274761" cy="893546"/>
            </a:xfrm>
            <a:prstGeom prst="line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7662304" y="1925998"/>
              <a:ext cx="1251840" cy="623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 smtClean="0">
                  <a:solidFill>
                    <a:schemeClr val="accent6">
                      <a:lumMod val="75000"/>
                    </a:schemeClr>
                  </a:solidFill>
                </a:rPr>
                <a:t>Power</a:t>
              </a:r>
            </a:p>
            <a:p>
              <a:r>
                <a:rPr lang="en-US" altLang="ko-KR" sz="900" dirty="0" smtClean="0">
                  <a:solidFill>
                    <a:schemeClr val="accent6">
                      <a:lumMod val="75000"/>
                    </a:schemeClr>
                  </a:solidFill>
                </a:rPr>
                <a:t>EM</a:t>
              </a:r>
            </a:p>
          </p:txBody>
        </p:sp>
        <p:cxnSp>
          <p:nvCxnSpPr>
            <p:cNvPr id="82" name="직선 화살표 연결선 81"/>
            <p:cNvCxnSpPr/>
            <p:nvPr/>
          </p:nvCxnSpPr>
          <p:spPr>
            <a:xfrm flipH="1" flipV="1">
              <a:off x="2637034" y="3542663"/>
              <a:ext cx="1064089" cy="1534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2240650" y="3062654"/>
              <a:ext cx="1782341" cy="389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 smtClean="0">
                  <a:solidFill>
                    <a:schemeClr val="accent6">
                      <a:lumMod val="75000"/>
                    </a:schemeClr>
                  </a:solidFill>
                </a:rPr>
                <a:t>filtered signal</a:t>
              </a:r>
            </a:p>
          </p:txBody>
        </p:sp>
        <p:cxnSp>
          <p:nvCxnSpPr>
            <p:cNvPr id="84" name="직선 연결선 83"/>
            <p:cNvCxnSpPr/>
            <p:nvPr/>
          </p:nvCxnSpPr>
          <p:spPr>
            <a:xfrm flipV="1">
              <a:off x="2253250" y="565613"/>
              <a:ext cx="4452013" cy="43748"/>
            </a:xfrm>
            <a:prstGeom prst="line">
              <a:avLst/>
            </a:prstGeom>
            <a:ln w="3175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3833045" y="575927"/>
              <a:ext cx="1571124" cy="441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 smtClean="0">
                  <a:solidFill>
                    <a:schemeClr val="accent6">
                      <a:lumMod val="75000"/>
                    </a:schemeClr>
                  </a:solidFill>
                </a:rPr>
                <a:t>response</a:t>
              </a:r>
              <a:endParaRPr lang="ko-KR" altLang="en-US" sz="11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86" name="직선 화살표 연결선 85"/>
            <p:cNvCxnSpPr/>
            <p:nvPr/>
          </p:nvCxnSpPr>
          <p:spPr>
            <a:xfrm flipH="1" flipV="1">
              <a:off x="1373763" y="2027874"/>
              <a:ext cx="335309" cy="86918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577970" y="2272054"/>
              <a:ext cx="1103385" cy="571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 smtClean="0">
                  <a:solidFill>
                    <a:schemeClr val="accent6">
                      <a:lumMod val="75000"/>
                    </a:schemeClr>
                  </a:solidFill>
                </a:rPr>
                <a:t>store signals</a:t>
              </a:r>
            </a:p>
          </p:txBody>
        </p:sp>
        <p:grpSp>
          <p:nvGrpSpPr>
            <p:cNvPr id="88" name="그룹 87"/>
            <p:cNvGrpSpPr/>
            <p:nvPr/>
          </p:nvGrpSpPr>
          <p:grpSpPr>
            <a:xfrm>
              <a:off x="3915899" y="1349312"/>
              <a:ext cx="1418162" cy="1350824"/>
              <a:chOff x="596388" y="3595677"/>
              <a:chExt cx="2459678" cy="2367663"/>
            </a:xfrm>
          </p:grpSpPr>
          <p:grpSp>
            <p:nvGrpSpPr>
              <p:cNvPr id="95" name="그룹 61"/>
              <p:cNvGrpSpPr/>
              <p:nvPr/>
            </p:nvGrpSpPr>
            <p:grpSpPr>
              <a:xfrm>
                <a:off x="596388" y="3595677"/>
                <a:ext cx="2459678" cy="2367663"/>
                <a:chOff x="596388" y="3595677"/>
                <a:chExt cx="2459678" cy="2367663"/>
              </a:xfrm>
            </p:grpSpPr>
            <p:sp>
              <p:nvSpPr>
                <p:cNvPr id="97" name="막힌 원호 96"/>
                <p:cNvSpPr/>
                <p:nvPr/>
              </p:nvSpPr>
              <p:spPr>
                <a:xfrm rot="15300000">
                  <a:off x="608416" y="3602826"/>
                  <a:ext cx="2353368" cy="2353370"/>
                </a:xfrm>
                <a:prstGeom prst="blockArc">
                  <a:avLst>
                    <a:gd name="adj1" fmla="val 6364235"/>
                    <a:gd name="adj2" fmla="val 2365210"/>
                    <a:gd name="adj3" fmla="val 23267"/>
                  </a:avLst>
                </a:prstGeom>
                <a:gradFill flip="none" rotWithShape="1">
                  <a:gsLst>
                    <a:gs pos="35000">
                      <a:schemeClr val="bg1">
                        <a:lumMod val="95000"/>
                      </a:schemeClr>
                    </a:gs>
                    <a:gs pos="100000">
                      <a:srgbClr val="CEE3F2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8" name="그룹 57"/>
                <p:cNvGrpSpPr/>
                <p:nvPr/>
              </p:nvGrpSpPr>
              <p:grpSpPr>
                <a:xfrm>
                  <a:off x="596388" y="3595677"/>
                  <a:ext cx="2459678" cy="2367663"/>
                  <a:chOff x="1033163" y="1449826"/>
                  <a:chExt cx="1972918" cy="1899115"/>
                </a:xfrm>
              </p:grpSpPr>
              <p:grpSp>
                <p:nvGrpSpPr>
                  <p:cNvPr id="99" name="그룹 27"/>
                  <p:cNvGrpSpPr/>
                  <p:nvPr/>
                </p:nvGrpSpPr>
                <p:grpSpPr>
                  <a:xfrm>
                    <a:off x="1033163" y="1449826"/>
                    <a:ext cx="1972918" cy="1899115"/>
                    <a:chOff x="1033163" y="1449826"/>
                    <a:chExt cx="1972918" cy="1899115"/>
                  </a:xfrm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01" name="막힌 원호 100"/>
                    <p:cNvSpPr/>
                    <p:nvPr/>
                  </p:nvSpPr>
                  <p:spPr>
                    <a:xfrm rot="15300000">
                      <a:off x="1033163" y="1449826"/>
                      <a:ext cx="1899115" cy="1899115"/>
                    </a:xfrm>
                    <a:prstGeom prst="blockArc">
                      <a:avLst>
                        <a:gd name="adj1" fmla="val 6351862"/>
                        <a:gd name="adj2" fmla="val 2411635"/>
                        <a:gd name="adj3" fmla="val 12371"/>
                      </a:avLst>
                    </a:prstGeom>
                    <a:gradFill flip="none" rotWithShape="1">
                      <a:gsLst>
                        <a:gs pos="0">
                          <a:srgbClr val="1B4B6B"/>
                        </a:gs>
                        <a:gs pos="50000">
                          <a:srgbClr val="519ED3"/>
                        </a:gs>
                        <a:gs pos="100000">
                          <a:srgbClr val="CEE3F2"/>
                        </a:gs>
                      </a:gsLst>
                      <a:lin ang="18900000" scaled="1"/>
                      <a:tileRect/>
                    </a:gradFill>
                    <a:ln>
                      <a:noFill/>
                    </a:ln>
                    <a:scene3d>
                      <a:camera prst="orthographicFront"/>
                      <a:lightRig rig="threePt" dir="t">
                        <a:rot lat="0" lon="0" rev="3600000"/>
                      </a:lightRig>
                    </a:scene3d>
                    <a:sp3d>
                      <a:bevelT w="31750" h="3175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02" name="이등변 삼각형 101"/>
                    <p:cNvSpPr/>
                    <p:nvPr/>
                  </p:nvSpPr>
                  <p:spPr>
                    <a:xfrm>
                      <a:off x="2633651" y="2095500"/>
                      <a:ext cx="372430" cy="321060"/>
                    </a:xfrm>
                    <a:prstGeom prst="triangle">
                      <a:avLst/>
                    </a:prstGeom>
                    <a:gradFill flip="none" rotWithShape="1">
                      <a:gsLst>
                        <a:gs pos="0">
                          <a:srgbClr val="1B4B6B"/>
                        </a:gs>
                        <a:gs pos="50000">
                          <a:srgbClr val="519ED3"/>
                        </a:gs>
                        <a:gs pos="100000">
                          <a:srgbClr val="CEE3F2"/>
                        </a:gs>
                      </a:gsLst>
                      <a:lin ang="13500000" scaled="1"/>
                      <a:tileRect/>
                    </a:gradFill>
                    <a:ln>
                      <a:noFill/>
                    </a:ln>
                    <a:scene3d>
                      <a:camera prst="orthographicFront"/>
                      <a:lightRig rig="threePt" dir="t">
                        <a:rot lat="0" lon="0" rev="3600000"/>
                      </a:lightRig>
                    </a:scene3d>
                    <a:sp3d>
                      <a:bevelT w="31750" h="3175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100" name="달 99"/>
                  <p:cNvSpPr/>
                  <p:nvPr/>
                </p:nvSpPr>
                <p:spPr>
                  <a:xfrm rot="4135760">
                    <a:off x="1546951" y="1119297"/>
                    <a:ext cx="303688" cy="1070782"/>
                  </a:xfrm>
                  <a:prstGeom prst="moon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90000"/>
                        </a:schemeClr>
                      </a:gs>
                      <a:gs pos="50000">
                        <a:schemeClr val="bg1">
                          <a:alpha val="1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96" name="TextBox 95"/>
              <p:cNvSpPr txBox="1"/>
              <p:nvPr/>
            </p:nvSpPr>
            <p:spPr>
              <a:xfrm>
                <a:off x="651161" y="4414910"/>
                <a:ext cx="2259573" cy="77390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ko-KR" sz="1100" b="1" dirty="0" smtClean="0">
                    <a:latin typeface="Arial" pitchFamily="34" charset="0"/>
                    <a:ea typeface="HY견고딕" pitchFamily="18" charset="-127"/>
                    <a:cs typeface="Arial" pitchFamily="34" charset="0"/>
                  </a:rPr>
                  <a:t>iteration</a:t>
                </a:r>
                <a:endParaRPr lang="en-US" altLang="ko-KR" sz="1100" b="1" dirty="0">
                  <a:latin typeface="Arial" pitchFamily="34" charset="0"/>
                  <a:ea typeface="HY견고딕" pitchFamily="18" charset="-127"/>
                  <a:cs typeface="Arial" pitchFamily="34" charset="0"/>
                </a:endParaRPr>
              </a:p>
            </p:txBody>
          </p:sp>
        </p:grpSp>
        <p:pic>
          <p:nvPicPr>
            <p:cNvPr id="89" name="그림 8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05133" y="2955728"/>
              <a:ext cx="1159190" cy="876087"/>
            </a:xfrm>
            <a:prstGeom prst="rect">
              <a:avLst/>
            </a:prstGeom>
          </p:spPr>
        </p:pic>
        <p:grpSp>
          <p:nvGrpSpPr>
            <p:cNvPr id="90" name="그룹 89"/>
            <p:cNvGrpSpPr/>
            <p:nvPr/>
          </p:nvGrpSpPr>
          <p:grpSpPr>
            <a:xfrm>
              <a:off x="6590632" y="3969464"/>
              <a:ext cx="1477279" cy="386756"/>
              <a:chOff x="7153098" y="1260028"/>
              <a:chExt cx="1477279" cy="386756"/>
            </a:xfrm>
          </p:grpSpPr>
          <p:sp>
            <p:nvSpPr>
              <p:cNvPr id="93" name="모서리가 둥근 직사각형 92"/>
              <p:cNvSpPr/>
              <p:nvPr/>
            </p:nvSpPr>
            <p:spPr>
              <a:xfrm>
                <a:off x="7153098" y="1280613"/>
                <a:ext cx="1477279" cy="366171"/>
              </a:xfrm>
              <a:prstGeom prst="roundRect">
                <a:avLst/>
              </a:prstGeom>
              <a:solidFill>
                <a:srgbClr val="FFC000"/>
              </a:solidFill>
              <a:ln w="127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889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ko-KR" alt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latin typeface="+mj-lt"/>
                  <a:ea typeface="HY견고딕" pitchFamily="18" charset="-127"/>
                  <a:cs typeface="Arial" pitchFamily="34" charset="0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7237681" y="1260028"/>
                <a:ext cx="1331076" cy="246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000" b="1" dirty="0" smtClean="0"/>
                  <a:t>Amplifier</a:t>
                </a:r>
                <a:endParaRPr lang="ko-KR" altLang="en-US" sz="1000" b="1" dirty="0"/>
              </a:p>
            </p:txBody>
          </p:sp>
        </p:grpSp>
        <p:cxnSp>
          <p:nvCxnSpPr>
            <p:cNvPr id="91" name="직선 화살표 연결선 90"/>
            <p:cNvCxnSpPr/>
            <p:nvPr/>
          </p:nvCxnSpPr>
          <p:spPr>
            <a:xfrm flipH="1" flipV="1">
              <a:off x="5381948" y="3570850"/>
              <a:ext cx="1064089" cy="1534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5054877" y="2898255"/>
              <a:ext cx="1782341" cy="571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 smtClean="0">
                  <a:solidFill>
                    <a:schemeClr val="accent6">
                      <a:lumMod val="75000"/>
                    </a:schemeClr>
                  </a:solidFill>
                </a:rPr>
                <a:t>Measuring </a:t>
              </a:r>
            </a:p>
            <a:p>
              <a:pPr algn="ctr"/>
              <a:r>
                <a:rPr lang="en-US" altLang="ko-KR" sz="800" dirty="0" smtClean="0">
                  <a:solidFill>
                    <a:schemeClr val="accent6">
                      <a:lumMod val="75000"/>
                    </a:schemeClr>
                  </a:solidFill>
                </a:rPr>
                <a:t>weak signal</a:t>
              </a:r>
            </a:p>
          </p:txBody>
        </p:sp>
      </p:grpSp>
      <p:sp>
        <p:nvSpPr>
          <p:cNvPr id="119" name="자유형 118"/>
          <p:cNvSpPr/>
          <p:nvPr/>
        </p:nvSpPr>
        <p:spPr>
          <a:xfrm>
            <a:off x="5171689" y="2924944"/>
            <a:ext cx="850693" cy="395221"/>
          </a:xfrm>
          <a:custGeom>
            <a:avLst/>
            <a:gdLst>
              <a:gd name="connsiteX0" fmla="*/ 0 w 850693"/>
              <a:gd name="connsiteY0" fmla="*/ 39522 h 395221"/>
              <a:gd name="connsiteX1" fmla="*/ 39522 w 850693"/>
              <a:gd name="connsiteY1" fmla="*/ 0 h 395221"/>
              <a:gd name="connsiteX2" fmla="*/ 811171 w 850693"/>
              <a:gd name="connsiteY2" fmla="*/ 0 h 395221"/>
              <a:gd name="connsiteX3" fmla="*/ 850693 w 850693"/>
              <a:gd name="connsiteY3" fmla="*/ 39522 h 395221"/>
              <a:gd name="connsiteX4" fmla="*/ 850693 w 850693"/>
              <a:gd name="connsiteY4" fmla="*/ 355699 h 395221"/>
              <a:gd name="connsiteX5" fmla="*/ 811171 w 850693"/>
              <a:gd name="connsiteY5" fmla="*/ 395221 h 395221"/>
              <a:gd name="connsiteX6" fmla="*/ 39522 w 850693"/>
              <a:gd name="connsiteY6" fmla="*/ 395221 h 395221"/>
              <a:gd name="connsiteX7" fmla="*/ 0 w 850693"/>
              <a:gd name="connsiteY7" fmla="*/ 355699 h 395221"/>
              <a:gd name="connsiteX8" fmla="*/ 0 w 850693"/>
              <a:gd name="connsiteY8" fmla="*/ 39522 h 39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693" h="395221">
                <a:moveTo>
                  <a:pt x="0" y="39522"/>
                </a:moveTo>
                <a:cubicBezTo>
                  <a:pt x="0" y="17695"/>
                  <a:pt x="17695" y="0"/>
                  <a:pt x="39522" y="0"/>
                </a:cubicBezTo>
                <a:lnTo>
                  <a:pt x="811171" y="0"/>
                </a:lnTo>
                <a:cubicBezTo>
                  <a:pt x="832998" y="0"/>
                  <a:pt x="850693" y="17695"/>
                  <a:pt x="850693" y="39522"/>
                </a:cubicBezTo>
                <a:lnTo>
                  <a:pt x="850693" y="355699"/>
                </a:lnTo>
                <a:cubicBezTo>
                  <a:pt x="850693" y="377526"/>
                  <a:pt x="832998" y="395221"/>
                  <a:pt x="811171" y="395221"/>
                </a:cubicBezTo>
                <a:lnTo>
                  <a:pt x="39522" y="395221"/>
                </a:lnTo>
                <a:cubicBezTo>
                  <a:pt x="17695" y="395221"/>
                  <a:pt x="0" y="377526"/>
                  <a:pt x="0" y="355699"/>
                </a:cubicBezTo>
                <a:lnTo>
                  <a:pt x="0" y="3952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5625132"/>
              <a:satOff val="-8440"/>
              <a:lumOff val="-1373"/>
              <a:alphaOff val="0"/>
            </a:schemeClr>
          </a:fillRef>
          <a:effectRef idx="3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436" tIns="26816" rIns="34436" bIns="26816" numCol="1" spcCol="1270" anchor="ctr" anchorCtr="0">
            <a:noAutofit/>
          </a:bodyPr>
          <a:lstStyle/>
          <a:p>
            <a:pPr lvl="0" algn="ctr" defTabSz="5334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200" b="1" dirty="0" smtClean="0"/>
              <a:t>STEP 3</a:t>
            </a:r>
            <a:endParaRPr lang="ko-KR" altLang="en-US" sz="1200" b="1" kern="1200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6005" y="3353909"/>
            <a:ext cx="2665818" cy="282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8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 animBg="1"/>
      <p:bldP spid="59" grpId="0" animBg="1"/>
      <p:bldP spid="61" grpId="0" animBg="1"/>
      <p:bldP spid="63" grpId="0" animBg="1"/>
      <p:bldP spid="65" grpId="0" animBg="1"/>
      <p:bldP spid="72" grpId="0" animBg="1"/>
      <p:bldP spid="1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-윤고딕140" pitchFamily="18" charset="-127"/>
              <a:ea typeface="-윤고딕140" pitchFamily="18" charset="-127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315" y="2573834"/>
            <a:ext cx="25336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7544" y="332656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Calibri" pitchFamily="34" charset="0"/>
              </a:rPr>
              <a:t>……as </a:t>
            </a: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Calibri" pitchFamily="34" charset="0"/>
              </a:rPr>
              <a:t>always</a:t>
            </a:r>
          </a:p>
          <a:p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Calibri" pitchFamily="34" charset="0"/>
              </a:rPr>
              <a:t>Key doesn</a:t>
            </a: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Calibri" pitchFamily="34" charset="0"/>
              </a:rPr>
              <a:t>’</a:t>
            </a: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Calibri" pitchFamily="34" charset="0"/>
              </a:rPr>
              <a:t>t come out easily…</a:t>
            </a: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1115616" y="2492896"/>
            <a:ext cx="1800200" cy="2376264"/>
          </a:xfrm>
          <a:prstGeom prst="round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SNR?</a:t>
            </a:r>
            <a:endParaRPr kumimoji="1" lang="ko-KR" alt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6588224" y="2420888"/>
            <a:ext cx="1800200" cy="2376264"/>
          </a:xfrm>
          <a:prstGeom prst="round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Power Model??</a:t>
            </a:r>
            <a:endParaRPr kumimoji="1" lang="ko-KR" alt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3271016" y="1660030"/>
            <a:ext cx="2232248" cy="832866"/>
          </a:xfrm>
          <a:prstGeom prst="round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Countermeasure?</a:t>
            </a:r>
            <a:endParaRPr kumimoji="1" lang="ko-KR" alt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3271016" y="5188422"/>
            <a:ext cx="2232248" cy="832866"/>
          </a:xfrm>
          <a:prstGeom prst="round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Any others??</a:t>
            </a:r>
            <a:endParaRPr kumimoji="1" lang="ko-KR" alt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700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-윤고딕140" pitchFamily="18" charset="-127"/>
              <a:ea typeface="-윤고딕140" pitchFamily="18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6205541" y="944985"/>
            <a:ext cx="2768773" cy="2118768"/>
            <a:chOff x="6205541" y="944985"/>
            <a:chExt cx="2768773" cy="2118768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5541" y="944985"/>
              <a:ext cx="2768773" cy="211876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687595" y="2556188"/>
              <a:ext cx="19168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목각파임B" panose="02030600000101010101" pitchFamily="18" charset="-127"/>
                  <a:ea typeface="HY목각파임B" panose="02030600000101010101" pitchFamily="18" charset="-127"/>
                  <a:cs typeface="Calibri" pitchFamily="34" charset="0"/>
                </a:rPr>
                <a:t>GO </a:t>
              </a:r>
              <a:r>
                <a:rPr lang="en-US" altLang="ko-KR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목각파임B" panose="02030600000101010101" pitchFamily="18" charset="-127"/>
                  <a:ea typeface="HY목각파임B" panose="02030600000101010101" pitchFamily="18" charset="-127"/>
                  <a:cs typeface="Calibri" pitchFamily="34" charset="0"/>
                </a:rPr>
                <a:t>Go</a:t>
              </a: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목각파임B" panose="02030600000101010101" pitchFamily="18" charset="-127"/>
                  <a:ea typeface="HY목각파임B" panose="02030600000101010101" pitchFamily="18" charset="-127"/>
                  <a:cs typeface="Calibri" pitchFamily="34" charset="0"/>
                </a:rPr>
                <a:t> GO!!!</a:t>
              </a:r>
              <a:endParaRPr lang="ko-KR" alt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Calibri" pitchFamily="34" charset="0"/>
              </a:endParaRPr>
            </a:p>
          </p:txBody>
        </p:sp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503" y="3622385"/>
            <a:ext cx="2777811" cy="18306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81252" y="5290175"/>
            <a:ext cx="20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Calibri" pitchFamily="34" charset="0"/>
              </a:rPr>
              <a:t>I</a:t>
            </a: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Calibri" pitchFamily="34" charset="0"/>
              </a:rPr>
              <a:t>’</a:t>
            </a: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Calibri" pitchFamily="34" charset="0"/>
              </a:rPr>
              <a:t>m cool</a:t>
            </a:r>
            <a:endParaRPr lang="ko-KR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81252" y="3583526"/>
            <a:ext cx="1916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Calibri" pitchFamily="34" charset="0"/>
              </a:rPr>
              <a:t>Don</a:t>
            </a: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목각파임B" panose="02030600000101010101" pitchFamily="18" charset="-127"/>
                <a:cs typeface="Calibri" pitchFamily="34" charset="0"/>
              </a:rPr>
              <a:t>’</a:t>
            </a: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Calibri" pitchFamily="34" charset="0"/>
              </a:rPr>
              <a:t>t care</a:t>
            </a:r>
          </a:p>
        </p:txBody>
      </p:sp>
      <p:grpSp>
        <p:nvGrpSpPr>
          <p:cNvPr id="31" name="그룹 30"/>
          <p:cNvGrpSpPr/>
          <p:nvPr/>
        </p:nvGrpSpPr>
        <p:grpSpPr>
          <a:xfrm>
            <a:off x="3170236" y="4566076"/>
            <a:ext cx="2929633" cy="2224759"/>
            <a:chOff x="3170236" y="4566076"/>
            <a:chExt cx="2929633" cy="2224759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0236" y="4566076"/>
              <a:ext cx="2929633" cy="222475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331057" y="6306858"/>
              <a:ext cx="2607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목각파임B" panose="02030600000101010101" pitchFamily="18" charset="-127"/>
                  <a:ea typeface="HY목각파임B" panose="02030600000101010101" pitchFamily="18" charset="-127"/>
                  <a:cs typeface="Calibri" pitchFamily="34" charset="0"/>
                </a:rPr>
                <a:t>Not going good…</a:t>
              </a:r>
              <a:endPara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Calibri" pitchFamily="34" charset="0"/>
              </a:endParaRPr>
            </a:p>
          </p:txBody>
        </p:sp>
      </p:grpSp>
      <p:pic>
        <p:nvPicPr>
          <p:cNvPr id="12" name="그림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7" y="3288819"/>
            <a:ext cx="2845103" cy="22142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96424" y="5073773"/>
            <a:ext cx="2319392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Calibri" pitchFamily="34" charset="0"/>
              </a:rPr>
              <a:t>WHY NOT??!!!!</a:t>
            </a:r>
            <a:endParaRPr lang="ko-KR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  <a:cs typeface="Calibri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5" y="516526"/>
            <a:ext cx="2188090" cy="256862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7384" y="2667639"/>
            <a:ext cx="2806464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Calibri" pitchFamily="34" charset="0"/>
              </a:rPr>
              <a:t>THIS MIGHT BE IT!!!!</a:t>
            </a:r>
            <a:endParaRPr lang="ko-KR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  <a:cs typeface="Calibri" pitchFamily="34" charset="0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3131000" y="72654"/>
            <a:ext cx="2857833" cy="2219269"/>
            <a:chOff x="3131000" y="72654"/>
            <a:chExt cx="2857833" cy="2219269"/>
          </a:xfrm>
        </p:grpSpPr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000" y="72654"/>
              <a:ext cx="2857833" cy="221926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730348" y="1635037"/>
              <a:ext cx="19168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목각파임B" panose="02030600000101010101" pitchFamily="18" charset="-127"/>
                  <a:ea typeface="HY목각파임B" panose="02030600000101010101" pitchFamily="18" charset="-127"/>
                  <a:cs typeface="Calibri" pitchFamily="34" charset="0"/>
                </a:rPr>
                <a:t>Let me see...</a:t>
              </a:r>
              <a:endPara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Calibri" pitchFamily="34" charset="0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2549676" y="2096426"/>
            <a:ext cx="4060031" cy="2945827"/>
            <a:chOff x="2549676" y="2096426"/>
            <a:chExt cx="4060031" cy="2945827"/>
          </a:xfrm>
        </p:grpSpPr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9676" y="2096426"/>
              <a:ext cx="4060031" cy="272688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2780813" y="4395922"/>
              <a:ext cx="37354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목각파임B" panose="02030600000101010101" pitchFamily="18" charset="-127"/>
                  <a:ea typeface="HY목각파임B" panose="02030600000101010101" pitchFamily="18" charset="-127"/>
                  <a:cs typeface="Calibri" pitchFamily="34" charset="0"/>
                </a:rPr>
                <a:t>FFFFFFFFFFFFFFFFFFFFFF</a:t>
              </a:r>
              <a:endPara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22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EB96-05E5-4D16-8DA2-A08282573E16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-윤고딕140" pitchFamily="18" charset="-127"/>
              <a:ea typeface="-윤고딕140" pitchFamily="18" charset="-127"/>
            </a:endParaRPr>
          </a:p>
        </p:txBody>
      </p:sp>
      <p:pic>
        <p:nvPicPr>
          <p:cNvPr id="15" name="내용 개체 틀 1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3055" y="1700808"/>
            <a:ext cx="5229225" cy="395287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 bwMode="auto">
          <a:xfrm>
            <a:off x="6588224" y="1268760"/>
            <a:ext cx="246245" cy="72008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-윤고딕140" pitchFamily="18" charset="-127"/>
              <a:ea typeface="-윤고딕140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20774" y="620688"/>
            <a:ext cx="6367650" cy="1216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맑은 고딕" pitchFamily="50" charset="-127"/>
                <a:cs typeface="Calibri" pitchFamily="34" charset="0"/>
              </a:rPr>
              <a:t>Where is my key</a:t>
            </a:r>
            <a:endParaRPr lang="ko-KR" altLang="en-US" sz="4800" dirty="0" err="1" smtClean="0">
              <a:solidFill>
                <a:schemeClr val="bg1"/>
              </a:solidFill>
              <a:latin typeface="Arial Rounded MT Bold" panose="020F0704030504030204" pitchFamily="34" charset="0"/>
              <a:ea typeface="맑은 고딕" pitchFamily="50" charset="-127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8766" y="5517232"/>
            <a:ext cx="6367650" cy="1216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맑은 고딕" pitchFamily="50" charset="-127"/>
                <a:cs typeface="Calibri" pitchFamily="34" charset="0"/>
              </a:rPr>
              <a:t>Where is my peaks</a:t>
            </a:r>
            <a:endParaRPr lang="ko-KR" altLang="en-US" sz="4800" dirty="0" err="1" smtClean="0">
              <a:solidFill>
                <a:schemeClr val="bg1"/>
              </a:solidFill>
              <a:latin typeface="Arial Rounded MT Bold" panose="020F0704030504030204" pitchFamily="34" charset="0"/>
              <a:ea typeface="맑은 고딕" pitchFamily="50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17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2EB96-05E5-4D16-8DA2-A08282573E16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-윤고딕140" pitchFamily="18" charset="-127"/>
              <a:ea typeface="-윤고딕14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3371" y="2608211"/>
            <a:ext cx="7524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Calibri" pitchFamily="34" charset="0"/>
              </a:rPr>
              <a:t>At last ..4 month later</a:t>
            </a:r>
          </a:p>
          <a:p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Calibri" pitchFamily="34" charset="0"/>
              </a:rPr>
              <a:t>After many trials and errors…</a:t>
            </a:r>
          </a:p>
          <a:p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Calibri" pitchFamily="34" charset="0"/>
              </a:rPr>
              <a:t>We finally found ‘the KEY’ at last..</a:t>
            </a:r>
          </a:p>
        </p:txBody>
      </p:sp>
    </p:spTree>
    <p:extLst>
      <p:ext uri="{BB962C8B-B14F-4D97-AF65-F5344CB8AC3E}">
        <p14:creationId xmlns:p14="http://schemas.microsoft.com/office/powerpoint/2010/main" val="154467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SKCLVer1.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-윤고딕140" pitchFamily="18" charset="-127"/>
            <a:ea typeface="-윤고딕140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-윤고딕140" pitchFamily="18" charset="-127"/>
            <a:ea typeface="-윤고딕140" pitchFamily="18" charset="-127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latin typeface="Calibri" pitchFamily="34" charset="0"/>
            <a:ea typeface="맑은 고딕" pitchFamily="50" charset="-127"/>
            <a:cs typeface="Calibri" pitchFamily="34" charset="0"/>
          </a:defRPr>
        </a:defPPr>
      </a:lstStyle>
    </a:tx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PPT_Template</Template>
  <TotalTime>34749</TotalTime>
  <Words>197</Words>
  <Application>Microsoft Office PowerPoint</Application>
  <PresentationFormat>화면 슬라이드 쇼(4:3)</PresentationFormat>
  <Paragraphs>85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2" baseType="lpstr">
      <vt:lpstr>HY견고딕</vt:lpstr>
      <vt:lpstr>HY목각파임B</vt:lpstr>
      <vt:lpstr>맑은 고딕</vt:lpstr>
      <vt:lpstr>-윤고딕140</vt:lpstr>
      <vt:lpstr>Arial</vt:lpstr>
      <vt:lpstr>Arial Black</vt:lpstr>
      <vt:lpstr>Arial Rounded MT Bold</vt:lpstr>
      <vt:lpstr>Calibri</vt:lpstr>
      <vt:lpstr>Wingdings</vt:lpstr>
      <vt:lpstr>SKCLVer1.0</vt:lpstr>
      <vt:lpstr>Most Important thing in black box test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CIST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Boomerang Distinguisher on MD4-Based Hash Functions</dc:title>
  <dc:creator>Jinkeon Kang</dc:creator>
  <cp:lastModifiedBy>vaio</cp:lastModifiedBy>
  <cp:revision>1303</cp:revision>
  <cp:lastPrinted>2015-09-10T07:24:33Z</cp:lastPrinted>
  <dcterms:created xsi:type="dcterms:W3CDTF">2010-09-08T06:08:41Z</dcterms:created>
  <dcterms:modified xsi:type="dcterms:W3CDTF">2015-09-15T10:18:59Z</dcterms:modified>
</cp:coreProperties>
</file>